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1.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2.xml" ContentType="application/vnd.openxmlformats-officedocument.themeOverride+xml"/>
  <Override PartName="/ppt/drawings/drawing2.xml" ContentType="application/vnd.openxmlformats-officedocument.drawingml.chartshape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56" r:id="rId2"/>
    <p:sldId id="307" r:id="rId3"/>
    <p:sldId id="678" r:id="rId4"/>
    <p:sldId id="664" r:id="rId5"/>
    <p:sldId id="694" r:id="rId6"/>
    <p:sldId id="300" r:id="rId7"/>
    <p:sldId id="301" r:id="rId8"/>
    <p:sldId id="695" r:id="rId9"/>
    <p:sldId id="696" r:id="rId10"/>
    <p:sldId id="697" r:id="rId11"/>
    <p:sldId id="698" r:id="rId12"/>
    <p:sldId id="699" r:id="rId13"/>
    <p:sldId id="700" r:id="rId14"/>
    <p:sldId id="701" r:id="rId15"/>
    <p:sldId id="702" r:id="rId16"/>
    <p:sldId id="703" r:id="rId17"/>
    <p:sldId id="671" r:id="rId18"/>
    <p:sldId id="267" r:id="rId19"/>
    <p:sldId id="672" r:id="rId20"/>
    <p:sldId id="673" r:id="rId21"/>
    <p:sldId id="311" r:id="rId22"/>
    <p:sldId id="261" r:id="rId23"/>
    <p:sldId id="674" r:id="rId24"/>
    <p:sldId id="675" r:id="rId25"/>
    <p:sldId id="676" r:id="rId26"/>
    <p:sldId id="680" r:id="rId27"/>
    <p:sldId id="318" r:id="rId28"/>
    <p:sldId id="323" r:id="rId29"/>
    <p:sldId id="319" r:id="rId30"/>
    <p:sldId id="320" r:id="rId31"/>
    <p:sldId id="324" r:id="rId32"/>
    <p:sldId id="325" r:id="rId33"/>
    <p:sldId id="326" r:id="rId34"/>
    <p:sldId id="327" r:id="rId35"/>
    <p:sldId id="682" r:id="rId36"/>
    <p:sldId id="260" r:id="rId37"/>
    <p:sldId id="262" r:id="rId38"/>
    <p:sldId id="263" r:id="rId39"/>
    <p:sldId id="298" r:id="rId40"/>
    <p:sldId id="257" r:id="rId41"/>
    <p:sldId id="277" r:id="rId42"/>
    <p:sldId id="304" r:id="rId43"/>
    <p:sldId id="681" r:id="rId44"/>
    <p:sldId id="704" r:id="rId45"/>
    <p:sldId id="705" r:id="rId46"/>
    <p:sldId id="706" r:id="rId47"/>
    <p:sldId id="707" r:id="rId48"/>
    <p:sldId id="683" r:id="rId49"/>
    <p:sldId id="684" r:id="rId50"/>
    <p:sldId id="685" r:id="rId51"/>
    <p:sldId id="686" r:id="rId52"/>
    <p:sldId id="687" r:id="rId53"/>
    <p:sldId id="688"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B456D53-8537-A9B7-2114-1C5099B279C3}" name="Cristina Aranguren Paez" initials="CA" userId="S::c.aranguren@javeriana.edu.co::1aa2c0ff-3ece-454c-844d-a81508a2392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366" autoAdjust="0"/>
  </p:normalViewPr>
  <p:slideViewPr>
    <p:cSldViewPr snapToGrid="0">
      <p:cViewPr varScale="1">
        <p:scale>
          <a:sx n="61" d="100"/>
          <a:sy n="61" d="100"/>
        </p:scale>
        <p:origin x="68" y="10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57314\Downloads\VOTO%20POR%20LA%20IGUALDAD%20(Respuestas)%20(2).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Cord%20Comunicaciones\Desktop\Tabla%20de%20Informe%20Preelectoral%20LGBTIQ+.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Genero\Downloads\consolidado%20%20reporte%20(2)%20(2).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D:\Descargas\131023_Reportes%20de%20ingresos%20y%20gastos%20(3).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6.xml"/><Relationship Id="rId1" Type="http://schemas.microsoft.com/office/2011/relationships/chartStyle" Target="style6.xml"/><Relationship Id="rId5" Type="http://schemas.openxmlformats.org/officeDocument/2006/relationships/chartUserShapes" Target="../drawings/drawing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147324118136575E-2"/>
          <c:y val="4.8675649435900824E-2"/>
          <c:w val="0.91296475384716524"/>
          <c:h val="0.79116852966020446"/>
        </c:manualLayout>
      </c:layout>
      <c:barChart>
        <c:barDir val="col"/>
        <c:grouping val="stacked"/>
        <c:varyColors val="0"/>
        <c:ser>
          <c:idx val="0"/>
          <c:order val="0"/>
          <c:tx>
            <c:strRef>
              <c:f>'combinado RNEC - VPLI '!$B$2</c:f>
              <c:strCache>
                <c:ptCount val="1"/>
                <c:pt idx="0">
                  <c:v>VLPI</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'combinado RNEC - VPLI '!$A$3:$A$11</c:f>
              <c:strCache>
                <c:ptCount val="8"/>
                <c:pt idx="0">
                  <c:v>GAIS</c:v>
                </c:pt>
                <c:pt idx="1">
                  <c:v>LESBIANA</c:v>
                </c:pt>
                <c:pt idx="2">
                  <c:v>HOMBRE BISEXUAL </c:v>
                </c:pt>
                <c:pt idx="3">
                  <c:v>MUJER BISEXUAL</c:v>
                </c:pt>
                <c:pt idx="4">
                  <c:v>HOMBRE TRANS </c:v>
                </c:pt>
                <c:pt idx="5">
                  <c:v>MUJER TRANS </c:v>
                </c:pt>
                <c:pt idx="6">
                  <c:v>MUJER PANSEXUAL </c:v>
                </c:pt>
                <c:pt idx="7">
                  <c:v>NO BINARIE</c:v>
                </c:pt>
              </c:strCache>
            </c:strRef>
          </c:cat>
          <c:val>
            <c:numRef>
              <c:f>'combinado RNEC - VPLI '!$B$3:$B$11</c:f>
              <c:numCache>
                <c:formatCode>General</c:formatCode>
                <c:ptCount val="9"/>
                <c:pt idx="0">
                  <c:v>56</c:v>
                </c:pt>
                <c:pt idx="1">
                  <c:v>26</c:v>
                </c:pt>
                <c:pt idx="2">
                  <c:v>8</c:v>
                </c:pt>
                <c:pt idx="3">
                  <c:v>10</c:v>
                </c:pt>
                <c:pt idx="4">
                  <c:v>5</c:v>
                </c:pt>
                <c:pt idx="5">
                  <c:v>18</c:v>
                </c:pt>
                <c:pt idx="6">
                  <c:v>2</c:v>
                </c:pt>
                <c:pt idx="7">
                  <c:v>15</c:v>
                </c:pt>
              </c:numCache>
            </c:numRef>
          </c:val>
          <c:extLst>
            <c:ext xmlns:c16="http://schemas.microsoft.com/office/drawing/2014/chart" uri="{C3380CC4-5D6E-409C-BE32-E72D297353CC}">
              <c16:uniqueId val="{00000000-3A1F-4DE4-81DC-E672FAB52F64}"/>
            </c:ext>
          </c:extLst>
        </c:ser>
        <c:ser>
          <c:idx val="1"/>
          <c:order val="1"/>
          <c:tx>
            <c:strRef>
              <c:f>'combinado RNEC - VPLI '!$C$2</c:f>
              <c:strCache>
                <c:ptCount val="1"/>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elete val="1"/>
          </c:dLbls>
          <c:cat>
            <c:strRef>
              <c:f>'combinado RNEC - VPLI '!$A$3:$A$11</c:f>
              <c:strCache>
                <c:ptCount val="8"/>
                <c:pt idx="0">
                  <c:v>GAIS</c:v>
                </c:pt>
                <c:pt idx="1">
                  <c:v>LESBIANA</c:v>
                </c:pt>
                <c:pt idx="2">
                  <c:v>HOMBRE BISEXUAL </c:v>
                </c:pt>
                <c:pt idx="3">
                  <c:v>MUJER BISEXUAL</c:v>
                </c:pt>
                <c:pt idx="4">
                  <c:v>HOMBRE TRANS </c:v>
                </c:pt>
                <c:pt idx="5">
                  <c:v>MUJER TRANS </c:v>
                </c:pt>
                <c:pt idx="6">
                  <c:v>MUJER PANSEXUAL </c:v>
                </c:pt>
                <c:pt idx="7">
                  <c:v>NO BINARIE</c:v>
                </c:pt>
              </c:strCache>
            </c:strRef>
          </c:cat>
          <c:val>
            <c:numRef>
              <c:f>'combinado RNEC - VPLI '!$C$3:$C$10</c:f>
              <c:numCache>
                <c:formatCode>General</c:formatCode>
                <c:ptCount val="8"/>
                <c:pt idx="0">
                  <c:v>0</c:v>
                </c:pt>
                <c:pt idx="1">
                  <c:v>0</c:v>
                </c:pt>
                <c:pt idx="2">
                  <c:v>0</c:v>
                </c:pt>
                <c:pt idx="4">
                  <c:v>0</c:v>
                </c:pt>
                <c:pt idx="5">
                  <c:v>0</c:v>
                </c:pt>
                <c:pt idx="6">
                  <c:v>0</c:v>
                </c:pt>
                <c:pt idx="7">
                  <c:v>0</c:v>
                </c:pt>
              </c:numCache>
            </c:numRef>
          </c:val>
          <c:extLst>
            <c:ext xmlns:c16="http://schemas.microsoft.com/office/drawing/2014/chart" uri="{C3380CC4-5D6E-409C-BE32-E72D297353CC}">
              <c16:uniqueId val="{00000001-3A1F-4DE4-81DC-E672FAB52F64}"/>
            </c:ext>
          </c:extLst>
        </c:ser>
        <c:ser>
          <c:idx val="2"/>
          <c:order val="2"/>
          <c:tx>
            <c:strRef>
              <c:f>'combinado RNEC - VPLI '!$D$2</c:f>
              <c:strCache>
                <c:ptCount val="1"/>
                <c:pt idx="0">
                  <c:v>RNEC</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'combinado RNEC - VPLI '!$A$3:$A$11</c:f>
              <c:strCache>
                <c:ptCount val="8"/>
                <c:pt idx="0">
                  <c:v>GAIS</c:v>
                </c:pt>
                <c:pt idx="1">
                  <c:v>LESBIANA</c:v>
                </c:pt>
                <c:pt idx="2">
                  <c:v>HOMBRE BISEXUAL </c:v>
                </c:pt>
                <c:pt idx="3">
                  <c:v>MUJER BISEXUAL</c:v>
                </c:pt>
                <c:pt idx="4">
                  <c:v>HOMBRE TRANS </c:v>
                </c:pt>
                <c:pt idx="5">
                  <c:v>MUJER TRANS </c:v>
                </c:pt>
                <c:pt idx="6">
                  <c:v>MUJER PANSEXUAL </c:v>
                </c:pt>
                <c:pt idx="7">
                  <c:v>NO BINARIE</c:v>
                </c:pt>
              </c:strCache>
            </c:strRef>
          </c:cat>
          <c:val>
            <c:numRef>
              <c:f>'combinado RNEC - VPLI '!$D$3:$D$10</c:f>
              <c:numCache>
                <c:formatCode>General</c:formatCode>
                <c:ptCount val="8"/>
                <c:pt idx="0">
                  <c:v>24</c:v>
                </c:pt>
                <c:pt idx="1">
                  <c:v>13</c:v>
                </c:pt>
                <c:pt idx="2">
                  <c:v>7</c:v>
                </c:pt>
                <c:pt idx="4">
                  <c:v>3</c:v>
                </c:pt>
                <c:pt idx="5">
                  <c:v>12</c:v>
                </c:pt>
                <c:pt idx="6">
                  <c:v>2</c:v>
                </c:pt>
                <c:pt idx="7">
                  <c:v>5</c:v>
                </c:pt>
              </c:numCache>
            </c:numRef>
          </c:val>
          <c:extLst>
            <c:ext xmlns:c16="http://schemas.microsoft.com/office/drawing/2014/chart" uri="{C3380CC4-5D6E-409C-BE32-E72D297353CC}">
              <c16:uniqueId val="{00000002-3A1F-4DE4-81DC-E672FAB52F64}"/>
            </c:ext>
          </c:extLst>
        </c:ser>
        <c:dLbls>
          <c:dLblPos val="ctr"/>
          <c:showLegendKey val="0"/>
          <c:showVal val="1"/>
          <c:showCatName val="0"/>
          <c:showSerName val="0"/>
          <c:showPercent val="0"/>
          <c:showBubbleSize val="0"/>
        </c:dLbls>
        <c:gapWidth val="150"/>
        <c:overlap val="100"/>
        <c:axId val="1283676688"/>
        <c:axId val="1293315952"/>
      </c:barChart>
      <c:catAx>
        <c:axId val="128367668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293315952"/>
        <c:crosses val="autoZero"/>
        <c:auto val="1"/>
        <c:lblAlgn val="ctr"/>
        <c:lblOffset val="100"/>
        <c:noMultiLvlLbl val="0"/>
      </c:catAx>
      <c:valAx>
        <c:axId val="12933159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836766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O" sz="1100" b="1" dirty="0"/>
              <a:t>Número de candidaturas abiertamente LGBTIQ+ por corporación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Hoja2!$B$2:$B$6</c:f>
              <c:strCache>
                <c:ptCount val="5"/>
                <c:pt idx="0">
                  <c:v>Asamblea</c:v>
                </c:pt>
                <c:pt idx="1">
                  <c:v>Concejo</c:v>
                </c:pt>
                <c:pt idx="2">
                  <c:v>JALs</c:v>
                </c:pt>
                <c:pt idx="3">
                  <c:v>Alcaldía</c:v>
                </c:pt>
                <c:pt idx="4">
                  <c:v>Gobernación</c:v>
                </c:pt>
              </c:strCache>
            </c:strRef>
          </c:cat>
          <c:val>
            <c:numRef>
              <c:f>Hoja2!$C$2:$C$6</c:f>
              <c:numCache>
                <c:formatCode>General</c:formatCode>
                <c:ptCount val="5"/>
                <c:pt idx="0">
                  <c:v>6</c:v>
                </c:pt>
                <c:pt idx="1">
                  <c:v>109</c:v>
                </c:pt>
                <c:pt idx="2">
                  <c:v>23</c:v>
                </c:pt>
                <c:pt idx="3">
                  <c:v>2</c:v>
                </c:pt>
                <c:pt idx="4">
                  <c:v>0</c:v>
                </c:pt>
              </c:numCache>
            </c:numRef>
          </c:val>
          <c:extLst>
            <c:ext xmlns:c16="http://schemas.microsoft.com/office/drawing/2014/chart" uri="{C3380CC4-5D6E-409C-BE32-E72D297353CC}">
              <c16:uniqueId val="{00000000-DE73-4269-B591-0FC7258942E7}"/>
            </c:ext>
          </c:extLst>
        </c:ser>
        <c:dLbls>
          <c:dLblPos val="outEnd"/>
          <c:showLegendKey val="0"/>
          <c:showVal val="1"/>
          <c:showCatName val="0"/>
          <c:showSerName val="0"/>
          <c:showPercent val="0"/>
          <c:showBubbleSize val="0"/>
        </c:dLbls>
        <c:gapWidth val="219"/>
        <c:overlap val="-27"/>
        <c:axId val="535397727"/>
        <c:axId val="674533759"/>
      </c:barChart>
      <c:catAx>
        <c:axId val="5353977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74533759"/>
        <c:crosses val="autoZero"/>
        <c:auto val="1"/>
        <c:lblAlgn val="ctr"/>
        <c:lblOffset val="100"/>
        <c:noMultiLvlLbl val="0"/>
      </c:catAx>
      <c:valAx>
        <c:axId val="67453375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35397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O" b="1" dirty="0"/>
              <a:t>Candidaturas</a:t>
            </a:r>
            <a:r>
              <a:rPr lang="es-CO" b="1" baseline="0" dirty="0"/>
              <a:t> por pertenencia étnica o racial</a:t>
            </a:r>
            <a:endParaRPr lang="es-CO"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84E-4FA7-9154-862D76DEA14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84E-4FA7-9154-862D76DEA14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84E-4FA7-9154-862D76DEA14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84E-4FA7-9154-862D76DEA14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B84E-4FA7-9154-862D76DEA142}"/>
              </c:ext>
            </c:extLst>
          </c:dPt>
          <c:dLbls>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Hoja5!$A$1:$E$1</c:f>
              <c:strCache>
                <c:ptCount val="5"/>
                <c:pt idx="0">
                  <c:v>Afrocolombiana</c:v>
                </c:pt>
                <c:pt idx="1">
                  <c:v>Indígena</c:v>
                </c:pt>
                <c:pt idx="2">
                  <c:v>Negro</c:v>
                </c:pt>
                <c:pt idx="3">
                  <c:v>Palenquero</c:v>
                </c:pt>
                <c:pt idx="4">
                  <c:v>Raizal</c:v>
                </c:pt>
              </c:strCache>
            </c:strRef>
          </c:cat>
          <c:val>
            <c:numRef>
              <c:f>Hoja5!$A$2:$E$2</c:f>
              <c:numCache>
                <c:formatCode>General</c:formatCode>
                <c:ptCount val="5"/>
                <c:pt idx="0">
                  <c:v>398</c:v>
                </c:pt>
                <c:pt idx="1">
                  <c:v>399</c:v>
                </c:pt>
                <c:pt idx="2">
                  <c:v>141</c:v>
                </c:pt>
                <c:pt idx="3">
                  <c:v>58</c:v>
                </c:pt>
                <c:pt idx="4">
                  <c:v>10</c:v>
                </c:pt>
              </c:numCache>
            </c:numRef>
          </c:val>
          <c:extLst>
            <c:ext xmlns:c16="http://schemas.microsoft.com/office/drawing/2014/chart" uri="{C3380CC4-5D6E-409C-BE32-E72D297353CC}">
              <c16:uniqueId val="{0000000A-B84E-4FA7-9154-862D76DEA142}"/>
            </c:ext>
          </c:extLst>
        </c:ser>
        <c:dLbls>
          <c:dLblPos val="outEnd"/>
          <c:showLegendKey val="0"/>
          <c:showVal val="1"/>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[131023_Reportes de ingresos y gastos (3).xlsx]Fecha!TablaDinámica5</c:name>
    <c:fmtId val="6"/>
  </c:pivotSource>
  <c:chart>
    <c:title>
      <c:tx>
        <c:rich>
          <a:bodyPr rot="0" spcFirstLastPara="1" vertOverflow="ellipsis" vert="horz" wrap="square" anchor="ctr" anchorCtr="1"/>
          <a:lstStyle/>
          <a:p>
            <a:pPr>
              <a:defRPr lang="es-CO" sz="1560" b="1" i="0" u="none" strike="noStrike" kern="1200" spc="0" baseline="0" noProof="0">
                <a:solidFill>
                  <a:schemeClr val="tx1">
                    <a:lumMod val="65000"/>
                    <a:lumOff val="35000"/>
                  </a:schemeClr>
                </a:solidFill>
                <a:latin typeface="Museo Sans 900 (Títulos)"/>
                <a:ea typeface="+mn-ea"/>
                <a:cs typeface="+mn-cs"/>
              </a:defRPr>
            </a:pPr>
            <a:r>
              <a:rPr lang="es-CO" b="1" noProof="0" dirty="0">
                <a:solidFill>
                  <a:schemeClr val="tx1"/>
                </a:solidFill>
              </a:rPr>
              <a:t>Ingresos de campañas a Autoridades Locales 2023 </a:t>
            </a:r>
          </a:p>
        </c:rich>
      </c:tx>
      <c:overlay val="0"/>
      <c:spPr>
        <a:noFill/>
        <a:ln>
          <a:noFill/>
        </a:ln>
        <a:effectLst/>
      </c:spPr>
      <c:txPr>
        <a:bodyPr rot="0" spcFirstLastPara="1" vertOverflow="ellipsis" vert="horz" wrap="square" anchor="ctr" anchorCtr="1"/>
        <a:lstStyle/>
        <a:p>
          <a:pPr>
            <a:defRPr lang="es-CO" sz="1560" b="1" i="0" u="none" strike="noStrike" kern="1200" spc="0" baseline="0" noProof="0">
              <a:solidFill>
                <a:schemeClr val="tx1">
                  <a:lumMod val="65000"/>
                  <a:lumOff val="35000"/>
                </a:schemeClr>
              </a:solidFill>
              <a:latin typeface="Museo Sans 900 (Títulos)"/>
              <a:ea typeface="+mn-ea"/>
              <a:cs typeface="+mn-cs"/>
            </a:defRPr>
          </a:pPr>
          <a:endParaRPr lang="en-US"/>
        </a:p>
      </c:txPr>
    </c:title>
    <c:autoTitleDeleted val="0"/>
    <c:pivotFmts>
      <c:pivotFmt>
        <c:idx val="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lineChart>
        <c:grouping val="standard"/>
        <c:varyColors val="0"/>
        <c:ser>
          <c:idx val="0"/>
          <c:order val="0"/>
          <c:tx>
            <c:strRef>
              <c:f>Fecha!$B$3</c:f>
              <c:strCache>
                <c:ptCount val="1"/>
                <c:pt idx="0">
                  <c:v>Total</c:v>
                </c:pt>
              </c:strCache>
            </c:strRef>
          </c:tx>
          <c:spPr>
            <a:ln w="28575" cap="rnd">
              <a:solidFill>
                <a:srgbClr val="0083CB"/>
              </a:solidFill>
              <a:round/>
            </a:ln>
            <a:effectLst/>
          </c:spPr>
          <c:marker>
            <c:symbol val="circle"/>
            <c:size val="5"/>
            <c:spPr>
              <a:solidFill>
                <a:srgbClr val="FF0000"/>
              </a:solidFill>
              <a:ln w="9525">
                <a:solidFill>
                  <a:srgbClr val="FF0000"/>
                </a:solidFill>
              </a:ln>
              <a:effectLst/>
            </c:spPr>
          </c:marker>
          <c:cat>
            <c:strRef>
              <c:f>Fecha!$A$4:$A$54</c:f>
              <c:strCache>
                <c:ptCount val="50"/>
                <c:pt idx="0">
                  <c:v>2023-08-18</c:v>
                </c:pt>
                <c:pt idx="1">
                  <c:v>2023-08-23</c:v>
                </c:pt>
                <c:pt idx="2">
                  <c:v>2023-08-24</c:v>
                </c:pt>
                <c:pt idx="3">
                  <c:v>2023-08-25</c:v>
                </c:pt>
                <c:pt idx="4">
                  <c:v>2023-08-27</c:v>
                </c:pt>
                <c:pt idx="5">
                  <c:v>2023-08-28</c:v>
                </c:pt>
                <c:pt idx="6">
                  <c:v>2023-08-29</c:v>
                </c:pt>
                <c:pt idx="7">
                  <c:v>2023-08-30</c:v>
                </c:pt>
                <c:pt idx="8">
                  <c:v>2023-08-31</c:v>
                </c:pt>
                <c:pt idx="9">
                  <c:v>2023-09-01</c:v>
                </c:pt>
                <c:pt idx="10">
                  <c:v>2023-09-02</c:v>
                </c:pt>
                <c:pt idx="11">
                  <c:v>2023-09-03</c:v>
                </c:pt>
                <c:pt idx="12">
                  <c:v>2023-09-04</c:v>
                </c:pt>
                <c:pt idx="13">
                  <c:v>2023-09-05</c:v>
                </c:pt>
                <c:pt idx="14">
                  <c:v>2023-09-06</c:v>
                </c:pt>
                <c:pt idx="15">
                  <c:v>2023-09-07</c:v>
                </c:pt>
                <c:pt idx="16">
                  <c:v>2023-09-08</c:v>
                </c:pt>
                <c:pt idx="17">
                  <c:v>2023-09-10</c:v>
                </c:pt>
                <c:pt idx="18">
                  <c:v>2023-09-11</c:v>
                </c:pt>
                <c:pt idx="19">
                  <c:v>2023-09-12</c:v>
                </c:pt>
                <c:pt idx="20">
                  <c:v>2023-09-13</c:v>
                </c:pt>
                <c:pt idx="21">
                  <c:v>2023-09-14</c:v>
                </c:pt>
                <c:pt idx="22">
                  <c:v>2023-09-15</c:v>
                </c:pt>
                <c:pt idx="23">
                  <c:v>2023-09-16</c:v>
                </c:pt>
                <c:pt idx="24">
                  <c:v>2023-09-17</c:v>
                </c:pt>
                <c:pt idx="25">
                  <c:v>2023-09-18</c:v>
                </c:pt>
                <c:pt idx="26">
                  <c:v>2023-09-19</c:v>
                </c:pt>
                <c:pt idx="27">
                  <c:v>2023-09-20</c:v>
                </c:pt>
                <c:pt idx="28">
                  <c:v>2023-09-21</c:v>
                </c:pt>
                <c:pt idx="29">
                  <c:v>2023-09-22</c:v>
                </c:pt>
                <c:pt idx="30">
                  <c:v>2023-09-23</c:v>
                </c:pt>
                <c:pt idx="31">
                  <c:v>2023-09-24</c:v>
                </c:pt>
                <c:pt idx="32">
                  <c:v>2023-09-25</c:v>
                </c:pt>
                <c:pt idx="33">
                  <c:v>2023-09-26</c:v>
                </c:pt>
                <c:pt idx="34">
                  <c:v>2023-09-27</c:v>
                </c:pt>
                <c:pt idx="35">
                  <c:v>2023-09-28</c:v>
                </c:pt>
                <c:pt idx="36">
                  <c:v>2023-09-29</c:v>
                </c:pt>
                <c:pt idx="37">
                  <c:v>2023-09-30</c:v>
                </c:pt>
                <c:pt idx="38">
                  <c:v>2023-10-01</c:v>
                </c:pt>
                <c:pt idx="39">
                  <c:v>2023-10-02</c:v>
                </c:pt>
                <c:pt idx="40">
                  <c:v>2023-10-03</c:v>
                </c:pt>
                <c:pt idx="41">
                  <c:v>2023-10-04</c:v>
                </c:pt>
                <c:pt idx="42">
                  <c:v>2023-10-05</c:v>
                </c:pt>
                <c:pt idx="43">
                  <c:v>2023-10-06</c:v>
                </c:pt>
                <c:pt idx="44">
                  <c:v>2023-10-07</c:v>
                </c:pt>
                <c:pt idx="45">
                  <c:v>2023-10-08</c:v>
                </c:pt>
                <c:pt idx="46">
                  <c:v>2023-10-09</c:v>
                </c:pt>
                <c:pt idx="47">
                  <c:v>2023-10-10</c:v>
                </c:pt>
                <c:pt idx="48">
                  <c:v>2023-10-11</c:v>
                </c:pt>
                <c:pt idx="49">
                  <c:v>N/A</c:v>
                </c:pt>
              </c:strCache>
            </c:strRef>
          </c:cat>
          <c:val>
            <c:numRef>
              <c:f>Fecha!$B$4:$B$54</c:f>
              <c:numCache>
                <c:formatCode>_("$"* #,##0.00_);_("$"* \(#,##0.00\);_("$"* "-"??_);_(@_)</c:formatCode>
                <c:ptCount val="50"/>
                <c:pt idx="0">
                  <c:v>5000000</c:v>
                </c:pt>
                <c:pt idx="1">
                  <c:v>80134900</c:v>
                </c:pt>
                <c:pt idx="2">
                  <c:v>91185000</c:v>
                </c:pt>
                <c:pt idx="3">
                  <c:v>108172000</c:v>
                </c:pt>
                <c:pt idx="4">
                  <c:v>219201648</c:v>
                </c:pt>
                <c:pt idx="5">
                  <c:v>20500000</c:v>
                </c:pt>
                <c:pt idx="6">
                  <c:v>387468831</c:v>
                </c:pt>
                <c:pt idx="7">
                  <c:v>589123762</c:v>
                </c:pt>
                <c:pt idx="8">
                  <c:v>373976296</c:v>
                </c:pt>
                <c:pt idx="9">
                  <c:v>334829620</c:v>
                </c:pt>
                <c:pt idx="10">
                  <c:v>163297000</c:v>
                </c:pt>
                <c:pt idx="11">
                  <c:v>113981300</c:v>
                </c:pt>
                <c:pt idx="12">
                  <c:v>628515000</c:v>
                </c:pt>
                <c:pt idx="13">
                  <c:v>490297094</c:v>
                </c:pt>
                <c:pt idx="14">
                  <c:v>491529192</c:v>
                </c:pt>
                <c:pt idx="15">
                  <c:v>1050614668</c:v>
                </c:pt>
                <c:pt idx="16">
                  <c:v>1155405762</c:v>
                </c:pt>
                <c:pt idx="17">
                  <c:v>330046000</c:v>
                </c:pt>
                <c:pt idx="18">
                  <c:v>1476204318</c:v>
                </c:pt>
                <c:pt idx="19">
                  <c:v>1070071718</c:v>
                </c:pt>
                <c:pt idx="20">
                  <c:v>646258121</c:v>
                </c:pt>
                <c:pt idx="21">
                  <c:v>1371531600</c:v>
                </c:pt>
                <c:pt idx="22">
                  <c:v>1790036461</c:v>
                </c:pt>
                <c:pt idx="23">
                  <c:v>988229799</c:v>
                </c:pt>
                <c:pt idx="24">
                  <c:v>1143034248</c:v>
                </c:pt>
                <c:pt idx="25">
                  <c:v>2256333231</c:v>
                </c:pt>
                <c:pt idx="26">
                  <c:v>2494068666</c:v>
                </c:pt>
                <c:pt idx="27">
                  <c:v>4109485989</c:v>
                </c:pt>
                <c:pt idx="28">
                  <c:v>2788166056</c:v>
                </c:pt>
                <c:pt idx="29">
                  <c:v>4576706073</c:v>
                </c:pt>
                <c:pt idx="30">
                  <c:v>2260271441</c:v>
                </c:pt>
                <c:pt idx="31">
                  <c:v>1178218262</c:v>
                </c:pt>
                <c:pt idx="32">
                  <c:v>5521510727</c:v>
                </c:pt>
                <c:pt idx="33">
                  <c:v>2944925786</c:v>
                </c:pt>
                <c:pt idx="34">
                  <c:v>2619821192</c:v>
                </c:pt>
                <c:pt idx="35">
                  <c:v>2505163530</c:v>
                </c:pt>
                <c:pt idx="36">
                  <c:v>3240323199</c:v>
                </c:pt>
                <c:pt idx="37">
                  <c:v>1779721746</c:v>
                </c:pt>
                <c:pt idx="38">
                  <c:v>768889763</c:v>
                </c:pt>
                <c:pt idx="39">
                  <c:v>7745454331</c:v>
                </c:pt>
                <c:pt idx="40">
                  <c:v>4943262199</c:v>
                </c:pt>
                <c:pt idx="41">
                  <c:v>4503773672</c:v>
                </c:pt>
                <c:pt idx="42">
                  <c:v>4541222506</c:v>
                </c:pt>
                <c:pt idx="43">
                  <c:v>5615254530</c:v>
                </c:pt>
                <c:pt idx="44">
                  <c:v>3737694589</c:v>
                </c:pt>
                <c:pt idx="45">
                  <c:v>1875046866</c:v>
                </c:pt>
                <c:pt idx="46">
                  <c:v>4780451888</c:v>
                </c:pt>
                <c:pt idx="47">
                  <c:v>4767108604</c:v>
                </c:pt>
                <c:pt idx="48">
                  <c:v>570772548</c:v>
                </c:pt>
                <c:pt idx="49">
                  <c:v>0</c:v>
                </c:pt>
              </c:numCache>
            </c:numRef>
          </c:val>
          <c:smooth val="0"/>
          <c:extLst>
            <c:ext xmlns:c16="http://schemas.microsoft.com/office/drawing/2014/chart" uri="{C3380CC4-5D6E-409C-BE32-E72D297353CC}">
              <c16:uniqueId val="{00000000-4159-4965-8766-23E6104F1B11}"/>
            </c:ext>
          </c:extLst>
        </c:ser>
        <c:dLbls>
          <c:showLegendKey val="0"/>
          <c:showVal val="0"/>
          <c:showCatName val="0"/>
          <c:showSerName val="0"/>
          <c:showPercent val="0"/>
          <c:showBubbleSize val="0"/>
        </c:dLbls>
        <c:marker val="1"/>
        <c:smooth val="0"/>
        <c:axId val="145122976"/>
        <c:axId val="137430928"/>
      </c:lineChart>
      <c:catAx>
        <c:axId val="145122976"/>
        <c:scaling>
          <c:orientation val="minMax"/>
        </c:scaling>
        <c:delete val="0"/>
        <c:axPos val="b"/>
        <c:title>
          <c:tx>
            <c:rich>
              <a:bodyPr rot="0" spcFirstLastPara="1" vertOverflow="ellipsis" vert="horz" wrap="square" anchor="ctr" anchorCtr="1"/>
              <a:lstStyle/>
              <a:p>
                <a:pPr>
                  <a:defRPr sz="1800" b="1" i="0" u="none" strike="noStrike" kern="1200" baseline="0">
                    <a:solidFill>
                      <a:schemeClr val="tx1">
                        <a:lumMod val="65000"/>
                        <a:lumOff val="35000"/>
                      </a:schemeClr>
                    </a:solidFill>
                    <a:latin typeface="+mj-lt"/>
                    <a:ea typeface="+mn-ea"/>
                    <a:cs typeface="+mn-cs"/>
                  </a:defRPr>
                </a:pPr>
                <a:r>
                  <a:rPr lang="es-CO" sz="1800" b="1" dirty="0">
                    <a:solidFill>
                      <a:schemeClr val="tx1"/>
                    </a:solidFill>
                    <a:latin typeface="+mj-lt"/>
                  </a:rPr>
                  <a:t>Fecha reporte de ingreso</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j-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137430928"/>
        <c:crosses val="autoZero"/>
        <c:auto val="1"/>
        <c:lblAlgn val="ctr"/>
        <c:lblOffset val="100"/>
        <c:noMultiLvlLbl val="0"/>
      </c:catAx>
      <c:valAx>
        <c:axId val="1374309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useo Sans 900 (Títulos)"/>
                    <a:ea typeface="+mn-ea"/>
                    <a:cs typeface="+mn-cs"/>
                  </a:defRPr>
                </a:pPr>
                <a:r>
                  <a:rPr lang="es-CO" sz="1800" b="1" dirty="0">
                    <a:solidFill>
                      <a:schemeClr val="tx1"/>
                    </a:solidFill>
                    <a:latin typeface="Museo Sans 900 (Títulos)"/>
                  </a:rPr>
                  <a:t>Valor del ingreso</a:t>
                </a:r>
              </a:p>
            </c:rich>
          </c:tx>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useo Sans 900 (Títulos)"/>
                  <a:ea typeface="+mn-ea"/>
                  <a:cs typeface="+mn-cs"/>
                </a:defRPr>
              </a:pPr>
              <a:endParaRPr lang="en-US"/>
            </a:p>
          </c:txPr>
        </c:title>
        <c:numFmt formatCode="&quot;$&quot;\ #,##0" sourceLinked="0"/>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Museo Sans 900 (Títulos)"/>
                <a:ea typeface="+mn-ea"/>
                <a:cs typeface="+mn-cs"/>
              </a:defRPr>
            </a:pPr>
            <a:endParaRPr lang="en-US"/>
          </a:p>
        </c:txPr>
        <c:crossAx val="14512297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300" b="0" i="0" u="none" strike="noStrike" kern="1200" baseline="0">
              <a:solidFill>
                <a:schemeClr val="tx1">
                  <a:lumMod val="65000"/>
                  <a:lumOff val="35000"/>
                </a:schemeClr>
              </a:solidFill>
              <a:latin typeface="Museo Sans 900 (Títulos)"/>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300">
          <a:latin typeface="Museo Sans 900 (Títulos)"/>
        </a:defRPr>
      </a:pPr>
      <a:endParaRPr lang="en-US"/>
    </a:p>
  </c:txPr>
  <c:externalData r:id="rId3">
    <c:autoUpdate val="0"/>
  </c:externalData>
  <c:userShapes r:id="rId4"/>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1558747717864722E-2"/>
          <c:y val="5.092606121276913E-2"/>
          <c:w val="0.88098139906424744"/>
          <c:h val="0.69482293952645957"/>
        </c:manualLayout>
      </c:layout>
      <c:lineChart>
        <c:grouping val="standard"/>
        <c:varyColors val="0"/>
        <c:ser>
          <c:idx val="0"/>
          <c:order val="0"/>
          <c:tx>
            <c:strRef>
              <c:f>Hoja7!$B$7</c:f>
              <c:strCache>
                <c:ptCount val="1"/>
                <c:pt idx="0">
                  <c:v>Hechos violentos</c:v>
                </c:pt>
              </c:strCache>
            </c:strRef>
          </c:tx>
          <c:spPr>
            <a:ln w="28575" cap="rnd">
              <a:solidFill>
                <a:schemeClr val="accent2"/>
              </a:solidFill>
              <a:round/>
            </a:ln>
            <a:effectLst/>
          </c:spPr>
          <c:marker>
            <c:symbol val="none"/>
          </c:marker>
          <c:dLbls>
            <c:dLbl>
              <c:idx val="0"/>
              <c:layout>
                <c:manualLayout>
                  <c:x val="-4.1666666666666664E-2"/>
                  <c:y val="2.31481481481481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922-4ADB-9D13-C607ECBBDEB7}"/>
                </c:ext>
              </c:extLst>
            </c:dLbl>
            <c:dLbl>
              <c:idx val="1"/>
              <c:layout>
                <c:manualLayout>
                  <c:x val="-4.1666666666666664E-2"/>
                  <c:y val="-2.77777777777777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922-4ADB-9D13-C607ECBBDEB7}"/>
                </c:ext>
              </c:extLst>
            </c:dLbl>
            <c:dLbl>
              <c:idx val="3"/>
              <c:layout>
                <c:manualLayout>
                  <c:x val="-4.4444444444444446E-2"/>
                  <c:y val="-3.70370370370371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922-4ADB-9D13-C607ECBBDEB7}"/>
                </c:ext>
              </c:extLst>
            </c:dLbl>
            <c:dLbl>
              <c:idx val="5"/>
              <c:layout>
                <c:manualLayout>
                  <c:x val="-2.2222222222222223E-2"/>
                  <c:y val="-2.31481481481481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922-4ADB-9D13-C607ECBBDEB7}"/>
                </c:ext>
              </c:extLst>
            </c:dLbl>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Gill Sans MT" panose="020B05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Hoja7!$A$8:$A$13</c:f>
              <c:strCache>
                <c:ptCount val="6"/>
                <c:pt idx="0">
                  <c:v>Nacionales 2014</c:v>
                </c:pt>
                <c:pt idx="1">
                  <c:v>Locales 2015</c:v>
                </c:pt>
                <c:pt idx="2">
                  <c:v>Nacionales 2018</c:v>
                </c:pt>
                <c:pt idx="3">
                  <c:v>Locales 2019</c:v>
                </c:pt>
                <c:pt idx="4">
                  <c:v>Nacionales 2022</c:v>
                </c:pt>
                <c:pt idx="5">
                  <c:v>Locales 2023</c:v>
                </c:pt>
              </c:strCache>
            </c:strRef>
          </c:cat>
          <c:val>
            <c:numRef>
              <c:f>Hoja7!$B$8:$B$13</c:f>
              <c:numCache>
                <c:formatCode>General</c:formatCode>
                <c:ptCount val="6"/>
                <c:pt idx="0">
                  <c:v>106</c:v>
                </c:pt>
                <c:pt idx="1">
                  <c:v>155</c:v>
                </c:pt>
                <c:pt idx="2">
                  <c:v>112</c:v>
                </c:pt>
                <c:pt idx="3">
                  <c:v>227</c:v>
                </c:pt>
                <c:pt idx="4">
                  <c:v>219</c:v>
                </c:pt>
                <c:pt idx="5">
                  <c:v>436</c:v>
                </c:pt>
              </c:numCache>
            </c:numRef>
          </c:val>
          <c:smooth val="0"/>
          <c:extLst>
            <c:ext xmlns:c16="http://schemas.microsoft.com/office/drawing/2014/chart" uri="{C3380CC4-5D6E-409C-BE32-E72D297353CC}">
              <c16:uniqueId val="{00000004-6922-4ADB-9D13-C607ECBBDEB7}"/>
            </c:ext>
          </c:extLst>
        </c:ser>
        <c:ser>
          <c:idx val="1"/>
          <c:order val="1"/>
          <c:tx>
            <c:strRef>
              <c:f>Hoja7!$C$7</c:f>
              <c:strCache>
                <c:ptCount val="1"/>
                <c:pt idx="0">
                  <c:v>Hechos letales</c:v>
                </c:pt>
              </c:strCache>
            </c:strRef>
          </c:tx>
          <c:spPr>
            <a:ln w="28575" cap="rnd">
              <a:solidFill>
                <a:schemeClr val="accent1"/>
              </a:solidFill>
              <a:round/>
            </a:ln>
            <a:effectLst/>
          </c:spPr>
          <c:marker>
            <c:symbol val="none"/>
          </c:marker>
          <c:dLbls>
            <c:dLbl>
              <c:idx val="0"/>
              <c:layout>
                <c:manualLayout>
                  <c:x val="-5.161561676328312E-2"/>
                  <c:y val="-3.068884256453061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922-4ADB-9D13-C607ECBBDEB7}"/>
                </c:ext>
              </c:extLst>
            </c:dLbl>
            <c:dLbl>
              <c:idx val="1"/>
              <c:layout>
                <c:manualLayout>
                  <c:x val="-3.4410341941232547E-2"/>
                  <c:y val="2.25009077613230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922-4ADB-9D13-C607ECBBDEB7}"/>
                </c:ext>
              </c:extLst>
            </c:dLbl>
            <c:dLbl>
              <c:idx val="2"/>
              <c:layout>
                <c:manualLayout>
                  <c:x val="-3.3150831746137248E-2"/>
                  <c:y val="2.25767112566743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922-4ADB-9D13-C607ECBBDEB7}"/>
                </c:ext>
              </c:extLst>
            </c:dLbl>
            <c:dLbl>
              <c:idx val="3"/>
              <c:layout>
                <c:manualLayout>
                  <c:x val="-3.665581765349761E-2"/>
                  <c:y val="4.08731289628662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922-4ADB-9D13-C607ECBBDEB7}"/>
                </c:ext>
              </c:extLst>
            </c:dLbl>
            <c:dLbl>
              <c:idx val="4"/>
              <c:layout>
                <c:manualLayout>
                  <c:x val="-1.4056224899598393E-2"/>
                  <c:y val="2.5191186655075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922-4ADB-9D13-C607ECBBDEB7}"/>
                </c:ext>
              </c:extLst>
            </c:dLbl>
            <c:dLbl>
              <c:idx val="5"/>
              <c:layout>
                <c:manualLayout>
                  <c:x val="-8.0321285140563716E-3"/>
                  <c:y val="-7.197481901450037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922-4ADB-9D13-C607ECBBDEB7}"/>
                </c:ext>
              </c:extLst>
            </c:dLbl>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Gill Sans MT" panose="020B05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Hoja7!$A$8:$A$13</c:f>
              <c:strCache>
                <c:ptCount val="6"/>
                <c:pt idx="0">
                  <c:v>Nacionales 2014</c:v>
                </c:pt>
                <c:pt idx="1">
                  <c:v>Locales 2015</c:v>
                </c:pt>
                <c:pt idx="2">
                  <c:v>Nacionales 2018</c:v>
                </c:pt>
                <c:pt idx="3">
                  <c:v>Locales 2019</c:v>
                </c:pt>
                <c:pt idx="4">
                  <c:v>Nacionales 2022</c:v>
                </c:pt>
                <c:pt idx="5">
                  <c:v>Locales 2023</c:v>
                </c:pt>
              </c:strCache>
            </c:strRef>
          </c:cat>
          <c:val>
            <c:numRef>
              <c:f>Hoja7!$C$8:$C$13</c:f>
              <c:numCache>
                <c:formatCode>General</c:formatCode>
                <c:ptCount val="6"/>
                <c:pt idx="0">
                  <c:v>18</c:v>
                </c:pt>
                <c:pt idx="1">
                  <c:v>32</c:v>
                </c:pt>
                <c:pt idx="2">
                  <c:v>39</c:v>
                </c:pt>
                <c:pt idx="3">
                  <c:v>58</c:v>
                </c:pt>
                <c:pt idx="4">
                  <c:v>44</c:v>
                </c:pt>
                <c:pt idx="5">
                  <c:v>91</c:v>
                </c:pt>
              </c:numCache>
            </c:numRef>
          </c:val>
          <c:smooth val="0"/>
          <c:extLst>
            <c:ext xmlns:c16="http://schemas.microsoft.com/office/drawing/2014/chart" uri="{C3380CC4-5D6E-409C-BE32-E72D297353CC}">
              <c16:uniqueId val="{0000000B-6922-4ADB-9D13-C607ECBBDEB7}"/>
            </c:ext>
          </c:extLst>
        </c:ser>
        <c:dLbls>
          <c:showLegendKey val="0"/>
          <c:showVal val="0"/>
          <c:showCatName val="0"/>
          <c:showSerName val="0"/>
          <c:showPercent val="0"/>
          <c:showBubbleSize val="0"/>
        </c:dLbls>
        <c:smooth val="0"/>
        <c:axId val="2071730207"/>
        <c:axId val="2137646447"/>
      </c:lineChart>
      <c:catAx>
        <c:axId val="20717302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Gill Sans MT" panose="020B0502020104020203" pitchFamily="34" charset="0"/>
                <a:ea typeface="+mn-ea"/>
                <a:cs typeface="+mn-cs"/>
              </a:defRPr>
            </a:pPr>
            <a:endParaRPr lang="en-US"/>
          </a:p>
        </c:txPr>
        <c:crossAx val="2137646447"/>
        <c:crosses val="autoZero"/>
        <c:auto val="1"/>
        <c:lblAlgn val="ctr"/>
        <c:lblOffset val="100"/>
        <c:noMultiLvlLbl val="0"/>
      </c:catAx>
      <c:valAx>
        <c:axId val="2137646447"/>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Gill Sans MT" panose="020B0502020104020203" pitchFamily="34" charset="0"/>
                <a:ea typeface="+mn-ea"/>
                <a:cs typeface="+mn-cs"/>
              </a:defRPr>
            </a:pPr>
            <a:endParaRPr lang="en-US"/>
          </a:p>
        </c:txPr>
        <c:crossAx val="2071730207"/>
        <c:crosses val="autoZero"/>
        <c:crossBetween val="between"/>
      </c:valAx>
      <c:spPr>
        <a:noFill/>
        <a:ln>
          <a:noFill/>
        </a:ln>
        <a:effectLst/>
      </c:spPr>
    </c:plotArea>
    <c:legend>
      <c:legendPos val="r"/>
      <c:layout>
        <c:manualLayout>
          <c:xMode val="edge"/>
          <c:yMode val="edge"/>
          <c:x val="0.23226850996039106"/>
          <c:y val="0.90238101093508816"/>
          <c:w val="0.53078376498118462"/>
          <c:h val="9.5528895742707898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Gill Sans MT" panose="020B0502020104020203"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chemeClr val="tx1"/>
          </a:solidFill>
          <a:latin typeface="Gill Sans MT" panose="020B0502020104020203" pitchFamily="34" charset="0"/>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0789873140857393"/>
          <c:y val="4.7271164589600345E-2"/>
          <c:w val="0.74279571303587055"/>
          <c:h val="0.7513861583803958"/>
        </c:manualLayout>
      </c:layout>
      <c:barChart>
        <c:barDir val="bar"/>
        <c:grouping val="stacked"/>
        <c:varyColors val="0"/>
        <c:ser>
          <c:idx val="0"/>
          <c:order val="0"/>
          <c:tx>
            <c:strRef>
              <c:f>Hoja1!$F$2</c:f>
              <c:strCache>
                <c:ptCount val="1"/>
                <c:pt idx="0">
                  <c:v>Acciones armadas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Gill Sans MT" panose="020B05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Hoja1!$E$3:$E$5</c:f>
              <c:strCache>
                <c:ptCount val="3"/>
                <c:pt idx="0">
                  <c:v>Locales 2019</c:v>
                </c:pt>
                <c:pt idx="1">
                  <c:v>Nacionales 2022</c:v>
                </c:pt>
                <c:pt idx="2">
                  <c:v>Locales 2023</c:v>
                </c:pt>
              </c:strCache>
            </c:strRef>
          </c:cat>
          <c:val>
            <c:numRef>
              <c:f>Hoja1!$F$3:$F$5</c:f>
              <c:numCache>
                <c:formatCode>General</c:formatCode>
                <c:ptCount val="3"/>
                <c:pt idx="0">
                  <c:v>398</c:v>
                </c:pt>
                <c:pt idx="1">
                  <c:v>647</c:v>
                </c:pt>
                <c:pt idx="2">
                  <c:v>947</c:v>
                </c:pt>
              </c:numCache>
            </c:numRef>
          </c:val>
          <c:extLst>
            <c:ext xmlns:c16="http://schemas.microsoft.com/office/drawing/2014/chart" uri="{C3380CC4-5D6E-409C-BE32-E72D297353CC}">
              <c16:uniqueId val="{00000000-8346-4898-848B-D2DF8082DBC0}"/>
            </c:ext>
          </c:extLst>
        </c:ser>
        <c:ser>
          <c:idx val="1"/>
          <c:order val="1"/>
          <c:tx>
            <c:strRef>
              <c:f>Hoja1!$G$2</c:f>
              <c:strCache>
                <c:ptCount val="1"/>
                <c:pt idx="0">
                  <c:v>Amedrentamientos</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Gill Sans MT" panose="020B05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Hoja1!$E$3:$E$5</c:f>
              <c:strCache>
                <c:ptCount val="3"/>
                <c:pt idx="0">
                  <c:v>Locales 2019</c:v>
                </c:pt>
                <c:pt idx="1">
                  <c:v>Nacionales 2022</c:v>
                </c:pt>
                <c:pt idx="2">
                  <c:v>Locales 2023</c:v>
                </c:pt>
              </c:strCache>
            </c:strRef>
          </c:cat>
          <c:val>
            <c:numRef>
              <c:f>Hoja1!$G$3:$G$5</c:f>
              <c:numCache>
                <c:formatCode>General</c:formatCode>
                <c:ptCount val="3"/>
                <c:pt idx="0">
                  <c:v>198</c:v>
                </c:pt>
                <c:pt idx="1">
                  <c:v>168</c:v>
                </c:pt>
                <c:pt idx="2">
                  <c:v>405</c:v>
                </c:pt>
              </c:numCache>
            </c:numRef>
          </c:val>
          <c:extLst>
            <c:ext xmlns:c16="http://schemas.microsoft.com/office/drawing/2014/chart" uri="{C3380CC4-5D6E-409C-BE32-E72D297353CC}">
              <c16:uniqueId val="{00000001-8346-4898-848B-D2DF8082DBC0}"/>
            </c:ext>
          </c:extLst>
        </c:ser>
        <c:dLbls>
          <c:showLegendKey val="0"/>
          <c:showVal val="0"/>
          <c:showCatName val="0"/>
          <c:showSerName val="0"/>
          <c:showPercent val="0"/>
          <c:showBubbleSize val="0"/>
        </c:dLbls>
        <c:gapWidth val="150"/>
        <c:overlap val="100"/>
        <c:axId val="1614328160"/>
        <c:axId val="1614329600"/>
      </c:barChart>
      <c:catAx>
        <c:axId val="16143281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Gill Sans MT" panose="020B0502020104020203" pitchFamily="34" charset="0"/>
                <a:ea typeface="+mn-ea"/>
                <a:cs typeface="+mn-cs"/>
              </a:defRPr>
            </a:pPr>
            <a:endParaRPr lang="en-US"/>
          </a:p>
        </c:txPr>
        <c:crossAx val="1614329600"/>
        <c:crosses val="autoZero"/>
        <c:auto val="1"/>
        <c:lblAlgn val="ctr"/>
        <c:lblOffset val="100"/>
        <c:noMultiLvlLbl val="0"/>
      </c:catAx>
      <c:valAx>
        <c:axId val="161432960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Gill Sans MT" panose="020B0502020104020203" pitchFamily="34" charset="0"/>
                <a:ea typeface="+mn-ea"/>
                <a:cs typeface="+mn-cs"/>
              </a:defRPr>
            </a:pPr>
            <a:endParaRPr lang="en-US"/>
          </a:p>
        </c:txPr>
        <c:crossAx val="16143281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Gill Sans MT" panose="020B0502020104020203"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ysClr val="windowText" lastClr="000000"/>
          </a:solidFill>
          <a:latin typeface="Gill Sans MT" panose="020B0502020104020203" pitchFamily="34" charset="0"/>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89F34F-260E-4EEB-95D6-34690F4E9893}"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s-CO"/>
        </a:p>
      </dgm:t>
    </dgm:pt>
    <dgm:pt modelId="{EF221170-E428-407B-BD6A-6FE44156B0FE}">
      <dgm:prSet custT="1"/>
      <dgm:spPr/>
      <dgm:t>
        <a:bodyPr/>
        <a:lstStyle/>
        <a:p>
          <a:r>
            <a:rPr lang="es-419" sz="1700" dirty="0">
              <a:latin typeface="Gill Sans MT" panose="020B0502020104020203" pitchFamily="34" charset="0"/>
            </a:rPr>
            <a:t>De acuerdo con los registros de la MOE, los once primeros meses del calendario de </a:t>
          </a:r>
          <a:r>
            <a:rPr lang="es-419" sz="1700" b="1" dirty="0">
              <a:latin typeface="Gill Sans MT" panose="020B0502020104020203" pitchFamily="34" charset="0"/>
            </a:rPr>
            <a:t>las elecciones locales de 2023, se han posicionado como el periodo electoral más violento contra liderazgos políticos desde las elecciones de 2014.</a:t>
          </a:r>
          <a:endParaRPr lang="es-CO" sz="1700" b="1" dirty="0">
            <a:latin typeface="Gill Sans MT" panose="020B0502020104020203" pitchFamily="34" charset="0"/>
          </a:endParaRPr>
        </a:p>
      </dgm:t>
    </dgm:pt>
    <dgm:pt modelId="{C6A94978-6143-4565-B4CB-47A08E143975}" type="parTrans" cxnId="{1D3266BD-BAF5-4F2B-B90F-E9ECCFCF22FA}">
      <dgm:prSet/>
      <dgm:spPr/>
      <dgm:t>
        <a:bodyPr/>
        <a:lstStyle/>
        <a:p>
          <a:endParaRPr lang="es-CO" sz="1700">
            <a:latin typeface="Gill Sans MT" panose="020B0502020104020203" pitchFamily="34" charset="0"/>
          </a:endParaRPr>
        </a:p>
      </dgm:t>
    </dgm:pt>
    <dgm:pt modelId="{BD510D41-B48F-417D-B650-6A8AC9FF3206}" type="sibTrans" cxnId="{1D3266BD-BAF5-4F2B-B90F-E9ECCFCF22FA}">
      <dgm:prSet/>
      <dgm:spPr/>
      <dgm:t>
        <a:bodyPr/>
        <a:lstStyle/>
        <a:p>
          <a:endParaRPr lang="es-CO" sz="1700">
            <a:latin typeface="Gill Sans MT" panose="020B0502020104020203" pitchFamily="34" charset="0"/>
          </a:endParaRPr>
        </a:p>
      </dgm:t>
    </dgm:pt>
    <dgm:pt modelId="{9DA9BDC7-03A7-4B87-962F-2EB694CA59FB}">
      <dgm:prSet custT="1"/>
      <dgm:spPr/>
      <dgm:t>
        <a:bodyPr/>
        <a:lstStyle/>
        <a:p>
          <a:r>
            <a:rPr lang="es-419" sz="1700" dirty="0">
              <a:latin typeface="Gill Sans MT" panose="020B0502020104020203" pitchFamily="34" charset="0"/>
            </a:rPr>
            <a:t>Entre el 29 de octubre de 2022 y el 29 de septiembre de 2023, </a:t>
          </a:r>
          <a:r>
            <a:rPr lang="es-419" sz="1700" b="1" dirty="0">
              <a:latin typeface="Gill Sans MT" panose="020B0502020104020203" pitchFamily="34" charset="0"/>
            </a:rPr>
            <a:t>la MOE ha registrado 436 hechos de violencia contra liderazgos políticos:</a:t>
          </a:r>
          <a:r>
            <a:rPr lang="es-419" sz="1700" dirty="0">
              <a:latin typeface="Gill Sans MT" panose="020B0502020104020203" pitchFamily="34" charset="0"/>
            </a:rPr>
            <a:t> 324 amenazas, 41 asesinatos, 50 atentados, 4 secuestros y 17 hechos de Violencia contra la Mujer en Política - VCMP.  </a:t>
          </a:r>
          <a:endParaRPr lang="es-CO" sz="1700" dirty="0">
            <a:latin typeface="Gill Sans MT" panose="020B0502020104020203" pitchFamily="34" charset="0"/>
          </a:endParaRPr>
        </a:p>
      </dgm:t>
    </dgm:pt>
    <dgm:pt modelId="{44CADDC0-87E0-4431-A355-1DB25E262A5F}" type="parTrans" cxnId="{E679BC35-A0B5-453C-910D-FDFC50A051D0}">
      <dgm:prSet/>
      <dgm:spPr/>
      <dgm:t>
        <a:bodyPr/>
        <a:lstStyle/>
        <a:p>
          <a:endParaRPr lang="es-CO" sz="1700">
            <a:latin typeface="Gill Sans MT" panose="020B0502020104020203" pitchFamily="34" charset="0"/>
          </a:endParaRPr>
        </a:p>
      </dgm:t>
    </dgm:pt>
    <dgm:pt modelId="{C79C9E27-60AF-43C2-9493-358543D3E0A6}" type="sibTrans" cxnId="{E679BC35-A0B5-453C-910D-FDFC50A051D0}">
      <dgm:prSet/>
      <dgm:spPr/>
      <dgm:t>
        <a:bodyPr/>
        <a:lstStyle/>
        <a:p>
          <a:endParaRPr lang="es-CO" sz="1700">
            <a:latin typeface="Gill Sans MT" panose="020B0502020104020203" pitchFamily="34" charset="0"/>
          </a:endParaRPr>
        </a:p>
      </dgm:t>
    </dgm:pt>
    <dgm:pt modelId="{98FCBB83-AA31-4A7E-ACA4-1525F264F970}" type="pres">
      <dgm:prSet presAssocID="{E289F34F-260E-4EEB-95D6-34690F4E9893}" presName="vert0" presStyleCnt="0">
        <dgm:presLayoutVars>
          <dgm:dir/>
          <dgm:animOne val="branch"/>
          <dgm:animLvl val="lvl"/>
        </dgm:presLayoutVars>
      </dgm:prSet>
      <dgm:spPr/>
    </dgm:pt>
    <dgm:pt modelId="{4E1E8BF1-9449-4D19-B57A-BE706E79FE01}" type="pres">
      <dgm:prSet presAssocID="{EF221170-E428-407B-BD6A-6FE44156B0FE}" presName="thickLine" presStyleLbl="alignNode1" presStyleIdx="0" presStyleCnt="2"/>
      <dgm:spPr/>
    </dgm:pt>
    <dgm:pt modelId="{1774FB77-6D38-4815-AD45-7992991C40ED}" type="pres">
      <dgm:prSet presAssocID="{EF221170-E428-407B-BD6A-6FE44156B0FE}" presName="horz1" presStyleCnt="0"/>
      <dgm:spPr/>
    </dgm:pt>
    <dgm:pt modelId="{5187A3F7-B646-462A-9D23-2996071F5623}" type="pres">
      <dgm:prSet presAssocID="{EF221170-E428-407B-BD6A-6FE44156B0FE}" presName="tx1" presStyleLbl="revTx" presStyleIdx="0" presStyleCnt="2"/>
      <dgm:spPr/>
    </dgm:pt>
    <dgm:pt modelId="{5938A4E8-3C24-4B1D-ACBB-0A43A18B4A9B}" type="pres">
      <dgm:prSet presAssocID="{EF221170-E428-407B-BD6A-6FE44156B0FE}" presName="vert1" presStyleCnt="0"/>
      <dgm:spPr/>
    </dgm:pt>
    <dgm:pt modelId="{5F62C1E3-5EC2-4A2B-986C-0A5152576BBD}" type="pres">
      <dgm:prSet presAssocID="{9DA9BDC7-03A7-4B87-962F-2EB694CA59FB}" presName="thickLine" presStyleLbl="alignNode1" presStyleIdx="1" presStyleCnt="2"/>
      <dgm:spPr/>
    </dgm:pt>
    <dgm:pt modelId="{7F763C7C-C958-4449-B45C-54AE04FEC2C2}" type="pres">
      <dgm:prSet presAssocID="{9DA9BDC7-03A7-4B87-962F-2EB694CA59FB}" presName="horz1" presStyleCnt="0"/>
      <dgm:spPr/>
    </dgm:pt>
    <dgm:pt modelId="{06D339B7-2DAA-4073-95AB-07BD3E0003C9}" type="pres">
      <dgm:prSet presAssocID="{9DA9BDC7-03A7-4B87-962F-2EB694CA59FB}" presName="tx1" presStyleLbl="revTx" presStyleIdx="1" presStyleCnt="2"/>
      <dgm:spPr/>
    </dgm:pt>
    <dgm:pt modelId="{A5ECCE6B-1959-40B1-A2E5-817F2E5F08CF}" type="pres">
      <dgm:prSet presAssocID="{9DA9BDC7-03A7-4B87-962F-2EB694CA59FB}" presName="vert1" presStyleCnt="0"/>
      <dgm:spPr/>
    </dgm:pt>
  </dgm:ptLst>
  <dgm:cxnLst>
    <dgm:cxn modelId="{E679BC35-A0B5-453C-910D-FDFC50A051D0}" srcId="{E289F34F-260E-4EEB-95D6-34690F4E9893}" destId="{9DA9BDC7-03A7-4B87-962F-2EB694CA59FB}" srcOrd="1" destOrd="0" parTransId="{44CADDC0-87E0-4431-A355-1DB25E262A5F}" sibTransId="{C79C9E27-60AF-43C2-9493-358543D3E0A6}"/>
    <dgm:cxn modelId="{E286AD93-6F2B-4760-AF47-FE42218C0180}" type="presOf" srcId="{EF221170-E428-407B-BD6A-6FE44156B0FE}" destId="{5187A3F7-B646-462A-9D23-2996071F5623}" srcOrd="0" destOrd="0" presId="urn:microsoft.com/office/officeart/2008/layout/LinedList"/>
    <dgm:cxn modelId="{1D3266BD-BAF5-4F2B-B90F-E9ECCFCF22FA}" srcId="{E289F34F-260E-4EEB-95D6-34690F4E9893}" destId="{EF221170-E428-407B-BD6A-6FE44156B0FE}" srcOrd="0" destOrd="0" parTransId="{C6A94978-6143-4565-B4CB-47A08E143975}" sibTransId="{BD510D41-B48F-417D-B650-6A8AC9FF3206}"/>
    <dgm:cxn modelId="{7C6120CF-0A6F-4984-BB97-F7C3DF58B9C1}" type="presOf" srcId="{9DA9BDC7-03A7-4B87-962F-2EB694CA59FB}" destId="{06D339B7-2DAA-4073-95AB-07BD3E0003C9}" srcOrd="0" destOrd="0" presId="urn:microsoft.com/office/officeart/2008/layout/LinedList"/>
    <dgm:cxn modelId="{FFF0B1DA-33C8-47A6-85A8-898DA5683E0B}" type="presOf" srcId="{E289F34F-260E-4EEB-95D6-34690F4E9893}" destId="{98FCBB83-AA31-4A7E-ACA4-1525F264F970}" srcOrd="0" destOrd="0" presId="urn:microsoft.com/office/officeart/2008/layout/LinedList"/>
    <dgm:cxn modelId="{EB0C948D-7187-436D-84C7-6BA4B7175AE4}" type="presParOf" srcId="{98FCBB83-AA31-4A7E-ACA4-1525F264F970}" destId="{4E1E8BF1-9449-4D19-B57A-BE706E79FE01}" srcOrd="0" destOrd="0" presId="urn:microsoft.com/office/officeart/2008/layout/LinedList"/>
    <dgm:cxn modelId="{26452BDC-EE36-4A50-97CF-800CAE3153F6}" type="presParOf" srcId="{98FCBB83-AA31-4A7E-ACA4-1525F264F970}" destId="{1774FB77-6D38-4815-AD45-7992991C40ED}" srcOrd="1" destOrd="0" presId="urn:microsoft.com/office/officeart/2008/layout/LinedList"/>
    <dgm:cxn modelId="{9CDE7214-4060-43CA-8F91-CAECE3931227}" type="presParOf" srcId="{1774FB77-6D38-4815-AD45-7992991C40ED}" destId="{5187A3F7-B646-462A-9D23-2996071F5623}" srcOrd="0" destOrd="0" presId="urn:microsoft.com/office/officeart/2008/layout/LinedList"/>
    <dgm:cxn modelId="{43E39CD7-8777-497F-AB20-A0E25ED49DB4}" type="presParOf" srcId="{1774FB77-6D38-4815-AD45-7992991C40ED}" destId="{5938A4E8-3C24-4B1D-ACBB-0A43A18B4A9B}" srcOrd="1" destOrd="0" presId="urn:microsoft.com/office/officeart/2008/layout/LinedList"/>
    <dgm:cxn modelId="{B9DEA0CC-B11E-4479-B2DF-EBFDD2415094}" type="presParOf" srcId="{98FCBB83-AA31-4A7E-ACA4-1525F264F970}" destId="{5F62C1E3-5EC2-4A2B-986C-0A5152576BBD}" srcOrd="2" destOrd="0" presId="urn:microsoft.com/office/officeart/2008/layout/LinedList"/>
    <dgm:cxn modelId="{8C62A818-E1CF-4685-BA59-45694A5EF7EC}" type="presParOf" srcId="{98FCBB83-AA31-4A7E-ACA4-1525F264F970}" destId="{7F763C7C-C958-4449-B45C-54AE04FEC2C2}" srcOrd="3" destOrd="0" presId="urn:microsoft.com/office/officeart/2008/layout/LinedList"/>
    <dgm:cxn modelId="{035225D0-3A9B-4923-9D2B-E20E39554DDC}" type="presParOf" srcId="{7F763C7C-C958-4449-B45C-54AE04FEC2C2}" destId="{06D339B7-2DAA-4073-95AB-07BD3E0003C9}" srcOrd="0" destOrd="0" presId="urn:microsoft.com/office/officeart/2008/layout/LinedList"/>
    <dgm:cxn modelId="{48505F32-0970-4E30-9820-329EA292E2EA}" type="presParOf" srcId="{7F763C7C-C958-4449-B45C-54AE04FEC2C2}" destId="{A5ECCE6B-1959-40B1-A2E5-817F2E5F08C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4F01C9A-D09F-4D67-8EF0-55242BE67606}" type="doc">
      <dgm:prSet loTypeId="urn:microsoft.com/office/officeart/2005/8/layout/process1" loCatId="process" qsTypeId="urn:microsoft.com/office/officeart/2005/8/quickstyle/simple1" qsCatId="simple" csTypeId="urn:microsoft.com/office/officeart/2005/8/colors/accent1_1" csCatId="accent1" phldr="1"/>
      <dgm:spPr/>
      <dgm:t>
        <a:bodyPr/>
        <a:lstStyle/>
        <a:p>
          <a:endParaRPr lang="es-CO"/>
        </a:p>
      </dgm:t>
    </dgm:pt>
    <dgm:pt modelId="{5A83B126-E241-4935-A841-E7394DDB97F8}">
      <dgm:prSet custT="1"/>
      <dgm:spPr/>
      <dgm:t>
        <a:bodyPr/>
        <a:lstStyle/>
        <a:p>
          <a:pPr algn="ctr"/>
          <a:r>
            <a:rPr lang="es-419" sz="1700" dirty="0">
              <a:latin typeface="Gill Sans MT" panose="020B0502020104020203" pitchFamily="34" charset="0"/>
            </a:rPr>
            <a:t>De las 436 agresiones registradas contra liderazgos políticos, 179</a:t>
          </a:r>
          <a:r>
            <a:rPr lang="es-419" sz="1700" b="1" dirty="0">
              <a:latin typeface="Gill Sans MT" panose="020B0502020104020203" pitchFamily="34" charset="0"/>
            </a:rPr>
            <a:t> (el 41,1%) han estado dirigidas a candidaturas a las elecciones locales. </a:t>
          </a:r>
          <a:r>
            <a:rPr lang="es-419" sz="1700" dirty="0">
              <a:latin typeface="Gill Sans MT" panose="020B0502020104020203" pitchFamily="34" charset="0"/>
            </a:rPr>
            <a:t>Destacando que 30 de los 179 hechos identificados corresponden a atentados y asesinatos. </a:t>
          </a:r>
          <a:endParaRPr lang="es-CO" sz="1700" dirty="0">
            <a:latin typeface="Gill Sans MT" panose="020B0502020104020203" pitchFamily="34" charset="0"/>
          </a:endParaRPr>
        </a:p>
      </dgm:t>
    </dgm:pt>
    <dgm:pt modelId="{4AAB7DF4-9527-4B72-AE48-99C05067F9C9}" type="parTrans" cxnId="{8177FE23-8A18-4B6F-8AEB-13A23F943489}">
      <dgm:prSet/>
      <dgm:spPr/>
      <dgm:t>
        <a:bodyPr/>
        <a:lstStyle/>
        <a:p>
          <a:endParaRPr lang="es-CO" sz="1700"/>
        </a:p>
      </dgm:t>
    </dgm:pt>
    <dgm:pt modelId="{7EEE1746-7188-4342-BA3A-7CAC64C43C13}" type="sibTrans" cxnId="{8177FE23-8A18-4B6F-8AEB-13A23F943489}">
      <dgm:prSet custT="1"/>
      <dgm:spPr/>
      <dgm:t>
        <a:bodyPr/>
        <a:lstStyle/>
        <a:p>
          <a:endParaRPr lang="es-CO" sz="1700"/>
        </a:p>
      </dgm:t>
    </dgm:pt>
    <dgm:pt modelId="{317C22EA-25F9-40D0-A637-90F8207E22D6}">
      <dgm:prSet custT="1"/>
      <dgm:spPr/>
      <dgm:t>
        <a:bodyPr/>
        <a:lstStyle/>
        <a:p>
          <a:r>
            <a:rPr lang="es-419" sz="1700" b="1" dirty="0">
              <a:latin typeface="Gill Sans MT" panose="020B0502020104020203" pitchFamily="34" charset="0"/>
            </a:rPr>
            <a:t>Las candidaturas a Alcaldías han sido las más afectadas con un registro de 95 amenazas, 15 atentados y 1 secuestro;</a:t>
          </a:r>
          <a:r>
            <a:rPr lang="es-419" sz="1700" dirty="0">
              <a:latin typeface="Gill Sans MT" panose="020B0502020104020203" pitchFamily="34" charset="0"/>
            </a:rPr>
            <a:t> seguidos por los aspirantes a Concejos que han sido objeto de 30 amenazas, 7 asesinatos, 5 atentados y 2 hechos de VCMP. </a:t>
          </a:r>
          <a:endParaRPr lang="es-CO" sz="1700" dirty="0">
            <a:latin typeface="Gill Sans MT" panose="020B0502020104020203" pitchFamily="34" charset="0"/>
          </a:endParaRPr>
        </a:p>
      </dgm:t>
    </dgm:pt>
    <dgm:pt modelId="{95769C24-5B55-42B6-8559-598CE0722BDE}" type="parTrans" cxnId="{A4283FF9-6B36-4F6E-BB0F-318915E39F74}">
      <dgm:prSet/>
      <dgm:spPr/>
      <dgm:t>
        <a:bodyPr/>
        <a:lstStyle/>
        <a:p>
          <a:endParaRPr lang="es-CO" sz="1700"/>
        </a:p>
      </dgm:t>
    </dgm:pt>
    <dgm:pt modelId="{CED519AD-3F31-4EAA-9E60-83CDE4D5A265}" type="sibTrans" cxnId="{A4283FF9-6B36-4F6E-BB0F-318915E39F74}">
      <dgm:prSet/>
      <dgm:spPr/>
      <dgm:t>
        <a:bodyPr/>
        <a:lstStyle/>
        <a:p>
          <a:endParaRPr lang="es-CO" sz="1700"/>
        </a:p>
      </dgm:t>
    </dgm:pt>
    <dgm:pt modelId="{D1CBA769-25DC-4344-BDF5-7D5AD9F6B9F7}" type="pres">
      <dgm:prSet presAssocID="{A4F01C9A-D09F-4D67-8EF0-55242BE67606}" presName="Name0" presStyleCnt="0">
        <dgm:presLayoutVars>
          <dgm:dir/>
          <dgm:resizeHandles val="exact"/>
        </dgm:presLayoutVars>
      </dgm:prSet>
      <dgm:spPr/>
    </dgm:pt>
    <dgm:pt modelId="{232FAEF9-79E8-47EF-9E74-FFB7BAADCC1B}" type="pres">
      <dgm:prSet presAssocID="{5A83B126-E241-4935-A841-E7394DDB97F8}" presName="node" presStyleLbl="node1" presStyleIdx="0" presStyleCnt="2">
        <dgm:presLayoutVars>
          <dgm:bulletEnabled val="1"/>
        </dgm:presLayoutVars>
      </dgm:prSet>
      <dgm:spPr/>
    </dgm:pt>
    <dgm:pt modelId="{E832AF71-33D8-4642-BA24-73EBE51B8BAC}" type="pres">
      <dgm:prSet presAssocID="{7EEE1746-7188-4342-BA3A-7CAC64C43C13}" presName="sibTrans" presStyleLbl="sibTrans2D1" presStyleIdx="0" presStyleCnt="1"/>
      <dgm:spPr/>
    </dgm:pt>
    <dgm:pt modelId="{A97B0F83-F41E-4A44-AE7E-6F3C3BD8A2B2}" type="pres">
      <dgm:prSet presAssocID="{7EEE1746-7188-4342-BA3A-7CAC64C43C13}" presName="connectorText" presStyleLbl="sibTrans2D1" presStyleIdx="0" presStyleCnt="1"/>
      <dgm:spPr/>
    </dgm:pt>
    <dgm:pt modelId="{5EE9F76B-9452-4B78-90AA-2E8412E22AC6}" type="pres">
      <dgm:prSet presAssocID="{317C22EA-25F9-40D0-A637-90F8207E22D6}" presName="node" presStyleLbl="node1" presStyleIdx="1" presStyleCnt="2">
        <dgm:presLayoutVars>
          <dgm:bulletEnabled val="1"/>
        </dgm:presLayoutVars>
      </dgm:prSet>
      <dgm:spPr/>
    </dgm:pt>
  </dgm:ptLst>
  <dgm:cxnLst>
    <dgm:cxn modelId="{4BD0E708-F3E6-4167-A2A4-02674E404732}" type="presOf" srcId="{317C22EA-25F9-40D0-A637-90F8207E22D6}" destId="{5EE9F76B-9452-4B78-90AA-2E8412E22AC6}" srcOrd="0" destOrd="0" presId="urn:microsoft.com/office/officeart/2005/8/layout/process1"/>
    <dgm:cxn modelId="{8177FE23-8A18-4B6F-8AEB-13A23F943489}" srcId="{A4F01C9A-D09F-4D67-8EF0-55242BE67606}" destId="{5A83B126-E241-4935-A841-E7394DDB97F8}" srcOrd="0" destOrd="0" parTransId="{4AAB7DF4-9527-4B72-AE48-99C05067F9C9}" sibTransId="{7EEE1746-7188-4342-BA3A-7CAC64C43C13}"/>
    <dgm:cxn modelId="{A81F0C5E-C1E9-440B-923E-82B67E5B24B9}" type="presOf" srcId="{5A83B126-E241-4935-A841-E7394DDB97F8}" destId="{232FAEF9-79E8-47EF-9E74-FFB7BAADCC1B}" srcOrd="0" destOrd="0" presId="urn:microsoft.com/office/officeart/2005/8/layout/process1"/>
    <dgm:cxn modelId="{BBBDE8A3-DA6F-4F98-A560-8A5B82CA47AD}" type="presOf" srcId="{A4F01C9A-D09F-4D67-8EF0-55242BE67606}" destId="{D1CBA769-25DC-4344-BDF5-7D5AD9F6B9F7}" srcOrd="0" destOrd="0" presId="urn:microsoft.com/office/officeart/2005/8/layout/process1"/>
    <dgm:cxn modelId="{57E758B9-5034-4AF6-A358-88F8E9C3DA81}" type="presOf" srcId="{7EEE1746-7188-4342-BA3A-7CAC64C43C13}" destId="{E832AF71-33D8-4642-BA24-73EBE51B8BAC}" srcOrd="0" destOrd="0" presId="urn:microsoft.com/office/officeart/2005/8/layout/process1"/>
    <dgm:cxn modelId="{CDC086D7-AAFB-4B59-9140-148CEB6FC3FF}" type="presOf" srcId="{7EEE1746-7188-4342-BA3A-7CAC64C43C13}" destId="{A97B0F83-F41E-4A44-AE7E-6F3C3BD8A2B2}" srcOrd="1" destOrd="0" presId="urn:microsoft.com/office/officeart/2005/8/layout/process1"/>
    <dgm:cxn modelId="{A4283FF9-6B36-4F6E-BB0F-318915E39F74}" srcId="{A4F01C9A-D09F-4D67-8EF0-55242BE67606}" destId="{317C22EA-25F9-40D0-A637-90F8207E22D6}" srcOrd="1" destOrd="0" parTransId="{95769C24-5B55-42B6-8559-598CE0722BDE}" sibTransId="{CED519AD-3F31-4EAA-9E60-83CDE4D5A265}"/>
    <dgm:cxn modelId="{5B2EC30C-9F61-4084-8F6E-D0697231C894}" type="presParOf" srcId="{D1CBA769-25DC-4344-BDF5-7D5AD9F6B9F7}" destId="{232FAEF9-79E8-47EF-9E74-FFB7BAADCC1B}" srcOrd="0" destOrd="0" presId="urn:microsoft.com/office/officeart/2005/8/layout/process1"/>
    <dgm:cxn modelId="{46899225-DA2D-432F-BE4A-56FD6916D914}" type="presParOf" srcId="{D1CBA769-25DC-4344-BDF5-7D5AD9F6B9F7}" destId="{E832AF71-33D8-4642-BA24-73EBE51B8BAC}" srcOrd="1" destOrd="0" presId="urn:microsoft.com/office/officeart/2005/8/layout/process1"/>
    <dgm:cxn modelId="{68E43D44-6703-4300-8E21-AC1D02E68F82}" type="presParOf" srcId="{E832AF71-33D8-4642-BA24-73EBE51B8BAC}" destId="{A97B0F83-F41E-4A44-AE7E-6F3C3BD8A2B2}" srcOrd="0" destOrd="0" presId="urn:microsoft.com/office/officeart/2005/8/layout/process1"/>
    <dgm:cxn modelId="{6DB5D8D6-C6C7-40BA-8236-18EC16C48FD4}" type="presParOf" srcId="{D1CBA769-25DC-4344-BDF5-7D5AD9F6B9F7}" destId="{5EE9F76B-9452-4B78-90AA-2E8412E22AC6}"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6D47A22-069E-44E0-8DAC-BB4F0CE5B1B1}" type="doc">
      <dgm:prSet loTypeId="urn:microsoft.com/office/officeart/2005/8/layout/arrow6" loCatId="relationship" qsTypeId="urn:microsoft.com/office/officeart/2005/8/quickstyle/simple1" qsCatId="simple" csTypeId="urn:microsoft.com/office/officeart/2005/8/colors/accent4_1" csCatId="accent4" phldr="1"/>
      <dgm:spPr/>
      <dgm:t>
        <a:bodyPr/>
        <a:lstStyle/>
        <a:p>
          <a:endParaRPr lang="es-CO"/>
        </a:p>
      </dgm:t>
    </dgm:pt>
    <dgm:pt modelId="{BA5E3825-5A6E-47BD-8981-9997D42D1740}">
      <dgm:prSet phldrT="[Texto]"/>
      <dgm:spPr/>
      <dgm:t>
        <a:bodyPr/>
        <a:lstStyle/>
        <a:p>
          <a:r>
            <a:rPr lang="es-MX" sz="1400" b="1" dirty="0">
              <a:latin typeface="Gill Sans MT" panose="020B0502020104020203" pitchFamily="34" charset="0"/>
            </a:rPr>
            <a:t>Acciones de conflicto. Elecciones 2023</a:t>
          </a:r>
          <a:endParaRPr lang="es-CO" sz="1400" b="1" dirty="0">
            <a:latin typeface="Gill Sans MT" panose="020B0502020104020203" pitchFamily="34" charset="0"/>
          </a:endParaRPr>
        </a:p>
      </dgm:t>
    </dgm:pt>
    <dgm:pt modelId="{0EAD16F1-A64E-4B70-92DD-C9186622442F}" type="parTrans" cxnId="{24C04631-C12B-4957-813D-5ADED7E106BA}">
      <dgm:prSet/>
      <dgm:spPr/>
      <dgm:t>
        <a:bodyPr/>
        <a:lstStyle/>
        <a:p>
          <a:endParaRPr lang="es-CO"/>
        </a:p>
      </dgm:t>
    </dgm:pt>
    <dgm:pt modelId="{7228A554-ADED-4C65-81EA-AC6C8ED3FB9D}" type="sibTrans" cxnId="{24C04631-C12B-4957-813D-5ADED7E106BA}">
      <dgm:prSet/>
      <dgm:spPr/>
      <dgm:t>
        <a:bodyPr/>
        <a:lstStyle/>
        <a:p>
          <a:endParaRPr lang="es-CO"/>
        </a:p>
      </dgm:t>
    </dgm:pt>
    <dgm:pt modelId="{B96C56E6-B090-40D2-AFA8-B269E27CC4CA}">
      <dgm:prSet phldrT="[Texto]" custT="1"/>
      <dgm:spPr/>
      <dgm:t>
        <a:bodyPr/>
        <a:lstStyle/>
        <a:p>
          <a:r>
            <a:rPr lang="es-419" sz="1300" dirty="0">
              <a:effectLst/>
              <a:latin typeface="Gill Sans MT" panose="020B0502020104020203" pitchFamily="34" charset="0"/>
              <a:ea typeface="Arial" panose="020B0604020202020204" pitchFamily="34" charset="0"/>
            </a:rPr>
            <a:t>1,352 acciones registradas en el territorio nacional entre el 29 de octubre de 2022 y el 29 de septiembre de 2023. </a:t>
          </a:r>
          <a:endParaRPr lang="es-CO" sz="1300" dirty="0">
            <a:latin typeface="Gill Sans MT" panose="020B0502020104020203" pitchFamily="34" charset="0"/>
          </a:endParaRPr>
        </a:p>
      </dgm:t>
    </dgm:pt>
    <dgm:pt modelId="{57E66AAC-DFB3-4DF4-84BC-E614F465B689}" type="parTrans" cxnId="{CFAE824A-ED2E-4726-B568-4266F0E8EDAB}">
      <dgm:prSet/>
      <dgm:spPr/>
      <dgm:t>
        <a:bodyPr/>
        <a:lstStyle/>
        <a:p>
          <a:endParaRPr lang="es-CO"/>
        </a:p>
      </dgm:t>
    </dgm:pt>
    <dgm:pt modelId="{9AE25BE0-BC7A-46D0-A308-5ABF0BA131BA}" type="sibTrans" cxnId="{CFAE824A-ED2E-4726-B568-4266F0E8EDAB}">
      <dgm:prSet/>
      <dgm:spPr/>
      <dgm:t>
        <a:bodyPr/>
        <a:lstStyle/>
        <a:p>
          <a:endParaRPr lang="es-CO"/>
        </a:p>
      </dgm:t>
    </dgm:pt>
    <dgm:pt modelId="{7A4C4C17-AA3D-4C65-9553-EED7512CD842}">
      <dgm:prSet phldrT="[Texto]" custT="1"/>
      <dgm:spPr/>
      <dgm:t>
        <a:bodyPr/>
        <a:lstStyle/>
        <a:p>
          <a:r>
            <a:rPr lang="es-419" sz="1300" dirty="0">
              <a:effectLst/>
              <a:latin typeface="Gill Sans MT" panose="020B0502020104020203" pitchFamily="34" charset="0"/>
              <a:ea typeface="Arial" panose="020B0604020202020204" pitchFamily="34" charset="0"/>
            </a:rPr>
            <a:t>Comparadas con las acciones de conflicto de 2019 representa un aumento de 126,8%, así como un incremento de 65,9% frente al proceso electoral de 2022.</a:t>
          </a:r>
          <a:endParaRPr lang="es-CO" sz="1300" dirty="0">
            <a:latin typeface="Gill Sans MT" panose="020B0502020104020203" pitchFamily="34" charset="0"/>
          </a:endParaRPr>
        </a:p>
      </dgm:t>
    </dgm:pt>
    <dgm:pt modelId="{FCF11C77-DDE6-471E-9957-6DBF27CC6CD6}" type="sibTrans" cxnId="{47278BD0-6E99-43B3-B189-05DB9A72C27D}">
      <dgm:prSet/>
      <dgm:spPr/>
      <dgm:t>
        <a:bodyPr/>
        <a:lstStyle/>
        <a:p>
          <a:endParaRPr lang="es-CO"/>
        </a:p>
      </dgm:t>
    </dgm:pt>
    <dgm:pt modelId="{7457B964-3E46-460F-B2E4-7A0970AC2BC3}" type="parTrans" cxnId="{47278BD0-6E99-43B3-B189-05DB9A72C27D}">
      <dgm:prSet/>
      <dgm:spPr/>
      <dgm:t>
        <a:bodyPr/>
        <a:lstStyle/>
        <a:p>
          <a:endParaRPr lang="es-CO"/>
        </a:p>
      </dgm:t>
    </dgm:pt>
    <dgm:pt modelId="{31271A77-E703-484C-8FDF-914CC049AF32}">
      <dgm:prSet phldrT="[Texto]"/>
      <dgm:spPr/>
      <dgm:t>
        <a:bodyPr/>
        <a:lstStyle/>
        <a:p>
          <a:r>
            <a:rPr lang="es-MX" sz="1400" b="1" dirty="0">
              <a:latin typeface="Gill Sans MT" panose="020B0502020104020203" pitchFamily="34" charset="0"/>
            </a:rPr>
            <a:t>Variación número de acciones</a:t>
          </a:r>
          <a:endParaRPr lang="es-CO" sz="1400" b="1" dirty="0">
            <a:latin typeface="Gill Sans MT" panose="020B0502020104020203" pitchFamily="34" charset="0"/>
          </a:endParaRPr>
        </a:p>
      </dgm:t>
    </dgm:pt>
    <dgm:pt modelId="{98AF0E3D-E0F8-4EC7-B930-6A36E6031888}" type="sibTrans" cxnId="{8C726FCA-C62B-4B26-ACED-94394CE2B8EE}">
      <dgm:prSet/>
      <dgm:spPr/>
      <dgm:t>
        <a:bodyPr/>
        <a:lstStyle/>
        <a:p>
          <a:endParaRPr lang="es-CO"/>
        </a:p>
      </dgm:t>
    </dgm:pt>
    <dgm:pt modelId="{427DB8BC-5BCD-4BF9-B495-ACBC6D4627E3}" type="parTrans" cxnId="{8C726FCA-C62B-4B26-ACED-94394CE2B8EE}">
      <dgm:prSet/>
      <dgm:spPr/>
      <dgm:t>
        <a:bodyPr/>
        <a:lstStyle/>
        <a:p>
          <a:endParaRPr lang="es-CO"/>
        </a:p>
      </dgm:t>
    </dgm:pt>
    <dgm:pt modelId="{60FFDDE9-5FBA-464A-A11B-4944DFC89A19}" type="pres">
      <dgm:prSet presAssocID="{46D47A22-069E-44E0-8DAC-BB4F0CE5B1B1}" presName="compositeShape" presStyleCnt="0">
        <dgm:presLayoutVars>
          <dgm:chMax val="2"/>
          <dgm:dir/>
          <dgm:resizeHandles val="exact"/>
        </dgm:presLayoutVars>
      </dgm:prSet>
      <dgm:spPr/>
    </dgm:pt>
    <dgm:pt modelId="{49B6EF8D-256B-462D-81C9-39DAAF530929}" type="pres">
      <dgm:prSet presAssocID="{46D47A22-069E-44E0-8DAC-BB4F0CE5B1B1}" presName="ribbon" presStyleLbl="node1" presStyleIdx="0" presStyleCnt="1"/>
      <dgm:spPr/>
    </dgm:pt>
    <dgm:pt modelId="{E8E9C0B7-CD7E-45B9-8868-CDBCA5C44265}" type="pres">
      <dgm:prSet presAssocID="{46D47A22-069E-44E0-8DAC-BB4F0CE5B1B1}" presName="leftArrowText" presStyleLbl="node1" presStyleIdx="0" presStyleCnt="1">
        <dgm:presLayoutVars>
          <dgm:chMax val="0"/>
          <dgm:bulletEnabled val="1"/>
        </dgm:presLayoutVars>
      </dgm:prSet>
      <dgm:spPr/>
    </dgm:pt>
    <dgm:pt modelId="{C392B17B-E999-4722-9DBB-E50E205B2B94}" type="pres">
      <dgm:prSet presAssocID="{46D47A22-069E-44E0-8DAC-BB4F0CE5B1B1}" presName="rightArrowText" presStyleLbl="node1" presStyleIdx="0" presStyleCnt="1">
        <dgm:presLayoutVars>
          <dgm:chMax val="0"/>
          <dgm:bulletEnabled val="1"/>
        </dgm:presLayoutVars>
      </dgm:prSet>
      <dgm:spPr/>
    </dgm:pt>
  </dgm:ptLst>
  <dgm:cxnLst>
    <dgm:cxn modelId="{9096D625-C17B-45DC-8E14-E8FE8487DF8B}" type="presOf" srcId="{31271A77-E703-484C-8FDF-914CC049AF32}" destId="{C392B17B-E999-4722-9DBB-E50E205B2B94}" srcOrd="0" destOrd="0" presId="urn:microsoft.com/office/officeart/2005/8/layout/arrow6"/>
    <dgm:cxn modelId="{06209830-6DFB-48DF-B9C1-BAA9AD85CBF0}" type="presOf" srcId="{46D47A22-069E-44E0-8DAC-BB4F0CE5B1B1}" destId="{60FFDDE9-5FBA-464A-A11B-4944DFC89A19}" srcOrd="0" destOrd="0" presId="urn:microsoft.com/office/officeart/2005/8/layout/arrow6"/>
    <dgm:cxn modelId="{24C04631-C12B-4957-813D-5ADED7E106BA}" srcId="{46D47A22-069E-44E0-8DAC-BB4F0CE5B1B1}" destId="{BA5E3825-5A6E-47BD-8981-9997D42D1740}" srcOrd="0" destOrd="0" parTransId="{0EAD16F1-A64E-4B70-92DD-C9186622442F}" sibTransId="{7228A554-ADED-4C65-81EA-AC6C8ED3FB9D}"/>
    <dgm:cxn modelId="{4D353365-1A05-4EE1-9217-B9D711C17A1E}" type="presOf" srcId="{7A4C4C17-AA3D-4C65-9553-EED7512CD842}" destId="{C392B17B-E999-4722-9DBB-E50E205B2B94}" srcOrd="0" destOrd="1" presId="urn:microsoft.com/office/officeart/2005/8/layout/arrow6"/>
    <dgm:cxn modelId="{CFAE824A-ED2E-4726-B568-4266F0E8EDAB}" srcId="{BA5E3825-5A6E-47BD-8981-9997D42D1740}" destId="{B96C56E6-B090-40D2-AFA8-B269E27CC4CA}" srcOrd="0" destOrd="0" parTransId="{57E66AAC-DFB3-4DF4-84BC-E614F465B689}" sibTransId="{9AE25BE0-BC7A-46D0-A308-5ABF0BA131BA}"/>
    <dgm:cxn modelId="{3DB4B16A-4A21-440E-89BD-0BD230C96466}" type="presOf" srcId="{B96C56E6-B090-40D2-AFA8-B269E27CC4CA}" destId="{E8E9C0B7-CD7E-45B9-8868-CDBCA5C44265}" srcOrd="0" destOrd="1" presId="urn:microsoft.com/office/officeart/2005/8/layout/arrow6"/>
    <dgm:cxn modelId="{E085058F-7D86-445F-9A43-D796B115E49E}" type="presOf" srcId="{BA5E3825-5A6E-47BD-8981-9997D42D1740}" destId="{E8E9C0B7-CD7E-45B9-8868-CDBCA5C44265}" srcOrd="0" destOrd="0" presId="urn:microsoft.com/office/officeart/2005/8/layout/arrow6"/>
    <dgm:cxn modelId="{8C726FCA-C62B-4B26-ACED-94394CE2B8EE}" srcId="{46D47A22-069E-44E0-8DAC-BB4F0CE5B1B1}" destId="{31271A77-E703-484C-8FDF-914CC049AF32}" srcOrd="1" destOrd="0" parTransId="{427DB8BC-5BCD-4BF9-B495-ACBC6D4627E3}" sibTransId="{98AF0E3D-E0F8-4EC7-B930-6A36E6031888}"/>
    <dgm:cxn modelId="{47278BD0-6E99-43B3-B189-05DB9A72C27D}" srcId="{31271A77-E703-484C-8FDF-914CC049AF32}" destId="{7A4C4C17-AA3D-4C65-9553-EED7512CD842}" srcOrd="0" destOrd="0" parTransId="{7457B964-3E46-460F-B2E4-7A0970AC2BC3}" sibTransId="{FCF11C77-DDE6-471E-9957-6DBF27CC6CD6}"/>
    <dgm:cxn modelId="{6B8DC86D-785C-4775-86C6-A20B4A3AC88B}" type="presParOf" srcId="{60FFDDE9-5FBA-464A-A11B-4944DFC89A19}" destId="{49B6EF8D-256B-462D-81C9-39DAAF530929}" srcOrd="0" destOrd="0" presId="urn:microsoft.com/office/officeart/2005/8/layout/arrow6"/>
    <dgm:cxn modelId="{4BBC106B-76FB-4744-94D6-3AD4F9ECCB97}" type="presParOf" srcId="{60FFDDE9-5FBA-464A-A11B-4944DFC89A19}" destId="{E8E9C0B7-CD7E-45B9-8868-CDBCA5C44265}" srcOrd="1" destOrd="0" presId="urn:microsoft.com/office/officeart/2005/8/layout/arrow6"/>
    <dgm:cxn modelId="{213E7F0D-B1A5-4DF0-BDD0-8DB29E8572FC}" type="presParOf" srcId="{60FFDDE9-5FBA-464A-A11B-4944DFC89A19}" destId="{C392B17B-E999-4722-9DBB-E50E205B2B94}" srcOrd="2" destOrd="0" presId="urn:microsoft.com/office/officeart/2005/8/layout/arrow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1E8BF1-9449-4D19-B57A-BE706E79FE01}">
      <dsp:nvSpPr>
        <dsp:cNvPr id="0" name=""/>
        <dsp:cNvSpPr/>
      </dsp:nvSpPr>
      <dsp:spPr>
        <a:xfrm>
          <a:off x="0" y="0"/>
          <a:ext cx="4949371"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87A3F7-B646-462A-9D23-2996071F5623}">
      <dsp:nvSpPr>
        <dsp:cNvPr id="0" name=""/>
        <dsp:cNvSpPr/>
      </dsp:nvSpPr>
      <dsp:spPr>
        <a:xfrm>
          <a:off x="0" y="0"/>
          <a:ext cx="4949371" cy="1967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s-419" sz="1700" kern="1200" dirty="0">
              <a:latin typeface="Gill Sans MT" panose="020B0502020104020203" pitchFamily="34" charset="0"/>
            </a:rPr>
            <a:t>De acuerdo con los registros de la MOE, los once primeros meses del calendario de </a:t>
          </a:r>
          <a:r>
            <a:rPr lang="es-419" sz="1700" b="1" kern="1200" dirty="0">
              <a:latin typeface="Gill Sans MT" panose="020B0502020104020203" pitchFamily="34" charset="0"/>
            </a:rPr>
            <a:t>las elecciones locales de 2023, se han posicionado como el periodo electoral más violento contra liderazgos políticos desde las elecciones de 2014.</a:t>
          </a:r>
          <a:endParaRPr lang="es-CO" sz="1700" b="1" kern="1200" dirty="0">
            <a:latin typeface="Gill Sans MT" panose="020B0502020104020203" pitchFamily="34" charset="0"/>
          </a:endParaRPr>
        </a:p>
      </dsp:txBody>
      <dsp:txXfrm>
        <a:off x="0" y="0"/>
        <a:ext cx="4949371" cy="1967442"/>
      </dsp:txXfrm>
    </dsp:sp>
    <dsp:sp modelId="{5F62C1E3-5EC2-4A2B-986C-0A5152576BBD}">
      <dsp:nvSpPr>
        <dsp:cNvPr id="0" name=""/>
        <dsp:cNvSpPr/>
      </dsp:nvSpPr>
      <dsp:spPr>
        <a:xfrm>
          <a:off x="0" y="1967442"/>
          <a:ext cx="4949371"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D339B7-2DAA-4073-95AB-07BD3E0003C9}">
      <dsp:nvSpPr>
        <dsp:cNvPr id="0" name=""/>
        <dsp:cNvSpPr/>
      </dsp:nvSpPr>
      <dsp:spPr>
        <a:xfrm>
          <a:off x="0" y="1967442"/>
          <a:ext cx="4949371" cy="1967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s-419" sz="1700" kern="1200" dirty="0">
              <a:latin typeface="Gill Sans MT" panose="020B0502020104020203" pitchFamily="34" charset="0"/>
            </a:rPr>
            <a:t>Entre el 29 de octubre de 2022 y el 29 de septiembre de 2023, </a:t>
          </a:r>
          <a:r>
            <a:rPr lang="es-419" sz="1700" b="1" kern="1200" dirty="0">
              <a:latin typeface="Gill Sans MT" panose="020B0502020104020203" pitchFamily="34" charset="0"/>
            </a:rPr>
            <a:t>la MOE ha registrado 436 hechos de violencia contra liderazgos políticos:</a:t>
          </a:r>
          <a:r>
            <a:rPr lang="es-419" sz="1700" kern="1200" dirty="0">
              <a:latin typeface="Gill Sans MT" panose="020B0502020104020203" pitchFamily="34" charset="0"/>
            </a:rPr>
            <a:t> 324 amenazas, 41 asesinatos, 50 atentados, 4 secuestros y 17 hechos de Violencia contra la Mujer en Política - VCMP.  </a:t>
          </a:r>
          <a:endParaRPr lang="es-CO" sz="1700" kern="1200" dirty="0">
            <a:latin typeface="Gill Sans MT" panose="020B0502020104020203" pitchFamily="34" charset="0"/>
          </a:endParaRPr>
        </a:p>
      </dsp:txBody>
      <dsp:txXfrm>
        <a:off x="0" y="1967442"/>
        <a:ext cx="4949371" cy="19674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2FAEF9-79E8-47EF-9E74-FFB7BAADCC1B}">
      <dsp:nvSpPr>
        <dsp:cNvPr id="0" name=""/>
        <dsp:cNvSpPr/>
      </dsp:nvSpPr>
      <dsp:spPr>
        <a:xfrm>
          <a:off x="2238" y="0"/>
          <a:ext cx="4774083" cy="1890032"/>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419" sz="1700" kern="1200" dirty="0">
              <a:latin typeface="Gill Sans MT" panose="020B0502020104020203" pitchFamily="34" charset="0"/>
            </a:rPr>
            <a:t>De las 436 agresiones registradas contra liderazgos políticos, 179</a:t>
          </a:r>
          <a:r>
            <a:rPr lang="es-419" sz="1700" b="1" kern="1200" dirty="0">
              <a:latin typeface="Gill Sans MT" panose="020B0502020104020203" pitchFamily="34" charset="0"/>
            </a:rPr>
            <a:t> (el 41,1%) han estado dirigidas a candidaturas a las elecciones locales. </a:t>
          </a:r>
          <a:r>
            <a:rPr lang="es-419" sz="1700" kern="1200" dirty="0">
              <a:latin typeface="Gill Sans MT" panose="020B0502020104020203" pitchFamily="34" charset="0"/>
            </a:rPr>
            <a:t>Destacando que 30 de los 179 hechos identificados corresponden a atentados y asesinatos. </a:t>
          </a:r>
          <a:endParaRPr lang="es-CO" sz="1700" kern="1200" dirty="0">
            <a:latin typeface="Gill Sans MT" panose="020B0502020104020203" pitchFamily="34" charset="0"/>
          </a:endParaRPr>
        </a:p>
      </dsp:txBody>
      <dsp:txXfrm>
        <a:off x="57595" y="55357"/>
        <a:ext cx="4663369" cy="1779318"/>
      </dsp:txXfrm>
    </dsp:sp>
    <dsp:sp modelId="{E832AF71-33D8-4642-BA24-73EBE51B8BAC}">
      <dsp:nvSpPr>
        <dsp:cNvPr id="0" name=""/>
        <dsp:cNvSpPr/>
      </dsp:nvSpPr>
      <dsp:spPr>
        <a:xfrm>
          <a:off x="5253731" y="353029"/>
          <a:ext cx="1012105" cy="118397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s-CO" sz="1700" kern="1200"/>
        </a:p>
      </dsp:txBody>
      <dsp:txXfrm>
        <a:off x="5253731" y="589823"/>
        <a:ext cx="708474" cy="710384"/>
      </dsp:txXfrm>
    </dsp:sp>
    <dsp:sp modelId="{5EE9F76B-9452-4B78-90AA-2E8412E22AC6}">
      <dsp:nvSpPr>
        <dsp:cNvPr id="0" name=""/>
        <dsp:cNvSpPr/>
      </dsp:nvSpPr>
      <dsp:spPr>
        <a:xfrm>
          <a:off x="6685956" y="0"/>
          <a:ext cx="4774083" cy="1890032"/>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419" sz="1700" b="1" kern="1200" dirty="0">
              <a:latin typeface="Gill Sans MT" panose="020B0502020104020203" pitchFamily="34" charset="0"/>
            </a:rPr>
            <a:t>Las candidaturas a Alcaldías han sido las más afectadas con un registro de 95 amenazas, 15 atentados y 1 secuestro;</a:t>
          </a:r>
          <a:r>
            <a:rPr lang="es-419" sz="1700" kern="1200" dirty="0">
              <a:latin typeface="Gill Sans MT" panose="020B0502020104020203" pitchFamily="34" charset="0"/>
            </a:rPr>
            <a:t> seguidos por los aspirantes a Concejos que han sido objeto de 30 amenazas, 7 asesinatos, 5 atentados y 2 hechos de VCMP. </a:t>
          </a:r>
          <a:endParaRPr lang="es-CO" sz="1700" kern="1200" dirty="0">
            <a:latin typeface="Gill Sans MT" panose="020B0502020104020203" pitchFamily="34" charset="0"/>
          </a:endParaRPr>
        </a:p>
      </dsp:txBody>
      <dsp:txXfrm>
        <a:off x="6741313" y="55357"/>
        <a:ext cx="4663369" cy="17793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B6EF8D-256B-462D-81C9-39DAAF530929}">
      <dsp:nvSpPr>
        <dsp:cNvPr id="0" name=""/>
        <dsp:cNvSpPr/>
      </dsp:nvSpPr>
      <dsp:spPr>
        <a:xfrm>
          <a:off x="0" y="754066"/>
          <a:ext cx="6425782" cy="2570312"/>
        </a:xfrm>
        <a:prstGeom prst="leftRightRibbon">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E9C0B7-CD7E-45B9-8868-CDBCA5C44265}">
      <dsp:nvSpPr>
        <dsp:cNvPr id="0" name=""/>
        <dsp:cNvSpPr/>
      </dsp:nvSpPr>
      <dsp:spPr>
        <a:xfrm>
          <a:off x="771093" y="1203871"/>
          <a:ext cx="2120508" cy="125945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6228" rIns="0" bIns="49530" numCol="1" spcCol="1270" anchor="ctr" anchorCtr="0">
          <a:noAutofit/>
        </a:bodyPr>
        <a:lstStyle/>
        <a:p>
          <a:pPr marL="0" lvl="0" indent="0" algn="l" defTabSz="622300">
            <a:lnSpc>
              <a:spcPct val="90000"/>
            </a:lnSpc>
            <a:spcBef>
              <a:spcPct val="0"/>
            </a:spcBef>
            <a:spcAft>
              <a:spcPct val="35000"/>
            </a:spcAft>
            <a:buNone/>
          </a:pPr>
          <a:r>
            <a:rPr lang="es-MX" sz="1400" b="1" kern="1200" dirty="0">
              <a:latin typeface="Gill Sans MT" panose="020B0502020104020203" pitchFamily="34" charset="0"/>
            </a:rPr>
            <a:t>Acciones de conflicto. Elecciones 2023</a:t>
          </a:r>
          <a:endParaRPr lang="es-CO" sz="1400" b="1" kern="1200" dirty="0">
            <a:latin typeface="Gill Sans MT" panose="020B0502020104020203" pitchFamily="34" charset="0"/>
          </a:endParaRPr>
        </a:p>
        <a:p>
          <a:pPr marL="114300" lvl="1" indent="-114300" algn="l" defTabSz="577850">
            <a:lnSpc>
              <a:spcPct val="90000"/>
            </a:lnSpc>
            <a:spcBef>
              <a:spcPct val="0"/>
            </a:spcBef>
            <a:spcAft>
              <a:spcPct val="15000"/>
            </a:spcAft>
            <a:buChar char="•"/>
          </a:pPr>
          <a:r>
            <a:rPr lang="es-419" sz="1300" kern="1200" dirty="0">
              <a:effectLst/>
              <a:latin typeface="Gill Sans MT" panose="020B0502020104020203" pitchFamily="34" charset="0"/>
              <a:ea typeface="Arial" panose="020B0604020202020204" pitchFamily="34" charset="0"/>
            </a:rPr>
            <a:t>1,352 acciones registradas en el territorio nacional entre el 29 de octubre de 2022 y el 29 de septiembre de 2023. </a:t>
          </a:r>
          <a:endParaRPr lang="es-CO" sz="1300" kern="1200" dirty="0">
            <a:latin typeface="Gill Sans MT" panose="020B0502020104020203" pitchFamily="34" charset="0"/>
          </a:endParaRPr>
        </a:p>
      </dsp:txBody>
      <dsp:txXfrm>
        <a:off x="771093" y="1203871"/>
        <a:ext cx="2120508" cy="1259453"/>
      </dsp:txXfrm>
    </dsp:sp>
    <dsp:sp modelId="{C392B17B-E999-4722-9DBB-E50E205B2B94}">
      <dsp:nvSpPr>
        <dsp:cNvPr id="0" name=""/>
        <dsp:cNvSpPr/>
      </dsp:nvSpPr>
      <dsp:spPr>
        <a:xfrm>
          <a:off x="3212891" y="1615121"/>
          <a:ext cx="2506054" cy="125945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6228" rIns="0" bIns="49530" numCol="1" spcCol="1270" anchor="ctr" anchorCtr="0">
          <a:noAutofit/>
        </a:bodyPr>
        <a:lstStyle/>
        <a:p>
          <a:pPr marL="0" lvl="0" indent="0" algn="l" defTabSz="622300">
            <a:lnSpc>
              <a:spcPct val="90000"/>
            </a:lnSpc>
            <a:spcBef>
              <a:spcPct val="0"/>
            </a:spcBef>
            <a:spcAft>
              <a:spcPct val="35000"/>
            </a:spcAft>
            <a:buNone/>
          </a:pPr>
          <a:r>
            <a:rPr lang="es-MX" sz="1400" b="1" kern="1200" dirty="0">
              <a:latin typeface="Gill Sans MT" panose="020B0502020104020203" pitchFamily="34" charset="0"/>
            </a:rPr>
            <a:t>Variación número de acciones</a:t>
          </a:r>
          <a:endParaRPr lang="es-CO" sz="1400" b="1" kern="1200" dirty="0">
            <a:latin typeface="Gill Sans MT" panose="020B0502020104020203" pitchFamily="34" charset="0"/>
          </a:endParaRPr>
        </a:p>
        <a:p>
          <a:pPr marL="114300" lvl="1" indent="-114300" algn="l" defTabSz="577850">
            <a:lnSpc>
              <a:spcPct val="90000"/>
            </a:lnSpc>
            <a:spcBef>
              <a:spcPct val="0"/>
            </a:spcBef>
            <a:spcAft>
              <a:spcPct val="15000"/>
            </a:spcAft>
            <a:buChar char="•"/>
          </a:pPr>
          <a:r>
            <a:rPr lang="es-419" sz="1300" kern="1200" dirty="0">
              <a:effectLst/>
              <a:latin typeface="Gill Sans MT" panose="020B0502020104020203" pitchFamily="34" charset="0"/>
              <a:ea typeface="Arial" panose="020B0604020202020204" pitchFamily="34" charset="0"/>
            </a:rPr>
            <a:t>Comparadas con las acciones de conflicto de 2019 representa un aumento de 126,8%, así como un incremento de 65,9% frente al proceso electoral de 2022.</a:t>
          </a:r>
          <a:endParaRPr lang="es-CO" sz="1300" kern="1200" dirty="0">
            <a:latin typeface="Gill Sans MT" panose="020B0502020104020203" pitchFamily="34" charset="0"/>
          </a:endParaRPr>
        </a:p>
      </dsp:txBody>
      <dsp:txXfrm>
        <a:off x="3212891" y="1615121"/>
        <a:ext cx="2506054" cy="1259453"/>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0.29313</cdr:x>
      <cdr:y>0.11451</cdr:y>
    </cdr:from>
    <cdr:to>
      <cdr:x>0.29313</cdr:x>
      <cdr:y>0.71226</cdr:y>
    </cdr:to>
    <cdr:cxnSp macro="">
      <cdr:nvCxnSpPr>
        <cdr:cNvPr id="3" name="Conector recto 2">
          <a:extLst xmlns:a="http://schemas.openxmlformats.org/drawingml/2006/main">
            <a:ext uri="{FF2B5EF4-FFF2-40B4-BE49-F238E27FC236}">
              <a16:creationId xmlns:a16="http://schemas.microsoft.com/office/drawing/2014/main" id="{44D20CC1-7EAF-0A5A-A8E8-E8DC5BD0A5EF}"/>
            </a:ext>
          </a:extLst>
        </cdr:cNvPr>
        <cdr:cNvCxnSpPr/>
      </cdr:nvCxnSpPr>
      <cdr:spPr>
        <a:xfrm xmlns:a="http://schemas.openxmlformats.org/drawingml/2006/main" flipV="1">
          <a:off x="3160490" y="491021"/>
          <a:ext cx="0" cy="2563228"/>
        </a:xfrm>
        <a:prstGeom xmlns:a="http://schemas.openxmlformats.org/drawingml/2006/main" prst="line">
          <a:avLst/>
        </a:prstGeom>
        <a:ln xmlns:a="http://schemas.openxmlformats.org/drawingml/2006/main" w="38100"/>
      </cdr:spPr>
      <cdr:style>
        <a:lnRef xmlns:a="http://schemas.openxmlformats.org/drawingml/2006/main" idx="3">
          <a:schemeClr val="accent6"/>
        </a:lnRef>
        <a:fillRef xmlns:a="http://schemas.openxmlformats.org/drawingml/2006/main" idx="0">
          <a:schemeClr val="accent6"/>
        </a:fillRef>
        <a:effectRef xmlns:a="http://schemas.openxmlformats.org/drawingml/2006/main" idx="2">
          <a:schemeClr val="accent6"/>
        </a:effectRef>
        <a:fontRef xmlns:a="http://schemas.openxmlformats.org/drawingml/2006/main" idx="minor">
          <a:schemeClr val="tx1"/>
        </a:fontRef>
      </cdr:style>
    </cdr:cxnSp>
  </cdr:relSizeAnchor>
  <cdr:relSizeAnchor xmlns:cdr="http://schemas.openxmlformats.org/drawingml/2006/chartDrawing">
    <cdr:from>
      <cdr:x>0.70516</cdr:x>
      <cdr:y>0.11451</cdr:y>
    </cdr:from>
    <cdr:to>
      <cdr:x>0.70516</cdr:x>
      <cdr:y>0.71226</cdr:y>
    </cdr:to>
    <cdr:cxnSp macro="">
      <cdr:nvCxnSpPr>
        <cdr:cNvPr id="4" name="Conector recto 3">
          <a:extLst xmlns:a="http://schemas.openxmlformats.org/drawingml/2006/main">
            <a:ext uri="{FF2B5EF4-FFF2-40B4-BE49-F238E27FC236}">
              <a16:creationId xmlns:a16="http://schemas.microsoft.com/office/drawing/2014/main" id="{2872B702-CBDA-1F15-C8B6-88FB21E5ACF8}"/>
            </a:ext>
          </a:extLst>
        </cdr:cNvPr>
        <cdr:cNvCxnSpPr/>
      </cdr:nvCxnSpPr>
      <cdr:spPr>
        <a:xfrm xmlns:a="http://schemas.openxmlformats.org/drawingml/2006/main" flipV="1">
          <a:off x="7602857" y="491021"/>
          <a:ext cx="0" cy="2563228"/>
        </a:xfrm>
        <a:prstGeom xmlns:a="http://schemas.openxmlformats.org/drawingml/2006/main" prst="line">
          <a:avLst/>
        </a:prstGeom>
        <a:ln xmlns:a="http://schemas.openxmlformats.org/drawingml/2006/main" w="38100"/>
      </cdr:spPr>
      <cdr:style>
        <a:lnRef xmlns:a="http://schemas.openxmlformats.org/drawingml/2006/main" idx="3">
          <a:schemeClr val="accent6"/>
        </a:lnRef>
        <a:fillRef xmlns:a="http://schemas.openxmlformats.org/drawingml/2006/main" idx="0">
          <a:schemeClr val="accent6"/>
        </a:fillRef>
        <a:effectRef xmlns:a="http://schemas.openxmlformats.org/drawingml/2006/main" idx="2">
          <a:schemeClr val="accent6"/>
        </a:effectRef>
        <a:fontRef xmlns:a="http://schemas.openxmlformats.org/drawingml/2006/main" idx="minor">
          <a:schemeClr val="tx1"/>
        </a:fontRef>
      </cdr:style>
    </cdr:cxnSp>
  </cdr:relSizeAnchor>
  <cdr:relSizeAnchor xmlns:cdr="http://schemas.openxmlformats.org/drawingml/2006/chartDrawing">
    <cdr:from>
      <cdr:x>0.14227</cdr:x>
      <cdr:y>0.37172</cdr:y>
    </cdr:from>
    <cdr:to>
      <cdr:x>0.27698</cdr:x>
      <cdr:y>0.50824</cdr:y>
    </cdr:to>
    <cdr:sp macro="" textlink="">
      <cdr:nvSpPr>
        <cdr:cNvPr id="2" name="CuadroTexto 5">
          <a:extLst xmlns:a="http://schemas.openxmlformats.org/drawingml/2006/main">
            <a:ext uri="{FF2B5EF4-FFF2-40B4-BE49-F238E27FC236}">
              <a16:creationId xmlns:a16="http://schemas.microsoft.com/office/drawing/2014/main" id="{C4BA0A18-FC50-F3AE-6F5D-D1E352E77F44}"/>
            </a:ext>
          </a:extLst>
        </cdr:cNvPr>
        <cdr:cNvSpPr txBox="1"/>
      </cdr:nvSpPr>
      <cdr:spPr>
        <a:xfrm xmlns:a="http://schemas.openxmlformats.org/drawingml/2006/main">
          <a:off x="1533940" y="1593965"/>
          <a:ext cx="1452424" cy="585388"/>
        </a:xfrm>
        <a:prstGeom xmlns:a="http://schemas.openxmlformats.org/drawingml/2006/main" prst="rect">
          <a:avLst/>
        </a:prstGeom>
        <a:noFill xmlns:a="http://schemas.openxmlformats.org/drawingml/2006/main"/>
        <a:ln xmlns:a="http://schemas.openxmlformats.org/drawingml/2006/main" w="28575"/>
      </cdr:spPr>
      <cdr:style>
        <a:lnRef xmlns:a="http://schemas.openxmlformats.org/drawingml/2006/main" idx="2">
          <a:schemeClr val="accent1"/>
        </a:lnRef>
        <a:fillRef xmlns:a="http://schemas.openxmlformats.org/drawingml/2006/main" idx="1">
          <a:schemeClr val="lt1"/>
        </a:fillRef>
        <a:effectRef xmlns:a="http://schemas.openxmlformats.org/drawingml/2006/main" idx="0">
          <a:schemeClr val="accent1"/>
        </a:effectRef>
        <a:fontRef xmlns:a="http://schemas.openxmlformats.org/drawingml/2006/main" idx="minor">
          <a:schemeClr val="dk1"/>
        </a:fontRef>
      </cdr:style>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lnSpc>
              <a:spcPct val="107000"/>
            </a:lnSpc>
            <a:spcAft>
              <a:spcPts val="800"/>
            </a:spcAft>
          </a:pPr>
          <a:r>
            <a:rPr lang="es-MX" sz="1600" b="1">
              <a:effectLst/>
              <a:latin typeface="Gill Sans MT" panose="020B0502020104020203" pitchFamily="34" charset="0"/>
              <a:ea typeface="Calibri" panose="020F0502020204030204" pitchFamily="34" charset="0"/>
              <a:cs typeface="Times New Roman" panose="02020603050405020304" pitchFamily="18" charset="0"/>
            </a:rPr>
            <a:t>2% </a:t>
          </a:r>
          <a:br>
            <a:rPr lang="es-MX" sz="1600" b="1">
              <a:effectLst/>
              <a:latin typeface="Gill Sans MT" panose="020B0502020104020203" pitchFamily="34" charset="0"/>
              <a:ea typeface="Calibri" panose="020F0502020204030204" pitchFamily="34" charset="0"/>
              <a:cs typeface="Times New Roman" panose="02020603050405020304" pitchFamily="18" charset="0"/>
            </a:rPr>
          </a:br>
          <a:r>
            <a:rPr lang="es-CO" sz="1400">
              <a:latin typeface="Gill Sans MT" panose="020B0502020104020203" pitchFamily="34" charset="0"/>
            </a:rPr>
            <a:t>$1.874.762.437</a:t>
          </a:r>
          <a:endParaRPr lang="es-CO" sz="1600" b="1" dirty="0">
            <a:effectLst/>
            <a:latin typeface="Gill Sans MT" panose="020B0502020104020203" pitchFamily="34" charset="0"/>
            <a:ea typeface="Calibri" panose="020F0502020204030204" pitchFamily="34" charset="0"/>
            <a:cs typeface="Times New Roman" panose="02020603050405020304" pitchFamily="18" charset="0"/>
          </a:endParaRPr>
        </a:p>
      </cdr:txBody>
    </cdr:sp>
  </cdr:relSizeAnchor>
  <cdr:relSizeAnchor xmlns:cdr="http://schemas.openxmlformats.org/drawingml/2006/chartDrawing">
    <cdr:from>
      <cdr:x>0.35295</cdr:x>
      <cdr:y>0.37948</cdr:y>
    </cdr:from>
    <cdr:to>
      <cdr:x>0.52453</cdr:x>
      <cdr:y>0.5209</cdr:y>
    </cdr:to>
    <cdr:sp macro="" textlink="">
      <cdr:nvSpPr>
        <cdr:cNvPr id="5" name="CuadroTexto 5">
          <a:extLst xmlns:a="http://schemas.openxmlformats.org/drawingml/2006/main">
            <a:ext uri="{FF2B5EF4-FFF2-40B4-BE49-F238E27FC236}">
              <a16:creationId xmlns:a16="http://schemas.microsoft.com/office/drawing/2014/main" id="{27305235-2714-41DC-770B-D2820B0D9EAA}"/>
            </a:ext>
          </a:extLst>
        </cdr:cNvPr>
        <cdr:cNvSpPr txBox="1"/>
      </cdr:nvSpPr>
      <cdr:spPr>
        <a:xfrm xmlns:a="http://schemas.openxmlformats.org/drawingml/2006/main">
          <a:off x="3805375" y="1627220"/>
          <a:ext cx="1849989" cy="606448"/>
        </a:xfrm>
        <a:prstGeom xmlns:a="http://schemas.openxmlformats.org/drawingml/2006/main" prst="rect">
          <a:avLst/>
        </a:prstGeom>
        <a:noFill xmlns:a="http://schemas.openxmlformats.org/drawingml/2006/main"/>
        <a:ln xmlns:a="http://schemas.openxmlformats.org/drawingml/2006/main" w="28575"/>
      </cdr:spPr>
      <cdr:style>
        <a:lnRef xmlns:a="http://schemas.openxmlformats.org/drawingml/2006/main" idx="2">
          <a:schemeClr val="accent1"/>
        </a:lnRef>
        <a:fillRef xmlns:a="http://schemas.openxmlformats.org/drawingml/2006/main" idx="1">
          <a:schemeClr val="lt1"/>
        </a:fillRef>
        <a:effectRef xmlns:a="http://schemas.openxmlformats.org/drawingml/2006/main" idx="0">
          <a:schemeClr val="accent1"/>
        </a:effectRef>
        <a:fontRef xmlns:a="http://schemas.openxmlformats.org/drawingml/2006/main" idx="minor">
          <a:schemeClr val="dk1"/>
        </a:fontRef>
      </cdr:style>
      <cdr:txBody>
        <a:bodyPr xmlns:a="http://schemas.openxmlformats.org/drawingml/2006/main" wrap="square" rtlCol="0">
          <a:spAutoFit/>
        </a:bodyP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lnSpc>
              <a:spcPct val="107000"/>
            </a:lnSpc>
            <a:spcAft>
              <a:spcPts val="800"/>
            </a:spcAft>
          </a:pPr>
          <a:r>
            <a:rPr lang="es-MX" sz="1600" b="1" dirty="0">
              <a:latin typeface="Gill Sans MT" panose="020B0502020104020203" pitchFamily="34" charset="0"/>
              <a:ea typeface="Calibri" panose="020F0502020204030204" pitchFamily="34" charset="0"/>
              <a:cs typeface="Times New Roman" panose="02020603050405020304" pitchFamily="18" charset="0"/>
            </a:rPr>
            <a:t>53</a:t>
          </a:r>
          <a:r>
            <a:rPr lang="es-MX" sz="1600" b="1" dirty="0">
              <a:effectLst/>
              <a:latin typeface="Gill Sans MT" panose="020B0502020104020203" pitchFamily="34" charset="0"/>
              <a:ea typeface="Calibri" panose="020F0502020204030204" pitchFamily="34" charset="0"/>
              <a:cs typeface="Times New Roman" panose="02020603050405020304" pitchFamily="18" charset="0"/>
            </a:rPr>
            <a:t>% </a:t>
          </a:r>
          <a:br>
            <a:rPr lang="es-MX" sz="1600" b="1" dirty="0">
              <a:effectLst/>
              <a:latin typeface="Gill Sans MT" panose="020B0502020104020203" pitchFamily="34" charset="0"/>
              <a:ea typeface="Calibri" panose="020F0502020204030204" pitchFamily="34" charset="0"/>
              <a:cs typeface="Times New Roman" panose="02020603050405020304" pitchFamily="18" charset="0"/>
            </a:rPr>
          </a:br>
          <a:r>
            <a:rPr lang="es-CO" sz="1600" dirty="0">
              <a:latin typeface="Gill Sans MT" panose="020B0502020104020203" pitchFamily="34" charset="0"/>
            </a:rPr>
            <a:t>$51.518.597.799</a:t>
          </a:r>
          <a:endParaRPr lang="es-CO" sz="1600" b="1" dirty="0">
            <a:effectLst/>
            <a:latin typeface="Gill Sans MT" panose="020B0502020104020203" pitchFamily="34" charset="0"/>
            <a:ea typeface="Calibri" panose="020F0502020204030204" pitchFamily="34" charset="0"/>
            <a:cs typeface="Times New Roman" panose="02020603050405020304" pitchFamily="18" charset="0"/>
          </a:endParaRPr>
        </a:p>
      </cdr:txBody>
    </cdr:sp>
  </cdr:relSizeAnchor>
  <cdr:relSizeAnchor xmlns:cdr="http://schemas.openxmlformats.org/drawingml/2006/chartDrawing">
    <cdr:from>
      <cdr:x>0.81912</cdr:x>
      <cdr:y>0.21546</cdr:y>
    </cdr:from>
    <cdr:to>
      <cdr:x>0.9907</cdr:x>
      <cdr:y>0.35689</cdr:y>
    </cdr:to>
    <cdr:sp macro="" textlink="">
      <cdr:nvSpPr>
        <cdr:cNvPr id="6" name="CuadroTexto 5">
          <a:extLst xmlns:a="http://schemas.openxmlformats.org/drawingml/2006/main">
            <a:ext uri="{FF2B5EF4-FFF2-40B4-BE49-F238E27FC236}">
              <a16:creationId xmlns:a16="http://schemas.microsoft.com/office/drawing/2014/main" id="{DDAC5711-CC95-9A0F-A339-71B5914C587E}"/>
            </a:ext>
          </a:extLst>
        </cdr:cNvPr>
        <cdr:cNvSpPr txBox="1"/>
      </cdr:nvSpPr>
      <cdr:spPr>
        <a:xfrm xmlns:a="http://schemas.openxmlformats.org/drawingml/2006/main">
          <a:off x="8831504" y="923921"/>
          <a:ext cx="1849989" cy="606448"/>
        </a:xfrm>
        <a:prstGeom xmlns:a="http://schemas.openxmlformats.org/drawingml/2006/main" prst="rect">
          <a:avLst/>
        </a:prstGeom>
        <a:noFill xmlns:a="http://schemas.openxmlformats.org/drawingml/2006/main"/>
        <a:ln xmlns:a="http://schemas.openxmlformats.org/drawingml/2006/main" w="28575"/>
      </cdr:spPr>
      <cdr:style>
        <a:lnRef xmlns:a="http://schemas.openxmlformats.org/drawingml/2006/main" idx="2">
          <a:schemeClr val="accent1"/>
        </a:lnRef>
        <a:fillRef xmlns:a="http://schemas.openxmlformats.org/drawingml/2006/main" idx="1">
          <a:schemeClr val="lt1"/>
        </a:fillRef>
        <a:effectRef xmlns:a="http://schemas.openxmlformats.org/drawingml/2006/main" idx="0">
          <a:schemeClr val="accent1"/>
        </a:effectRef>
        <a:fontRef xmlns:a="http://schemas.openxmlformats.org/drawingml/2006/main" idx="minor">
          <a:schemeClr val="dk1"/>
        </a:fontRef>
      </cdr:style>
      <cdr:txBody>
        <a:bodyPr xmlns:a="http://schemas.openxmlformats.org/drawingml/2006/main" wrap="square" rtlCol="0">
          <a:spAutoFit/>
        </a:bodyP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lnSpc>
              <a:spcPct val="107000"/>
            </a:lnSpc>
            <a:spcAft>
              <a:spcPts val="800"/>
            </a:spcAft>
          </a:pPr>
          <a:r>
            <a:rPr lang="es-MX" sz="1600" b="1" dirty="0">
              <a:latin typeface="Gill Sans MT" panose="020B0502020104020203" pitchFamily="34" charset="0"/>
              <a:ea typeface="Calibri" panose="020F0502020204030204" pitchFamily="34" charset="0"/>
              <a:cs typeface="Times New Roman" panose="02020603050405020304" pitchFamily="18" charset="0"/>
            </a:rPr>
            <a:t>45</a:t>
          </a:r>
          <a:r>
            <a:rPr lang="es-MX" sz="1600" b="1" dirty="0">
              <a:effectLst/>
              <a:latin typeface="Gill Sans MT" panose="020B0502020104020203" pitchFamily="34" charset="0"/>
              <a:ea typeface="Calibri" panose="020F0502020204030204" pitchFamily="34" charset="0"/>
              <a:cs typeface="Times New Roman" panose="02020603050405020304" pitchFamily="18" charset="0"/>
            </a:rPr>
            <a:t>% </a:t>
          </a:r>
          <a:br>
            <a:rPr lang="es-MX" sz="1600" b="1" dirty="0">
              <a:effectLst/>
              <a:latin typeface="Gill Sans MT" panose="020B0502020104020203" pitchFamily="34" charset="0"/>
              <a:ea typeface="Calibri" panose="020F0502020204030204" pitchFamily="34" charset="0"/>
              <a:cs typeface="Times New Roman" panose="02020603050405020304" pitchFamily="18" charset="0"/>
            </a:rPr>
          </a:br>
          <a:r>
            <a:rPr lang="es-CO" sz="1600" dirty="0">
              <a:latin typeface="Gill Sans MT" panose="020B0502020104020203" pitchFamily="34" charset="0"/>
            </a:rPr>
            <a:t> $43.848.931.496 </a:t>
          </a:r>
          <a:endParaRPr lang="es-CO" sz="1600" b="1" dirty="0">
            <a:effectLst/>
            <a:latin typeface="Gill Sans MT" panose="020B0502020104020203" pitchFamily="34" charset="0"/>
            <a:ea typeface="Calibri" panose="020F0502020204030204" pitchFamily="34" charset="0"/>
            <a:cs typeface="Times New Roman" panose="02020603050405020304" pitchFamily="18"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0.88414</cdr:x>
      <cdr:y>0.12662</cdr:y>
    </cdr:from>
    <cdr:to>
      <cdr:x>0.98998</cdr:x>
      <cdr:y>0.20702</cdr:y>
    </cdr:to>
    <cdr:sp macro="" textlink="">
      <cdr:nvSpPr>
        <cdr:cNvPr id="2" name="CuadroTexto 1">
          <a:extLst xmlns:a="http://schemas.openxmlformats.org/drawingml/2006/main">
            <a:ext uri="{FF2B5EF4-FFF2-40B4-BE49-F238E27FC236}">
              <a16:creationId xmlns:a16="http://schemas.microsoft.com/office/drawing/2014/main" id="{D00709CE-7272-62B0-F482-098E8F21484B}"/>
            </a:ext>
          </a:extLst>
        </cdr:cNvPr>
        <cdr:cNvSpPr txBox="1"/>
      </cdr:nvSpPr>
      <cdr:spPr>
        <a:xfrm xmlns:a="http://schemas.openxmlformats.org/drawingml/2006/main">
          <a:off x="4202287" y="343736"/>
          <a:ext cx="503064" cy="218239"/>
        </a:xfrm>
        <a:prstGeom xmlns:a="http://schemas.openxmlformats.org/drawingml/2006/main" prst="rect">
          <a:avLst/>
        </a:prstGeom>
        <a:solidFill xmlns:a="http://schemas.openxmlformats.org/drawingml/2006/main">
          <a:schemeClr val="tx1"/>
        </a:solidFill>
      </cdr:spPr>
      <cdr:txBody>
        <a:bodyPr xmlns:a="http://schemas.openxmlformats.org/drawingml/2006/main" wrap="squar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CO" sz="1100">
              <a:solidFill>
                <a:schemeClr val="bg2"/>
              </a:solidFill>
              <a:latin typeface="Gill Sans MT" panose="020B0502020104020203" pitchFamily="34" charset="0"/>
            </a:rPr>
            <a:t>1.352</a:t>
          </a:r>
        </a:p>
      </cdr:txBody>
    </cdr:sp>
  </cdr:relSizeAnchor>
  <cdr:relSizeAnchor xmlns:cdr="http://schemas.openxmlformats.org/drawingml/2006/chartDrawing">
    <cdr:from>
      <cdr:x>0.63819</cdr:x>
      <cdr:y>0.3831</cdr:y>
    </cdr:from>
    <cdr:to>
      <cdr:x>0.72562</cdr:x>
      <cdr:y>0.45886</cdr:y>
    </cdr:to>
    <cdr:sp macro="" textlink="">
      <cdr:nvSpPr>
        <cdr:cNvPr id="3" name="CuadroTexto 1">
          <a:extLst xmlns:a="http://schemas.openxmlformats.org/drawingml/2006/main">
            <a:ext uri="{FF2B5EF4-FFF2-40B4-BE49-F238E27FC236}">
              <a16:creationId xmlns:a16="http://schemas.microsoft.com/office/drawing/2014/main" id="{C7B0A98A-7239-D05E-200E-342D8924CEAE}"/>
            </a:ext>
          </a:extLst>
        </cdr:cNvPr>
        <cdr:cNvSpPr txBox="1"/>
      </cdr:nvSpPr>
      <cdr:spPr>
        <a:xfrm xmlns:a="http://schemas.openxmlformats.org/drawingml/2006/main">
          <a:off x="2917825" y="1050925"/>
          <a:ext cx="399730" cy="207817"/>
        </a:xfrm>
        <a:prstGeom xmlns:a="http://schemas.openxmlformats.org/drawingml/2006/main" prst="rect">
          <a:avLst/>
        </a:prstGeom>
        <a:solidFill xmlns:a="http://schemas.openxmlformats.org/drawingml/2006/main">
          <a:schemeClr val="tx1"/>
        </a:solidFill>
      </cdr:spPr>
      <cdr:txBody>
        <a:bodyPr xmlns:a="http://schemas.openxmlformats.org/drawingml/2006/main" wrap="squar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CO" sz="1100">
              <a:solidFill>
                <a:schemeClr val="bg2"/>
              </a:solidFill>
              <a:latin typeface="Gill Sans MT" panose="020B0502020104020203" pitchFamily="34" charset="0"/>
            </a:rPr>
            <a:t>815</a:t>
          </a:r>
        </a:p>
      </cdr:txBody>
    </cdr:sp>
  </cdr:relSizeAnchor>
  <cdr:relSizeAnchor xmlns:cdr="http://schemas.openxmlformats.org/drawingml/2006/chartDrawing">
    <cdr:from>
      <cdr:x>0.51488</cdr:x>
      <cdr:y>0.64016</cdr:y>
    </cdr:from>
    <cdr:to>
      <cdr:x>0.60231</cdr:x>
      <cdr:y>0.71592</cdr:y>
    </cdr:to>
    <cdr:sp macro="" textlink="">
      <cdr:nvSpPr>
        <cdr:cNvPr id="4" name="CuadroTexto 1">
          <a:extLst xmlns:a="http://schemas.openxmlformats.org/drawingml/2006/main">
            <a:ext uri="{FF2B5EF4-FFF2-40B4-BE49-F238E27FC236}">
              <a16:creationId xmlns:a16="http://schemas.microsoft.com/office/drawing/2014/main" id="{C7B0A98A-7239-D05E-200E-342D8924CEAE}"/>
            </a:ext>
          </a:extLst>
        </cdr:cNvPr>
        <cdr:cNvSpPr txBox="1"/>
      </cdr:nvSpPr>
      <cdr:spPr>
        <a:xfrm xmlns:a="http://schemas.openxmlformats.org/drawingml/2006/main">
          <a:off x="2447212" y="1737784"/>
          <a:ext cx="415553" cy="205660"/>
        </a:xfrm>
        <a:prstGeom xmlns:a="http://schemas.openxmlformats.org/drawingml/2006/main" prst="rect">
          <a:avLst/>
        </a:prstGeom>
        <a:solidFill xmlns:a="http://schemas.openxmlformats.org/drawingml/2006/main">
          <a:schemeClr val="tx1"/>
        </a:solidFill>
      </cdr:spPr>
      <cdr:txBody>
        <a:bodyPr xmlns:a="http://schemas.openxmlformats.org/drawingml/2006/main" wrap="squar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CO" sz="1100">
              <a:solidFill>
                <a:schemeClr val="bg2"/>
              </a:solidFill>
              <a:latin typeface="Gill Sans MT" panose="020B0502020104020203" pitchFamily="34" charset="0"/>
            </a:rPr>
            <a:t>596</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DC885F-73F1-4010-B901-7974E50E8271}" type="datetimeFigureOut">
              <a:rPr lang="en-US" smtClean="0"/>
              <a:t>10/18/2023</a:t>
            </a:fld>
            <a:endParaRPr lang="en-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DF35C1-C6A7-4BA0-AC62-FC38C283D02F}" type="slidenum">
              <a:rPr lang="en-US" smtClean="0"/>
              <a:t>‹#›</a:t>
            </a:fld>
            <a:endParaRPr lang="en-US"/>
          </a:p>
        </p:txBody>
      </p:sp>
    </p:spTree>
    <p:extLst>
      <p:ext uri="{BB962C8B-B14F-4D97-AF65-F5344CB8AC3E}">
        <p14:creationId xmlns:p14="http://schemas.microsoft.com/office/powerpoint/2010/main" val="1732069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8" name="Imagen 7" descr="Imagen que contiene Calendario&#10;&#10;Descripción generada automáticamente">
            <a:extLst>
              <a:ext uri="{FF2B5EF4-FFF2-40B4-BE49-F238E27FC236}">
                <a16:creationId xmlns:a16="http://schemas.microsoft.com/office/drawing/2014/main" id="{1AA79B61-7150-0EED-6B7A-2BE6E6077D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CBA062B2-6797-A15C-ADFF-F44731311F46}"/>
              </a:ext>
            </a:extLst>
          </p:cNvPr>
          <p:cNvSpPr>
            <a:spLocks noGrp="1"/>
          </p:cNvSpPr>
          <p:nvPr>
            <p:ph type="ctrTitle"/>
          </p:nvPr>
        </p:nvSpPr>
        <p:spPr>
          <a:xfrm>
            <a:off x="1524000" y="1122363"/>
            <a:ext cx="9144000" cy="2387600"/>
          </a:xfrm>
        </p:spPr>
        <p:txBody>
          <a:bodyPr anchor="b"/>
          <a:lstStyle>
            <a:lvl1pPr algn="ctr">
              <a:defRPr sz="6000"/>
            </a:lvl1pPr>
          </a:lstStyle>
          <a:p>
            <a:r>
              <a:rPr lang="es-ES" dirty="0"/>
              <a:t>Haga clic para modificar el estilo de título del patrón</a:t>
            </a:r>
            <a:endParaRPr lang="en-US" dirty="0"/>
          </a:p>
        </p:txBody>
      </p:sp>
      <p:sp>
        <p:nvSpPr>
          <p:cNvPr id="3" name="Subtítulo 2">
            <a:extLst>
              <a:ext uri="{FF2B5EF4-FFF2-40B4-BE49-F238E27FC236}">
                <a16:creationId xmlns:a16="http://schemas.microsoft.com/office/drawing/2014/main" id="{11D0384C-F442-3B9C-2604-DF28840183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a:p>
        </p:txBody>
      </p:sp>
      <p:sp>
        <p:nvSpPr>
          <p:cNvPr id="4" name="Marcador de fecha 3">
            <a:extLst>
              <a:ext uri="{FF2B5EF4-FFF2-40B4-BE49-F238E27FC236}">
                <a16:creationId xmlns:a16="http://schemas.microsoft.com/office/drawing/2014/main" id="{52DEF619-4386-11D3-FAB8-1F7509CD6A53}"/>
              </a:ext>
            </a:extLst>
          </p:cNvPr>
          <p:cNvSpPr>
            <a:spLocks noGrp="1"/>
          </p:cNvSpPr>
          <p:nvPr>
            <p:ph type="dt" sz="half" idx="10"/>
          </p:nvPr>
        </p:nvSpPr>
        <p:spPr>
          <a:xfrm>
            <a:off x="5867400" y="5992957"/>
            <a:ext cx="2743200" cy="365125"/>
          </a:xfrm>
        </p:spPr>
        <p:txBody>
          <a:bodyPr/>
          <a:lstStyle/>
          <a:p>
            <a:fld id="{4F555711-BC4F-4FAE-B41E-01F6F2A1FBB3}" type="datetime1">
              <a:rPr lang="en-US" smtClean="0"/>
              <a:t>10/18/2023</a:t>
            </a:fld>
            <a:endParaRPr lang="en-US"/>
          </a:p>
        </p:txBody>
      </p:sp>
      <p:sp>
        <p:nvSpPr>
          <p:cNvPr id="6" name="Marcador de número de diapositiva 5">
            <a:extLst>
              <a:ext uri="{FF2B5EF4-FFF2-40B4-BE49-F238E27FC236}">
                <a16:creationId xmlns:a16="http://schemas.microsoft.com/office/drawing/2014/main" id="{DB7ED281-7422-5080-C741-BA70952FF240}"/>
              </a:ext>
            </a:extLst>
          </p:cNvPr>
          <p:cNvSpPr>
            <a:spLocks noGrp="1"/>
          </p:cNvSpPr>
          <p:nvPr>
            <p:ph type="sldNum" sz="quarter" idx="12"/>
          </p:nvPr>
        </p:nvSpPr>
        <p:spPr>
          <a:xfrm>
            <a:off x="8610600" y="5991225"/>
            <a:ext cx="2743200" cy="365125"/>
          </a:xfrm>
        </p:spPr>
        <p:txBody>
          <a:bodyPr/>
          <a:lstStyle/>
          <a:p>
            <a:fld id="{F30F7205-41FB-46DE-B583-596CEB3EBE73}" type="slidenum">
              <a:rPr lang="en-US" smtClean="0"/>
              <a:t>‹#›</a:t>
            </a:fld>
            <a:endParaRPr lang="en-US"/>
          </a:p>
        </p:txBody>
      </p:sp>
    </p:spTree>
    <p:extLst>
      <p:ext uri="{BB962C8B-B14F-4D97-AF65-F5344CB8AC3E}">
        <p14:creationId xmlns:p14="http://schemas.microsoft.com/office/powerpoint/2010/main" val="4437054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13FB27-DA6E-1E49-D623-8240B47D0E1D}"/>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texto vertical 2">
            <a:extLst>
              <a:ext uri="{FF2B5EF4-FFF2-40B4-BE49-F238E27FC236}">
                <a16:creationId xmlns:a16="http://schemas.microsoft.com/office/drawing/2014/main" id="{CE4A23B6-D5D2-B6DC-BFC3-A61B725A47F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64B2DCC8-F456-2536-B46B-486C0EAF8AFB}"/>
              </a:ext>
            </a:extLst>
          </p:cNvPr>
          <p:cNvSpPr>
            <a:spLocks noGrp="1"/>
          </p:cNvSpPr>
          <p:nvPr>
            <p:ph type="dt" sz="half" idx="10"/>
          </p:nvPr>
        </p:nvSpPr>
        <p:spPr/>
        <p:txBody>
          <a:bodyPr/>
          <a:lstStyle/>
          <a:p>
            <a:fld id="{781D8689-9D20-42E5-8C02-4A2698CB44D6}" type="datetime1">
              <a:rPr lang="en-US" smtClean="0"/>
              <a:t>10/18/2023</a:t>
            </a:fld>
            <a:endParaRPr lang="en-US"/>
          </a:p>
        </p:txBody>
      </p:sp>
      <p:sp>
        <p:nvSpPr>
          <p:cNvPr id="5" name="Marcador de pie de página 4">
            <a:extLst>
              <a:ext uri="{FF2B5EF4-FFF2-40B4-BE49-F238E27FC236}">
                <a16:creationId xmlns:a16="http://schemas.microsoft.com/office/drawing/2014/main" id="{513B61A1-84E8-D0D0-D349-F448354E1604}"/>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0E023B54-DF85-FC90-72A6-BB2CF7452F5A}"/>
              </a:ext>
            </a:extLst>
          </p:cNvPr>
          <p:cNvSpPr>
            <a:spLocks noGrp="1"/>
          </p:cNvSpPr>
          <p:nvPr>
            <p:ph type="sldNum" sz="quarter" idx="12"/>
          </p:nvPr>
        </p:nvSpPr>
        <p:spPr/>
        <p:txBody>
          <a:bodyPr/>
          <a:lstStyle/>
          <a:p>
            <a:fld id="{F30F7205-41FB-46DE-B583-596CEB3EBE73}" type="slidenum">
              <a:rPr lang="en-US" smtClean="0"/>
              <a:t>‹#›</a:t>
            </a:fld>
            <a:endParaRPr lang="en-US"/>
          </a:p>
        </p:txBody>
      </p:sp>
    </p:spTree>
    <p:extLst>
      <p:ext uri="{BB962C8B-B14F-4D97-AF65-F5344CB8AC3E}">
        <p14:creationId xmlns:p14="http://schemas.microsoft.com/office/powerpoint/2010/main" val="3882883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CAAE41C-0D29-6A2B-F2F9-795814D43404}"/>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a:p>
        </p:txBody>
      </p:sp>
      <p:sp>
        <p:nvSpPr>
          <p:cNvPr id="3" name="Marcador de texto vertical 2">
            <a:extLst>
              <a:ext uri="{FF2B5EF4-FFF2-40B4-BE49-F238E27FC236}">
                <a16:creationId xmlns:a16="http://schemas.microsoft.com/office/drawing/2014/main" id="{11812970-A076-581A-F627-7D52C0887F1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2F44C164-604B-C7B7-E023-5233EE3CD3A3}"/>
              </a:ext>
            </a:extLst>
          </p:cNvPr>
          <p:cNvSpPr>
            <a:spLocks noGrp="1"/>
          </p:cNvSpPr>
          <p:nvPr>
            <p:ph type="dt" sz="half" idx="10"/>
          </p:nvPr>
        </p:nvSpPr>
        <p:spPr/>
        <p:txBody>
          <a:bodyPr/>
          <a:lstStyle/>
          <a:p>
            <a:fld id="{22669F33-2508-4907-A53B-E94BD0113833}" type="datetime1">
              <a:rPr lang="en-US" smtClean="0"/>
              <a:t>10/18/2023</a:t>
            </a:fld>
            <a:endParaRPr lang="en-US"/>
          </a:p>
        </p:txBody>
      </p:sp>
      <p:sp>
        <p:nvSpPr>
          <p:cNvPr id="5" name="Marcador de pie de página 4">
            <a:extLst>
              <a:ext uri="{FF2B5EF4-FFF2-40B4-BE49-F238E27FC236}">
                <a16:creationId xmlns:a16="http://schemas.microsoft.com/office/drawing/2014/main" id="{788590F1-244C-E328-A5D2-9929636907A4}"/>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9CBF6084-AFDC-1FE3-87F0-DF16B2C0403A}"/>
              </a:ext>
            </a:extLst>
          </p:cNvPr>
          <p:cNvSpPr>
            <a:spLocks noGrp="1"/>
          </p:cNvSpPr>
          <p:nvPr>
            <p:ph type="sldNum" sz="quarter" idx="12"/>
          </p:nvPr>
        </p:nvSpPr>
        <p:spPr/>
        <p:txBody>
          <a:bodyPr/>
          <a:lstStyle/>
          <a:p>
            <a:fld id="{F30F7205-41FB-46DE-B583-596CEB3EBE73}" type="slidenum">
              <a:rPr lang="en-US" smtClean="0"/>
              <a:t>‹#›</a:t>
            </a:fld>
            <a:endParaRPr lang="en-US"/>
          </a:p>
        </p:txBody>
      </p:sp>
    </p:spTree>
    <p:extLst>
      <p:ext uri="{BB962C8B-B14F-4D97-AF65-F5344CB8AC3E}">
        <p14:creationId xmlns:p14="http://schemas.microsoft.com/office/powerpoint/2010/main" val="1836728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EE9D4C85-7053-D8A2-2AE3-8C4450F2D4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296B217B-6502-E8AD-F5D4-CA5714CC7A67}"/>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contenido 2">
            <a:extLst>
              <a:ext uri="{FF2B5EF4-FFF2-40B4-BE49-F238E27FC236}">
                <a16:creationId xmlns:a16="http://schemas.microsoft.com/office/drawing/2014/main" id="{D652F278-3ACA-BB61-A436-25B23AB63498}"/>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2A3E8286-7AB7-5267-AD32-3610BBDBEA95}"/>
              </a:ext>
            </a:extLst>
          </p:cNvPr>
          <p:cNvSpPr>
            <a:spLocks noGrp="1"/>
          </p:cNvSpPr>
          <p:nvPr>
            <p:ph type="dt" sz="half" idx="10"/>
          </p:nvPr>
        </p:nvSpPr>
        <p:spPr>
          <a:xfrm>
            <a:off x="5867400" y="6358082"/>
            <a:ext cx="2743200" cy="365125"/>
          </a:xfrm>
        </p:spPr>
        <p:txBody>
          <a:bodyPr/>
          <a:lstStyle/>
          <a:p>
            <a:fld id="{449EEAE1-0529-4202-AF54-2B448B3B8F38}" type="datetime1">
              <a:rPr lang="en-US" smtClean="0"/>
              <a:t>10/18/2023</a:t>
            </a:fld>
            <a:endParaRPr lang="en-US"/>
          </a:p>
        </p:txBody>
      </p:sp>
      <p:sp>
        <p:nvSpPr>
          <p:cNvPr id="6" name="Marcador de número de diapositiva 5">
            <a:extLst>
              <a:ext uri="{FF2B5EF4-FFF2-40B4-BE49-F238E27FC236}">
                <a16:creationId xmlns:a16="http://schemas.microsoft.com/office/drawing/2014/main" id="{E300783D-4D77-81EC-95B5-D4DDFAC44009}"/>
              </a:ext>
            </a:extLst>
          </p:cNvPr>
          <p:cNvSpPr>
            <a:spLocks noGrp="1"/>
          </p:cNvSpPr>
          <p:nvPr>
            <p:ph type="sldNum" sz="quarter" idx="12"/>
          </p:nvPr>
        </p:nvSpPr>
        <p:spPr/>
        <p:txBody>
          <a:bodyPr/>
          <a:lstStyle/>
          <a:p>
            <a:fld id="{F30F7205-41FB-46DE-B583-596CEB3EBE73}" type="slidenum">
              <a:rPr lang="en-US" smtClean="0"/>
              <a:t>‹#›</a:t>
            </a:fld>
            <a:endParaRPr lang="en-US" dirty="0"/>
          </a:p>
        </p:txBody>
      </p:sp>
    </p:spTree>
    <p:extLst>
      <p:ext uri="{BB962C8B-B14F-4D97-AF65-F5344CB8AC3E}">
        <p14:creationId xmlns:p14="http://schemas.microsoft.com/office/powerpoint/2010/main" val="1763895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42AAB3-9738-6B52-CBB7-A43EBC11CD52}"/>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a:p>
        </p:txBody>
      </p:sp>
      <p:sp>
        <p:nvSpPr>
          <p:cNvPr id="3" name="Marcador de texto 2">
            <a:extLst>
              <a:ext uri="{FF2B5EF4-FFF2-40B4-BE49-F238E27FC236}">
                <a16:creationId xmlns:a16="http://schemas.microsoft.com/office/drawing/2014/main" id="{9B2A46C9-2E40-E9AC-CFB2-3CA70225B5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AF0BA369-3569-0B66-5590-ED8B01D78C51}"/>
              </a:ext>
            </a:extLst>
          </p:cNvPr>
          <p:cNvSpPr>
            <a:spLocks noGrp="1"/>
          </p:cNvSpPr>
          <p:nvPr>
            <p:ph type="dt" sz="half" idx="10"/>
          </p:nvPr>
        </p:nvSpPr>
        <p:spPr/>
        <p:txBody>
          <a:bodyPr/>
          <a:lstStyle/>
          <a:p>
            <a:fld id="{D8F4BC65-D97B-42B1-80C7-00B0ABD94475}" type="datetime1">
              <a:rPr lang="en-US" smtClean="0"/>
              <a:t>10/18/2023</a:t>
            </a:fld>
            <a:endParaRPr lang="en-US"/>
          </a:p>
        </p:txBody>
      </p:sp>
      <p:sp>
        <p:nvSpPr>
          <p:cNvPr id="5" name="Marcador de pie de página 4">
            <a:extLst>
              <a:ext uri="{FF2B5EF4-FFF2-40B4-BE49-F238E27FC236}">
                <a16:creationId xmlns:a16="http://schemas.microsoft.com/office/drawing/2014/main" id="{ADD7EABB-FDC4-52C6-5451-36386942C090}"/>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A4A1913F-C8F3-D1AB-FFF3-269C30B8D7CC}"/>
              </a:ext>
            </a:extLst>
          </p:cNvPr>
          <p:cNvSpPr>
            <a:spLocks noGrp="1"/>
          </p:cNvSpPr>
          <p:nvPr>
            <p:ph type="sldNum" sz="quarter" idx="12"/>
          </p:nvPr>
        </p:nvSpPr>
        <p:spPr/>
        <p:txBody>
          <a:bodyPr/>
          <a:lstStyle/>
          <a:p>
            <a:fld id="{F30F7205-41FB-46DE-B583-596CEB3EBE73}" type="slidenum">
              <a:rPr lang="en-US" smtClean="0"/>
              <a:t>‹#›</a:t>
            </a:fld>
            <a:endParaRPr lang="en-US"/>
          </a:p>
        </p:txBody>
      </p:sp>
    </p:spTree>
    <p:extLst>
      <p:ext uri="{BB962C8B-B14F-4D97-AF65-F5344CB8AC3E}">
        <p14:creationId xmlns:p14="http://schemas.microsoft.com/office/powerpoint/2010/main" val="1311521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EAA0F4-7BAE-8A97-DA45-B2C6B01ED724}"/>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contenido 2">
            <a:extLst>
              <a:ext uri="{FF2B5EF4-FFF2-40B4-BE49-F238E27FC236}">
                <a16:creationId xmlns:a16="http://schemas.microsoft.com/office/drawing/2014/main" id="{D7B1028B-501F-2EFE-072A-D764A787AA0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contenido 3">
            <a:extLst>
              <a:ext uri="{FF2B5EF4-FFF2-40B4-BE49-F238E27FC236}">
                <a16:creationId xmlns:a16="http://schemas.microsoft.com/office/drawing/2014/main" id="{7163E184-05EE-5CED-5963-5E3DF0A6CA63}"/>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fecha 4">
            <a:extLst>
              <a:ext uri="{FF2B5EF4-FFF2-40B4-BE49-F238E27FC236}">
                <a16:creationId xmlns:a16="http://schemas.microsoft.com/office/drawing/2014/main" id="{E0C79446-B121-8ADD-91AE-B7ED35A65A85}"/>
              </a:ext>
            </a:extLst>
          </p:cNvPr>
          <p:cNvSpPr>
            <a:spLocks noGrp="1"/>
          </p:cNvSpPr>
          <p:nvPr>
            <p:ph type="dt" sz="half" idx="10"/>
          </p:nvPr>
        </p:nvSpPr>
        <p:spPr/>
        <p:txBody>
          <a:bodyPr/>
          <a:lstStyle/>
          <a:p>
            <a:fld id="{8811E988-FD14-49DE-B3B6-1FA61356C4B6}" type="datetime1">
              <a:rPr lang="en-US" smtClean="0"/>
              <a:t>10/18/2023</a:t>
            </a:fld>
            <a:endParaRPr lang="en-US"/>
          </a:p>
        </p:txBody>
      </p:sp>
      <p:sp>
        <p:nvSpPr>
          <p:cNvPr id="6" name="Marcador de pie de página 5">
            <a:extLst>
              <a:ext uri="{FF2B5EF4-FFF2-40B4-BE49-F238E27FC236}">
                <a16:creationId xmlns:a16="http://schemas.microsoft.com/office/drawing/2014/main" id="{B8604CC3-645D-072D-B899-39510AF803E0}"/>
              </a:ext>
            </a:extLst>
          </p:cNvPr>
          <p:cNvSpPr>
            <a:spLocks noGrp="1"/>
          </p:cNvSpPr>
          <p:nvPr>
            <p:ph type="ftr" sz="quarter" idx="11"/>
          </p:nvPr>
        </p:nvSpPr>
        <p:spPr/>
        <p:txBody>
          <a:bodyPr/>
          <a:lstStyle/>
          <a:p>
            <a:endParaRPr lang="en-US"/>
          </a:p>
        </p:txBody>
      </p:sp>
      <p:sp>
        <p:nvSpPr>
          <p:cNvPr id="7" name="Marcador de número de diapositiva 6">
            <a:extLst>
              <a:ext uri="{FF2B5EF4-FFF2-40B4-BE49-F238E27FC236}">
                <a16:creationId xmlns:a16="http://schemas.microsoft.com/office/drawing/2014/main" id="{F0E78F95-2E04-A0A4-7D06-EBD0FC1C44FC}"/>
              </a:ext>
            </a:extLst>
          </p:cNvPr>
          <p:cNvSpPr>
            <a:spLocks noGrp="1"/>
          </p:cNvSpPr>
          <p:nvPr>
            <p:ph type="sldNum" sz="quarter" idx="12"/>
          </p:nvPr>
        </p:nvSpPr>
        <p:spPr/>
        <p:txBody>
          <a:bodyPr/>
          <a:lstStyle/>
          <a:p>
            <a:fld id="{F30F7205-41FB-46DE-B583-596CEB3EBE73}" type="slidenum">
              <a:rPr lang="en-US" smtClean="0"/>
              <a:t>‹#›</a:t>
            </a:fld>
            <a:endParaRPr lang="en-US"/>
          </a:p>
        </p:txBody>
      </p:sp>
    </p:spTree>
    <p:extLst>
      <p:ext uri="{BB962C8B-B14F-4D97-AF65-F5344CB8AC3E}">
        <p14:creationId xmlns:p14="http://schemas.microsoft.com/office/powerpoint/2010/main" val="1803717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527F22-DF32-D9E6-17F4-A00EACA28FDA}"/>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n-US"/>
          </a:p>
        </p:txBody>
      </p:sp>
      <p:sp>
        <p:nvSpPr>
          <p:cNvPr id="3" name="Marcador de texto 2">
            <a:extLst>
              <a:ext uri="{FF2B5EF4-FFF2-40B4-BE49-F238E27FC236}">
                <a16:creationId xmlns:a16="http://schemas.microsoft.com/office/drawing/2014/main" id="{FEBCB442-87F0-4DD3-823A-2B72A081B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71C69711-6701-B914-992E-32E6F1534F99}"/>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texto 4">
            <a:extLst>
              <a:ext uri="{FF2B5EF4-FFF2-40B4-BE49-F238E27FC236}">
                <a16:creationId xmlns:a16="http://schemas.microsoft.com/office/drawing/2014/main" id="{1119F5D7-9853-E80E-1671-571D34BB6A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D9CBF60-52EC-3708-F470-DF650DD380D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Marcador de fecha 6">
            <a:extLst>
              <a:ext uri="{FF2B5EF4-FFF2-40B4-BE49-F238E27FC236}">
                <a16:creationId xmlns:a16="http://schemas.microsoft.com/office/drawing/2014/main" id="{35368B9A-9791-92B2-1BBD-2476577ED8CC}"/>
              </a:ext>
            </a:extLst>
          </p:cNvPr>
          <p:cNvSpPr>
            <a:spLocks noGrp="1"/>
          </p:cNvSpPr>
          <p:nvPr>
            <p:ph type="dt" sz="half" idx="10"/>
          </p:nvPr>
        </p:nvSpPr>
        <p:spPr/>
        <p:txBody>
          <a:bodyPr/>
          <a:lstStyle/>
          <a:p>
            <a:fld id="{8B121C6A-B86C-45A6-9CCF-14DA3E09B47D}" type="datetime1">
              <a:rPr lang="en-US" smtClean="0"/>
              <a:t>10/18/2023</a:t>
            </a:fld>
            <a:endParaRPr lang="en-US"/>
          </a:p>
        </p:txBody>
      </p:sp>
      <p:sp>
        <p:nvSpPr>
          <p:cNvPr id="8" name="Marcador de pie de página 7">
            <a:extLst>
              <a:ext uri="{FF2B5EF4-FFF2-40B4-BE49-F238E27FC236}">
                <a16:creationId xmlns:a16="http://schemas.microsoft.com/office/drawing/2014/main" id="{C6B6425F-A8D6-AF69-CB89-75E2BF70F96D}"/>
              </a:ext>
            </a:extLst>
          </p:cNvPr>
          <p:cNvSpPr>
            <a:spLocks noGrp="1"/>
          </p:cNvSpPr>
          <p:nvPr>
            <p:ph type="ftr" sz="quarter" idx="11"/>
          </p:nvPr>
        </p:nvSpPr>
        <p:spPr/>
        <p:txBody>
          <a:bodyPr/>
          <a:lstStyle/>
          <a:p>
            <a:endParaRPr lang="en-US"/>
          </a:p>
        </p:txBody>
      </p:sp>
      <p:sp>
        <p:nvSpPr>
          <p:cNvPr id="9" name="Marcador de número de diapositiva 8">
            <a:extLst>
              <a:ext uri="{FF2B5EF4-FFF2-40B4-BE49-F238E27FC236}">
                <a16:creationId xmlns:a16="http://schemas.microsoft.com/office/drawing/2014/main" id="{7B636180-8A70-C3B0-CDC0-82B43482D2E2}"/>
              </a:ext>
            </a:extLst>
          </p:cNvPr>
          <p:cNvSpPr>
            <a:spLocks noGrp="1"/>
          </p:cNvSpPr>
          <p:nvPr>
            <p:ph type="sldNum" sz="quarter" idx="12"/>
          </p:nvPr>
        </p:nvSpPr>
        <p:spPr/>
        <p:txBody>
          <a:bodyPr/>
          <a:lstStyle/>
          <a:p>
            <a:fld id="{F30F7205-41FB-46DE-B583-596CEB3EBE73}" type="slidenum">
              <a:rPr lang="en-US" smtClean="0"/>
              <a:t>‹#›</a:t>
            </a:fld>
            <a:endParaRPr lang="en-US"/>
          </a:p>
        </p:txBody>
      </p:sp>
    </p:spTree>
    <p:extLst>
      <p:ext uri="{BB962C8B-B14F-4D97-AF65-F5344CB8AC3E}">
        <p14:creationId xmlns:p14="http://schemas.microsoft.com/office/powerpoint/2010/main" val="2383434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667A4E-B25F-D456-96E9-9F76B4825EAA}"/>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fecha 2">
            <a:extLst>
              <a:ext uri="{FF2B5EF4-FFF2-40B4-BE49-F238E27FC236}">
                <a16:creationId xmlns:a16="http://schemas.microsoft.com/office/drawing/2014/main" id="{DDEE4DAA-0615-92EF-F710-8656DAAFA3CB}"/>
              </a:ext>
            </a:extLst>
          </p:cNvPr>
          <p:cNvSpPr>
            <a:spLocks noGrp="1"/>
          </p:cNvSpPr>
          <p:nvPr>
            <p:ph type="dt" sz="half" idx="10"/>
          </p:nvPr>
        </p:nvSpPr>
        <p:spPr/>
        <p:txBody>
          <a:bodyPr/>
          <a:lstStyle/>
          <a:p>
            <a:fld id="{822D5224-603B-45C2-90AD-A057B68BC582}" type="datetime1">
              <a:rPr lang="en-US" smtClean="0"/>
              <a:t>10/18/2023</a:t>
            </a:fld>
            <a:endParaRPr lang="en-US"/>
          </a:p>
        </p:txBody>
      </p:sp>
      <p:sp>
        <p:nvSpPr>
          <p:cNvPr id="4" name="Marcador de pie de página 3">
            <a:extLst>
              <a:ext uri="{FF2B5EF4-FFF2-40B4-BE49-F238E27FC236}">
                <a16:creationId xmlns:a16="http://schemas.microsoft.com/office/drawing/2014/main" id="{6AE459D5-0A95-ABA8-F393-9BE7BEBAFC24}"/>
              </a:ext>
            </a:extLst>
          </p:cNvPr>
          <p:cNvSpPr>
            <a:spLocks noGrp="1"/>
          </p:cNvSpPr>
          <p:nvPr>
            <p:ph type="ftr" sz="quarter" idx="11"/>
          </p:nvPr>
        </p:nvSpPr>
        <p:spPr/>
        <p:txBody>
          <a:bodyPr/>
          <a:lstStyle/>
          <a:p>
            <a:endParaRPr lang="en-US"/>
          </a:p>
        </p:txBody>
      </p:sp>
      <p:sp>
        <p:nvSpPr>
          <p:cNvPr id="5" name="Marcador de número de diapositiva 4">
            <a:extLst>
              <a:ext uri="{FF2B5EF4-FFF2-40B4-BE49-F238E27FC236}">
                <a16:creationId xmlns:a16="http://schemas.microsoft.com/office/drawing/2014/main" id="{0D8A5808-A563-DBE5-65CC-FEB8C57D9CEA}"/>
              </a:ext>
            </a:extLst>
          </p:cNvPr>
          <p:cNvSpPr>
            <a:spLocks noGrp="1"/>
          </p:cNvSpPr>
          <p:nvPr>
            <p:ph type="sldNum" sz="quarter" idx="12"/>
          </p:nvPr>
        </p:nvSpPr>
        <p:spPr/>
        <p:txBody>
          <a:bodyPr/>
          <a:lstStyle/>
          <a:p>
            <a:fld id="{F30F7205-41FB-46DE-B583-596CEB3EBE73}" type="slidenum">
              <a:rPr lang="en-US" smtClean="0"/>
              <a:t>‹#›</a:t>
            </a:fld>
            <a:endParaRPr lang="en-US"/>
          </a:p>
        </p:txBody>
      </p:sp>
    </p:spTree>
    <p:extLst>
      <p:ext uri="{BB962C8B-B14F-4D97-AF65-F5344CB8AC3E}">
        <p14:creationId xmlns:p14="http://schemas.microsoft.com/office/powerpoint/2010/main" val="3252281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280F8E57-347A-6F61-E01B-7EB932F14F89}"/>
              </a:ext>
            </a:extLst>
          </p:cNvPr>
          <p:cNvSpPr>
            <a:spLocks noGrp="1"/>
          </p:cNvSpPr>
          <p:nvPr>
            <p:ph type="dt" sz="half" idx="10"/>
          </p:nvPr>
        </p:nvSpPr>
        <p:spPr/>
        <p:txBody>
          <a:bodyPr/>
          <a:lstStyle/>
          <a:p>
            <a:fld id="{E2E02DB9-E290-4D18-B5B2-3465991AAB22}" type="datetime1">
              <a:rPr lang="en-US" smtClean="0"/>
              <a:t>10/18/2023</a:t>
            </a:fld>
            <a:endParaRPr lang="en-US"/>
          </a:p>
        </p:txBody>
      </p:sp>
      <p:sp>
        <p:nvSpPr>
          <p:cNvPr id="3" name="Marcador de pie de página 2">
            <a:extLst>
              <a:ext uri="{FF2B5EF4-FFF2-40B4-BE49-F238E27FC236}">
                <a16:creationId xmlns:a16="http://schemas.microsoft.com/office/drawing/2014/main" id="{D9CB5D50-879E-6D1F-3CB7-7AD1DF3F2359}"/>
              </a:ext>
            </a:extLst>
          </p:cNvPr>
          <p:cNvSpPr>
            <a:spLocks noGrp="1"/>
          </p:cNvSpPr>
          <p:nvPr>
            <p:ph type="ftr" sz="quarter" idx="11"/>
          </p:nvPr>
        </p:nvSpPr>
        <p:spPr/>
        <p:txBody>
          <a:bodyPr/>
          <a:lstStyle/>
          <a:p>
            <a:endParaRPr lang="en-US"/>
          </a:p>
        </p:txBody>
      </p:sp>
      <p:sp>
        <p:nvSpPr>
          <p:cNvPr id="4" name="Marcador de número de diapositiva 3">
            <a:extLst>
              <a:ext uri="{FF2B5EF4-FFF2-40B4-BE49-F238E27FC236}">
                <a16:creationId xmlns:a16="http://schemas.microsoft.com/office/drawing/2014/main" id="{8AF357ED-F594-315B-AEE8-A9EAFDDCF925}"/>
              </a:ext>
            </a:extLst>
          </p:cNvPr>
          <p:cNvSpPr>
            <a:spLocks noGrp="1"/>
          </p:cNvSpPr>
          <p:nvPr>
            <p:ph type="sldNum" sz="quarter" idx="12"/>
          </p:nvPr>
        </p:nvSpPr>
        <p:spPr/>
        <p:txBody>
          <a:bodyPr/>
          <a:lstStyle/>
          <a:p>
            <a:fld id="{F30F7205-41FB-46DE-B583-596CEB3EBE73}" type="slidenum">
              <a:rPr lang="en-US" smtClean="0"/>
              <a:t>‹#›</a:t>
            </a:fld>
            <a:endParaRPr lang="en-US"/>
          </a:p>
        </p:txBody>
      </p:sp>
    </p:spTree>
    <p:extLst>
      <p:ext uri="{BB962C8B-B14F-4D97-AF65-F5344CB8AC3E}">
        <p14:creationId xmlns:p14="http://schemas.microsoft.com/office/powerpoint/2010/main" val="4150435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EB039A-5588-54BB-EDBB-54B71306049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contenido 2">
            <a:extLst>
              <a:ext uri="{FF2B5EF4-FFF2-40B4-BE49-F238E27FC236}">
                <a16:creationId xmlns:a16="http://schemas.microsoft.com/office/drawing/2014/main" id="{FACD9512-D8D3-9646-3D7F-7CF3944463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texto 3">
            <a:extLst>
              <a:ext uri="{FF2B5EF4-FFF2-40B4-BE49-F238E27FC236}">
                <a16:creationId xmlns:a16="http://schemas.microsoft.com/office/drawing/2014/main" id="{13051CA2-60B4-DD72-7491-CABFC515F9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3602CFA-5285-425C-8F03-F7F1BC3BB85B}"/>
              </a:ext>
            </a:extLst>
          </p:cNvPr>
          <p:cNvSpPr>
            <a:spLocks noGrp="1"/>
          </p:cNvSpPr>
          <p:nvPr>
            <p:ph type="dt" sz="half" idx="10"/>
          </p:nvPr>
        </p:nvSpPr>
        <p:spPr/>
        <p:txBody>
          <a:bodyPr/>
          <a:lstStyle/>
          <a:p>
            <a:fld id="{6A24DEBC-8193-4E26-9EE1-F360EEB00779}" type="datetime1">
              <a:rPr lang="en-US" smtClean="0"/>
              <a:t>10/18/2023</a:t>
            </a:fld>
            <a:endParaRPr lang="en-US"/>
          </a:p>
        </p:txBody>
      </p:sp>
      <p:sp>
        <p:nvSpPr>
          <p:cNvPr id="6" name="Marcador de pie de página 5">
            <a:extLst>
              <a:ext uri="{FF2B5EF4-FFF2-40B4-BE49-F238E27FC236}">
                <a16:creationId xmlns:a16="http://schemas.microsoft.com/office/drawing/2014/main" id="{C8AB658C-B091-82FC-067A-DF27549B9E7A}"/>
              </a:ext>
            </a:extLst>
          </p:cNvPr>
          <p:cNvSpPr>
            <a:spLocks noGrp="1"/>
          </p:cNvSpPr>
          <p:nvPr>
            <p:ph type="ftr" sz="quarter" idx="11"/>
          </p:nvPr>
        </p:nvSpPr>
        <p:spPr/>
        <p:txBody>
          <a:bodyPr/>
          <a:lstStyle/>
          <a:p>
            <a:endParaRPr lang="en-US"/>
          </a:p>
        </p:txBody>
      </p:sp>
      <p:sp>
        <p:nvSpPr>
          <p:cNvPr id="7" name="Marcador de número de diapositiva 6">
            <a:extLst>
              <a:ext uri="{FF2B5EF4-FFF2-40B4-BE49-F238E27FC236}">
                <a16:creationId xmlns:a16="http://schemas.microsoft.com/office/drawing/2014/main" id="{2E7D28F0-0F14-795C-0EAE-0118D494E469}"/>
              </a:ext>
            </a:extLst>
          </p:cNvPr>
          <p:cNvSpPr>
            <a:spLocks noGrp="1"/>
          </p:cNvSpPr>
          <p:nvPr>
            <p:ph type="sldNum" sz="quarter" idx="12"/>
          </p:nvPr>
        </p:nvSpPr>
        <p:spPr/>
        <p:txBody>
          <a:bodyPr/>
          <a:lstStyle/>
          <a:p>
            <a:fld id="{F30F7205-41FB-46DE-B583-596CEB3EBE73}" type="slidenum">
              <a:rPr lang="en-US" smtClean="0"/>
              <a:t>‹#›</a:t>
            </a:fld>
            <a:endParaRPr lang="en-US"/>
          </a:p>
        </p:txBody>
      </p:sp>
    </p:spTree>
    <p:extLst>
      <p:ext uri="{BB962C8B-B14F-4D97-AF65-F5344CB8AC3E}">
        <p14:creationId xmlns:p14="http://schemas.microsoft.com/office/powerpoint/2010/main" val="590462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6D6E25-D6BF-F80B-FC87-C15C6DD511F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posición de imagen 2">
            <a:extLst>
              <a:ext uri="{FF2B5EF4-FFF2-40B4-BE49-F238E27FC236}">
                <a16:creationId xmlns:a16="http://schemas.microsoft.com/office/drawing/2014/main" id="{E53D72BD-8432-74EA-087D-688D721991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arcador de texto 3">
            <a:extLst>
              <a:ext uri="{FF2B5EF4-FFF2-40B4-BE49-F238E27FC236}">
                <a16:creationId xmlns:a16="http://schemas.microsoft.com/office/drawing/2014/main" id="{84855306-C009-3C73-22CE-12A87C54EB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B0C6519-A484-A8DE-49B1-4E218338D11F}"/>
              </a:ext>
            </a:extLst>
          </p:cNvPr>
          <p:cNvSpPr>
            <a:spLocks noGrp="1"/>
          </p:cNvSpPr>
          <p:nvPr>
            <p:ph type="dt" sz="half" idx="10"/>
          </p:nvPr>
        </p:nvSpPr>
        <p:spPr/>
        <p:txBody>
          <a:bodyPr/>
          <a:lstStyle/>
          <a:p>
            <a:fld id="{00DE7C42-4F25-434B-86FB-AFDC356C99CE}" type="datetime1">
              <a:rPr lang="en-US" smtClean="0"/>
              <a:t>10/18/2023</a:t>
            </a:fld>
            <a:endParaRPr lang="en-US"/>
          </a:p>
        </p:txBody>
      </p:sp>
      <p:sp>
        <p:nvSpPr>
          <p:cNvPr id="6" name="Marcador de pie de página 5">
            <a:extLst>
              <a:ext uri="{FF2B5EF4-FFF2-40B4-BE49-F238E27FC236}">
                <a16:creationId xmlns:a16="http://schemas.microsoft.com/office/drawing/2014/main" id="{C557967E-91C9-F9CF-8FA6-771C8A47B014}"/>
              </a:ext>
            </a:extLst>
          </p:cNvPr>
          <p:cNvSpPr>
            <a:spLocks noGrp="1"/>
          </p:cNvSpPr>
          <p:nvPr>
            <p:ph type="ftr" sz="quarter" idx="11"/>
          </p:nvPr>
        </p:nvSpPr>
        <p:spPr/>
        <p:txBody>
          <a:bodyPr/>
          <a:lstStyle/>
          <a:p>
            <a:endParaRPr lang="en-US"/>
          </a:p>
        </p:txBody>
      </p:sp>
      <p:sp>
        <p:nvSpPr>
          <p:cNvPr id="7" name="Marcador de número de diapositiva 6">
            <a:extLst>
              <a:ext uri="{FF2B5EF4-FFF2-40B4-BE49-F238E27FC236}">
                <a16:creationId xmlns:a16="http://schemas.microsoft.com/office/drawing/2014/main" id="{5F9F281C-DC46-A3A3-DA4B-3553E0C730E8}"/>
              </a:ext>
            </a:extLst>
          </p:cNvPr>
          <p:cNvSpPr>
            <a:spLocks noGrp="1"/>
          </p:cNvSpPr>
          <p:nvPr>
            <p:ph type="sldNum" sz="quarter" idx="12"/>
          </p:nvPr>
        </p:nvSpPr>
        <p:spPr/>
        <p:txBody>
          <a:bodyPr/>
          <a:lstStyle/>
          <a:p>
            <a:fld id="{F30F7205-41FB-46DE-B583-596CEB3EBE73}" type="slidenum">
              <a:rPr lang="en-US" smtClean="0"/>
              <a:t>‹#›</a:t>
            </a:fld>
            <a:endParaRPr lang="en-US"/>
          </a:p>
        </p:txBody>
      </p:sp>
    </p:spTree>
    <p:extLst>
      <p:ext uri="{BB962C8B-B14F-4D97-AF65-F5344CB8AC3E}">
        <p14:creationId xmlns:p14="http://schemas.microsoft.com/office/powerpoint/2010/main" val="1542547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Imagen 7" descr="Imagen que contiene alimentos&#10;&#10;Descripción generada automáticamente">
            <a:extLst>
              <a:ext uri="{FF2B5EF4-FFF2-40B4-BE49-F238E27FC236}">
                <a16:creationId xmlns:a16="http://schemas.microsoft.com/office/drawing/2014/main" id="{47A4FCDC-87A1-C116-77F6-088FB161A94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arcador de título 1">
            <a:extLst>
              <a:ext uri="{FF2B5EF4-FFF2-40B4-BE49-F238E27FC236}">
                <a16:creationId xmlns:a16="http://schemas.microsoft.com/office/drawing/2014/main" id="{1599A753-55EC-6376-E4AE-0070718272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n-US" dirty="0"/>
          </a:p>
        </p:txBody>
      </p:sp>
      <p:sp>
        <p:nvSpPr>
          <p:cNvPr id="3" name="Marcador de texto 2">
            <a:extLst>
              <a:ext uri="{FF2B5EF4-FFF2-40B4-BE49-F238E27FC236}">
                <a16:creationId xmlns:a16="http://schemas.microsoft.com/office/drawing/2014/main" id="{20E9D6CC-405C-B8E7-8B67-E31B6437DA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46A31301-647F-A27F-2D0F-54B7BC885F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E4CD05-70D0-4AEC-AAD0-2924138BD980}" type="datetime1">
              <a:rPr lang="en-US" smtClean="0"/>
              <a:t>10/18/2023</a:t>
            </a:fld>
            <a:endParaRPr lang="en-US"/>
          </a:p>
        </p:txBody>
      </p:sp>
      <p:sp>
        <p:nvSpPr>
          <p:cNvPr id="5" name="Marcador de pie de página 4">
            <a:extLst>
              <a:ext uri="{FF2B5EF4-FFF2-40B4-BE49-F238E27FC236}">
                <a16:creationId xmlns:a16="http://schemas.microsoft.com/office/drawing/2014/main" id="{0D2B5D61-7DBB-4AB6-63FF-491786C500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Marcador de número de diapositiva 5">
            <a:extLst>
              <a:ext uri="{FF2B5EF4-FFF2-40B4-BE49-F238E27FC236}">
                <a16:creationId xmlns:a16="http://schemas.microsoft.com/office/drawing/2014/main" id="{D937A91A-9339-4AEC-A363-CE37E33DCC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0F7205-41FB-46DE-B583-596CEB3EBE73}" type="slidenum">
              <a:rPr lang="en-US" smtClean="0"/>
              <a:t>‹#›</a:t>
            </a:fld>
            <a:endParaRPr lang="en-US"/>
          </a:p>
        </p:txBody>
      </p:sp>
    </p:spTree>
    <p:extLst>
      <p:ext uri="{BB962C8B-B14F-4D97-AF65-F5344CB8AC3E}">
        <p14:creationId xmlns:p14="http://schemas.microsoft.com/office/powerpoint/2010/main" val="33894906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chart" Target="../charts/chart5.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chart" Target="../charts/chart6.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esquinas redondeadas 3">
            <a:extLst>
              <a:ext uri="{FF2B5EF4-FFF2-40B4-BE49-F238E27FC236}">
                <a16:creationId xmlns:a16="http://schemas.microsoft.com/office/drawing/2014/main" id="{0B4C08C3-CCCF-213C-35D6-CEDD05EEC9EC}"/>
              </a:ext>
            </a:extLst>
          </p:cNvPr>
          <p:cNvSpPr/>
          <p:nvPr/>
        </p:nvSpPr>
        <p:spPr>
          <a:xfrm>
            <a:off x="5867400" y="2009995"/>
            <a:ext cx="6023296" cy="1413520"/>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MX" sz="3600" b="1" dirty="0">
                <a:latin typeface="Gill Sans MT" panose="020B0502020104020203" pitchFamily="34" charset="0"/>
              </a:rPr>
              <a:t>Contexto electoral – Elecciones locales 2023</a:t>
            </a:r>
            <a:endParaRPr lang="es-CO" sz="3600" b="1" dirty="0">
              <a:latin typeface="Gill Sans MT" panose="020B0502020104020203" pitchFamily="34" charset="0"/>
            </a:endParaRPr>
          </a:p>
        </p:txBody>
      </p:sp>
      <p:sp>
        <p:nvSpPr>
          <p:cNvPr id="5" name="CuadroTexto 4">
            <a:extLst>
              <a:ext uri="{FF2B5EF4-FFF2-40B4-BE49-F238E27FC236}">
                <a16:creationId xmlns:a16="http://schemas.microsoft.com/office/drawing/2014/main" id="{F41BACBB-FE60-736C-3104-27D14E3C525C}"/>
              </a:ext>
            </a:extLst>
          </p:cNvPr>
          <p:cNvSpPr txBox="1"/>
          <p:nvPr/>
        </p:nvSpPr>
        <p:spPr>
          <a:xfrm>
            <a:off x="5757518" y="3434485"/>
            <a:ext cx="6023296" cy="461665"/>
          </a:xfrm>
          <a:prstGeom prst="rect">
            <a:avLst/>
          </a:prstGeom>
          <a:noFill/>
        </p:spPr>
        <p:txBody>
          <a:bodyPr wrap="square" rtlCol="0">
            <a:spAutoFit/>
          </a:bodyPr>
          <a:lstStyle/>
          <a:p>
            <a:pPr algn="ctr"/>
            <a:r>
              <a:rPr lang="es-MX" sz="2400" dirty="0">
                <a:latin typeface="Museo Sans 300" panose="02000000000000000000" pitchFamily="50" charset="0"/>
              </a:rPr>
              <a:t>19 de octubre de 2023</a:t>
            </a:r>
          </a:p>
        </p:txBody>
      </p:sp>
      <p:sp>
        <p:nvSpPr>
          <p:cNvPr id="6" name="Marcador de fecha 5">
            <a:extLst>
              <a:ext uri="{FF2B5EF4-FFF2-40B4-BE49-F238E27FC236}">
                <a16:creationId xmlns:a16="http://schemas.microsoft.com/office/drawing/2014/main" id="{397DBAB5-1E61-B855-C27D-E61580185DA1}"/>
              </a:ext>
            </a:extLst>
          </p:cNvPr>
          <p:cNvSpPr>
            <a:spLocks noGrp="1"/>
          </p:cNvSpPr>
          <p:nvPr>
            <p:ph type="dt" sz="half" idx="10"/>
          </p:nvPr>
        </p:nvSpPr>
        <p:spPr/>
        <p:txBody>
          <a:bodyPr/>
          <a:lstStyle/>
          <a:p>
            <a:fld id="{9BFA145E-BCDA-4A07-BB63-7AF9D77E72A9}" type="datetime1">
              <a:rPr lang="en-US" smtClean="0"/>
              <a:t>10/18/2023</a:t>
            </a:fld>
            <a:endParaRPr lang="en-US"/>
          </a:p>
        </p:txBody>
      </p:sp>
      <p:sp>
        <p:nvSpPr>
          <p:cNvPr id="7" name="Marcador de número de diapositiva 6">
            <a:extLst>
              <a:ext uri="{FF2B5EF4-FFF2-40B4-BE49-F238E27FC236}">
                <a16:creationId xmlns:a16="http://schemas.microsoft.com/office/drawing/2014/main" id="{9B9EC91E-E391-F27C-C80B-2D5500ED6D8D}"/>
              </a:ext>
            </a:extLst>
          </p:cNvPr>
          <p:cNvSpPr>
            <a:spLocks noGrp="1"/>
          </p:cNvSpPr>
          <p:nvPr>
            <p:ph type="sldNum" sz="quarter" idx="12"/>
          </p:nvPr>
        </p:nvSpPr>
        <p:spPr/>
        <p:txBody>
          <a:bodyPr/>
          <a:lstStyle/>
          <a:p>
            <a:fld id="{F30F7205-41FB-46DE-B583-596CEB3EBE73}" type="slidenum">
              <a:rPr lang="en-US" smtClean="0"/>
              <a:t>1</a:t>
            </a:fld>
            <a:endParaRPr lang="en-US"/>
          </a:p>
        </p:txBody>
      </p:sp>
    </p:spTree>
    <p:extLst>
      <p:ext uri="{BB962C8B-B14F-4D97-AF65-F5344CB8AC3E}">
        <p14:creationId xmlns:p14="http://schemas.microsoft.com/office/powerpoint/2010/main" val="1913585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8DA43BA5-BAF8-FDC9-92B3-238E2B3D0339}"/>
              </a:ext>
            </a:extLst>
          </p:cNvPr>
          <p:cNvSpPr>
            <a:spLocks noGrp="1"/>
          </p:cNvSpPr>
          <p:nvPr>
            <p:ph type="dt" sz="half" idx="10"/>
          </p:nvPr>
        </p:nvSpPr>
        <p:spPr/>
        <p:txBody>
          <a:bodyPr/>
          <a:lstStyle/>
          <a:p>
            <a:fld id="{449EEAE1-0529-4202-AF54-2B448B3B8F38}" type="datetime1">
              <a:rPr lang="en-US" smtClean="0"/>
              <a:t>10/18/2023</a:t>
            </a:fld>
            <a:endParaRPr lang="en-US"/>
          </a:p>
        </p:txBody>
      </p:sp>
      <p:sp>
        <p:nvSpPr>
          <p:cNvPr id="5" name="Marcador de número de diapositiva 4">
            <a:extLst>
              <a:ext uri="{FF2B5EF4-FFF2-40B4-BE49-F238E27FC236}">
                <a16:creationId xmlns:a16="http://schemas.microsoft.com/office/drawing/2014/main" id="{08A19603-40DE-1ECC-BF90-254531EEBEDD}"/>
              </a:ext>
            </a:extLst>
          </p:cNvPr>
          <p:cNvSpPr>
            <a:spLocks noGrp="1"/>
          </p:cNvSpPr>
          <p:nvPr>
            <p:ph type="sldNum" sz="quarter" idx="12"/>
          </p:nvPr>
        </p:nvSpPr>
        <p:spPr/>
        <p:txBody>
          <a:bodyPr/>
          <a:lstStyle/>
          <a:p>
            <a:fld id="{F30F7205-41FB-46DE-B583-596CEB3EBE73}" type="slidenum">
              <a:rPr lang="en-US" smtClean="0"/>
              <a:t>10</a:t>
            </a:fld>
            <a:endParaRPr lang="en-US" dirty="0"/>
          </a:p>
        </p:txBody>
      </p:sp>
      <p:pic>
        <p:nvPicPr>
          <p:cNvPr id="2052" name="Picture 4" descr="croquis del mapa de colombia | Mapa para colorear, Dibujos para colorear  paisajes, Mapas">
            <a:extLst>
              <a:ext uri="{FF2B5EF4-FFF2-40B4-BE49-F238E27FC236}">
                <a16:creationId xmlns:a16="http://schemas.microsoft.com/office/drawing/2014/main" id="{928640C9-F760-2672-94C0-A6703B7C34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4850" y="1210023"/>
            <a:ext cx="4369966" cy="5769638"/>
          </a:xfrm>
          <a:prstGeom prst="rect">
            <a:avLst/>
          </a:prstGeom>
          <a:noFill/>
          <a:extLst>
            <a:ext uri="{909E8E84-426E-40DD-AFC4-6F175D3DCCD1}">
              <a14:hiddenFill xmlns:a14="http://schemas.microsoft.com/office/drawing/2010/main">
                <a:solidFill>
                  <a:srgbClr val="FFFFFF"/>
                </a:solidFill>
              </a14:hiddenFill>
            </a:ext>
          </a:extLst>
        </p:spPr>
      </p:pic>
      <p:sp>
        <p:nvSpPr>
          <p:cNvPr id="12" name="Elipse 11">
            <a:extLst>
              <a:ext uri="{FF2B5EF4-FFF2-40B4-BE49-F238E27FC236}">
                <a16:creationId xmlns:a16="http://schemas.microsoft.com/office/drawing/2014/main" id="{F5B3BFA4-B744-1670-8F94-E503CC65772B}"/>
              </a:ext>
            </a:extLst>
          </p:cNvPr>
          <p:cNvSpPr/>
          <p:nvPr/>
        </p:nvSpPr>
        <p:spPr>
          <a:xfrm>
            <a:off x="3959811" y="2033767"/>
            <a:ext cx="159785" cy="158774"/>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Elipse 13">
            <a:extLst>
              <a:ext uri="{FF2B5EF4-FFF2-40B4-BE49-F238E27FC236}">
                <a16:creationId xmlns:a16="http://schemas.microsoft.com/office/drawing/2014/main" id="{C1AB766C-E467-D573-C854-84B44815B7DC}"/>
              </a:ext>
            </a:extLst>
          </p:cNvPr>
          <p:cNvSpPr/>
          <p:nvPr/>
        </p:nvSpPr>
        <p:spPr>
          <a:xfrm>
            <a:off x="2381253" y="4882867"/>
            <a:ext cx="159785" cy="158774"/>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5" name="Elipse 14">
            <a:extLst>
              <a:ext uri="{FF2B5EF4-FFF2-40B4-BE49-F238E27FC236}">
                <a16:creationId xmlns:a16="http://schemas.microsoft.com/office/drawing/2014/main" id="{07297062-9E5C-777A-2570-4DE11A5F53C9}"/>
              </a:ext>
            </a:extLst>
          </p:cNvPr>
          <p:cNvSpPr/>
          <p:nvPr/>
        </p:nvSpPr>
        <p:spPr>
          <a:xfrm>
            <a:off x="3347376" y="3990381"/>
            <a:ext cx="159785" cy="158774"/>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 name="Elipse 15">
            <a:extLst>
              <a:ext uri="{FF2B5EF4-FFF2-40B4-BE49-F238E27FC236}">
                <a16:creationId xmlns:a16="http://schemas.microsoft.com/office/drawing/2014/main" id="{1E2D26F4-1203-C97B-0EDD-0AC13F47CF78}"/>
              </a:ext>
            </a:extLst>
          </p:cNvPr>
          <p:cNvSpPr/>
          <p:nvPr/>
        </p:nvSpPr>
        <p:spPr>
          <a:xfrm>
            <a:off x="3184083" y="2559392"/>
            <a:ext cx="159785" cy="158774"/>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7" name="Elipse 16">
            <a:extLst>
              <a:ext uri="{FF2B5EF4-FFF2-40B4-BE49-F238E27FC236}">
                <a16:creationId xmlns:a16="http://schemas.microsoft.com/office/drawing/2014/main" id="{2E10E94B-FB2A-E987-4688-8B5879636515}"/>
              </a:ext>
            </a:extLst>
          </p:cNvPr>
          <p:cNvSpPr/>
          <p:nvPr/>
        </p:nvSpPr>
        <p:spPr>
          <a:xfrm>
            <a:off x="4560471" y="3606707"/>
            <a:ext cx="159785" cy="158774"/>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CuadroTexto 18">
            <a:extLst>
              <a:ext uri="{FF2B5EF4-FFF2-40B4-BE49-F238E27FC236}">
                <a16:creationId xmlns:a16="http://schemas.microsoft.com/office/drawing/2014/main" id="{2E8DEECA-9B98-A0C1-762B-CBB5C23A8EEC}"/>
              </a:ext>
            </a:extLst>
          </p:cNvPr>
          <p:cNvSpPr txBox="1"/>
          <p:nvPr/>
        </p:nvSpPr>
        <p:spPr>
          <a:xfrm>
            <a:off x="6621624" y="2895017"/>
            <a:ext cx="5217367" cy="2306978"/>
          </a:xfrm>
          <a:prstGeom prst="rect">
            <a:avLst/>
          </a:prstGeom>
          <a:noFill/>
        </p:spPr>
        <p:txBody>
          <a:bodyPr wrap="square">
            <a:spAutoFit/>
          </a:bodyPr>
          <a:lstStyle/>
          <a:p>
            <a:pPr algn="just">
              <a:lnSpc>
                <a:spcPct val="115000"/>
              </a:lnSpc>
            </a:pPr>
            <a:r>
              <a:rPr lang="es-ES" sz="1400" dirty="0">
                <a:effectLst/>
                <a:latin typeface="Montserrat" panose="00000500000000000000" pitchFamily="2" charset="0"/>
                <a:ea typeface="Montserrat" panose="00000500000000000000" pitchFamily="2" charset="0"/>
                <a:cs typeface="Montserrat" panose="00000500000000000000" pitchFamily="2" charset="0"/>
              </a:rPr>
              <a:t>En </a:t>
            </a:r>
            <a:r>
              <a:rPr lang="es-ES" sz="1400" b="1" dirty="0">
                <a:effectLst/>
                <a:latin typeface="Montserrat" panose="00000500000000000000" pitchFamily="2" charset="0"/>
                <a:ea typeface="Montserrat" panose="00000500000000000000" pitchFamily="2" charset="0"/>
                <a:cs typeface="Montserrat" panose="00000500000000000000" pitchFamily="2" charset="0"/>
              </a:rPr>
              <a:t>Cesar el 56% de las candidaturas a gobernación inscritas corresponden a mujeres (5 candidatas) </a:t>
            </a:r>
            <a:r>
              <a:rPr lang="es-ES" sz="1400" dirty="0">
                <a:effectLst/>
                <a:latin typeface="Montserrat" panose="00000500000000000000" pitchFamily="2" charset="0"/>
                <a:ea typeface="Montserrat" panose="00000500000000000000" pitchFamily="2" charset="0"/>
                <a:cs typeface="Montserrat" panose="00000500000000000000" pitchFamily="2" charset="0"/>
              </a:rPr>
              <a:t>quienes compiten </a:t>
            </a:r>
            <a:r>
              <a:rPr lang="es-ES" sz="1400" dirty="0">
                <a:latin typeface="Montserrat" panose="00000500000000000000" pitchFamily="2" charset="0"/>
                <a:ea typeface="Montserrat" panose="00000500000000000000" pitchFamily="2" charset="0"/>
                <a:cs typeface="Montserrat" panose="00000500000000000000" pitchFamily="2" charset="0"/>
              </a:rPr>
              <a:t>contra 4 hombres para</a:t>
            </a:r>
            <a:r>
              <a:rPr lang="es-ES" sz="1400" dirty="0">
                <a:effectLst/>
                <a:latin typeface="Montserrat" panose="00000500000000000000" pitchFamily="2" charset="0"/>
                <a:ea typeface="Montserrat" panose="00000500000000000000" pitchFamily="2" charset="0"/>
                <a:cs typeface="Montserrat" panose="00000500000000000000" pitchFamily="2" charset="0"/>
              </a:rPr>
              <a:t> ocupar la máxima posición del departamento.</a:t>
            </a:r>
            <a:r>
              <a:rPr lang="es-CO" sz="1400" dirty="0">
                <a:latin typeface="Arial" panose="020B0604020202020204" pitchFamily="34" charset="0"/>
                <a:ea typeface="Montserrat" panose="00000500000000000000" pitchFamily="2" charset="0"/>
              </a:rPr>
              <a:t> </a:t>
            </a:r>
            <a:r>
              <a:rPr lang="es-ES" sz="1400" dirty="0">
                <a:effectLst/>
                <a:latin typeface="Montserrat" panose="00000500000000000000" pitchFamily="2" charset="0"/>
                <a:ea typeface="Montserrat" panose="00000500000000000000" pitchFamily="2" charset="0"/>
                <a:cs typeface="Montserrat" panose="00000500000000000000" pitchFamily="2" charset="0"/>
              </a:rPr>
              <a:t>Por otra parte, en el Tolima, la inscripción de 2 mujeres como candidatas representan el 40% de las candidaturas y en Cauca, Córdoba (2), Nariño (3) y Casanare (3), cada departamento alcanzó un nivel del 33% en relación de las candidaturas de mujeres a la Gobernación.</a:t>
            </a:r>
            <a:endParaRPr lang="es-CO" sz="1400" dirty="0"/>
          </a:p>
        </p:txBody>
      </p:sp>
      <p:sp>
        <p:nvSpPr>
          <p:cNvPr id="20" name="Google Shape;89;p2">
            <a:extLst>
              <a:ext uri="{FF2B5EF4-FFF2-40B4-BE49-F238E27FC236}">
                <a16:creationId xmlns:a16="http://schemas.microsoft.com/office/drawing/2014/main" id="{6A7AB4CF-30D2-7F96-4B78-9C271BCB3429}"/>
              </a:ext>
            </a:extLst>
          </p:cNvPr>
          <p:cNvSpPr/>
          <p:nvPr/>
        </p:nvSpPr>
        <p:spPr>
          <a:xfrm>
            <a:off x="270129" y="220623"/>
            <a:ext cx="9723864" cy="7992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MX" sz="2800" b="1" dirty="0">
                <a:solidFill>
                  <a:schemeClr val="bg1"/>
                </a:solidFill>
                <a:latin typeface="Arial"/>
                <a:ea typeface="Arial"/>
                <a:cs typeface="Arial"/>
                <a:sym typeface="Arial"/>
              </a:rPr>
              <a:t>Candidaturas de mujeres a Gobernaciones. </a:t>
            </a:r>
            <a:br>
              <a:rPr lang="es-MX" sz="2800" b="1" dirty="0">
                <a:solidFill>
                  <a:schemeClr val="bg1"/>
                </a:solidFill>
                <a:latin typeface="Arial"/>
                <a:ea typeface="Arial"/>
                <a:cs typeface="Arial"/>
                <a:sym typeface="Arial"/>
              </a:rPr>
            </a:br>
            <a:r>
              <a:rPr lang="es-MX" sz="2800" b="1" i="0" u="none" strike="noStrike" cap="none" dirty="0">
                <a:solidFill>
                  <a:schemeClr val="bg1"/>
                </a:solidFill>
                <a:latin typeface="Arial"/>
                <a:ea typeface="Arial"/>
                <a:cs typeface="Arial"/>
                <a:sym typeface="Arial"/>
              </a:rPr>
              <a:t>Elecciones </a:t>
            </a:r>
            <a:r>
              <a:rPr lang="es-MX" sz="2800" b="1" dirty="0">
                <a:solidFill>
                  <a:schemeClr val="bg1"/>
                </a:solidFill>
                <a:latin typeface="Arial"/>
                <a:ea typeface="Arial"/>
                <a:cs typeface="Arial"/>
                <a:sym typeface="Arial"/>
              </a:rPr>
              <a:t>locales </a:t>
            </a:r>
            <a:r>
              <a:rPr lang="es-MX" sz="2800" b="1" i="0" u="none" strike="noStrike" cap="none" dirty="0">
                <a:solidFill>
                  <a:schemeClr val="bg1"/>
                </a:solidFill>
                <a:latin typeface="Arial"/>
                <a:ea typeface="Arial"/>
                <a:cs typeface="Arial"/>
                <a:sym typeface="Arial"/>
              </a:rPr>
              <a:t>2023</a:t>
            </a:r>
            <a:endParaRPr sz="2800" b="1" i="0" u="none" strike="noStrike" cap="none" dirty="0">
              <a:solidFill>
                <a:schemeClr val="bg1"/>
              </a:solidFill>
              <a:latin typeface="Arial"/>
              <a:ea typeface="Arial"/>
              <a:cs typeface="Arial"/>
              <a:sym typeface="Arial"/>
            </a:endParaRPr>
          </a:p>
        </p:txBody>
      </p:sp>
      <p:sp>
        <p:nvSpPr>
          <p:cNvPr id="21" name="CuadroTexto 20">
            <a:extLst>
              <a:ext uri="{FF2B5EF4-FFF2-40B4-BE49-F238E27FC236}">
                <a16:creationId xmlns:a16="http://schemas.microsoft.com/office/drawing/2014/main" id="{CEBFC606-F1F3-6C3D-830D-8CB831B5720B}"/>
              </a:ext>
            </a:extLst>
          </p:cNvPr>
          <p:cNvSpPr txBox="1"/>
          <p:nvPr/>
        </p:nvSpPr>
        <p:spPr>
          <a:xfrm>
            <a:off x="4119596" y="6162165"/>
            <a:ext cx="6097554" cy="272575"/>
          </a:xfrm>
          <a:prstGeom prst="rect">
            <a:avLst/>
          </a:prstGeom>
          <a:noFill/>
        </p:spPr>
        <p:txBody>
          <a:bodyPr wrap="square">
            <a:spAutoFit/>
          </a:bodyPr>
          <a:lstStyle/>
          <a:p>
            <a:pPr algn="ctr">
              <a:lnSpc>
                <a:spcPct val="115000"/>
              </a:lnSpc>
            </a:pPr>
            <a:r>
              <a:rPr lang="es-ES" sz="1050" dirty="0">
                <a:effectLst/>
                <a:latin typeface="Montserrat" panose="00000500000000000000" pitchFamily="2" charset="0"/>
                <a:ea typeface="Montserrat" panose="00000500000000000000" pitchFamily="2" charset="0"/>
                <a:cs typeface="Montserrat" panose="00000500000000000000" pitchFamily="2" charset="0"/>
              </a:rPr>
              <a:t>Fuente. Datos de RNEC. Elaboración MOE. </a:t>
            </a:r>
            <a:endParaRPr lang="es-CO" sz="1400" dirty="0">
              <a:effectLst/>
              <a:latin typeface="Arial" panose="020B0604020202020204" pitchFamily="34" charset="0"/>
              <a:ea typeface="Arial" panose="020B0604020202020204" pitchFamily="34" charset="0"/>
            </a:endParaRPr>
          </a:p>
        </p:txBody>
      </p:sp>
      <p:sp>
        <p:nvSpPr>
          <p:cNvPr id="22" name="CuadroTexto 21">
            <a:extLst>
              <a:ext uri="{FF2B5EF4-FFF2-40B4-BE49-F238E27FC236}">
                <a16:creationId xmlns:a16="http://schemas.microsoft.com/office/drawing/2014/main" id="{6C66982F-E1C7-B745-5C33-5955AF927A58}"/>
              </a:ext>
            </a:extLst>
          </p:cNvPr>
          <p:cNvSpPr txBox="1"/>
          <p:nvPr/>
        </p:nvSpPr>
        <p:spPr>
          <a:xfrm>
            <a:off x="162417" y="2192541"/>
            <a:ext cx="2659224" cy="1051250"/>
          </a:xfrm>
          <a:prstGeom prst="rect">
            <a:avLst/>
          </a:prstGeom>
          <a:noFill/>
        </p:spPr>
        <p:txBody>
          <a:bodyPr wrap="square">
            <a:spAutoFit/>
          </a:bodyPr>
          <a:lstStyle/>
          <a:p>
            <a:pPr algn="ctr">
              <a:lnSpc>
                <a:spcPct val="115000"/>
              </a:lnSpc>
            </a:pPr>
            <a:r>
              <a:rPr lang="es-ES" sz="1100" b="1" dirty="0">
                <a:latin typeface="Montserrat" panose="00000500000000000000" pitchFamily="2" charset="0"/>
                <a:ea typeface="Montserrat" panose="00000500000000000000" pitchFamily="2" charset="0"/>
                <a:cs typeface="Montserrat" panose="00000500000000000000" pitchFamily="2" charset="0"/>
              </a:rPr>
              <a:t>Mapa </a:t>
            </a:r>
            <a:r>
              <a:rPr lang="es-ES" sz="1100" b="1" dirty="0">
                <a:effectLst/>
                <a:latin typeface="Montserrat" panose="00000500000000000000" pitchFamily="2" charset="0"/>
                <a:ea typeface="Montserrat" panose="00000500000000000000" pitchFamily="2" charset="0"/>
                <a:cs typeface="Montserrat" panose="00000500000000000000" pitchFamily="2" charset="0"/>
              </a:rPr>
              <a:t> 1.</a:t>
            </a:r>
            <a:r>
              <a:rPr lang="es-ES" sz="1100" dirty="0">
                <a:effectLst/>
                <a:latin typeface="Montserrat" panose="00000500000000000000" pitchFamily="2" charset="0"/>
                <a:ea typeface="Montserrat" panose="00000500000000000000" pitchFamily="2" charset="0"/>
                <a:cs typeface="Montserrat" panose="00000500000000000000" pitchFamily="2" charset="0"/>
              </a:rPr>
              <a:t> </a:t>
            </a:r>
            <a:r>
              <a:rPr lang="es-ES" sz="1100" i="1" dirty="0">
                <a:effectLst/>
                <a:latin typeface="Montserrat" panose="00000500000000000000" pitchFamily="2" charset="0"/>
                <a:ea typeface="Montserrat" panose="00000500000000000000" pitchFamily="2" charset="0"/>
                <a:cs typeface="Montserrat" panose="00000500000000000000" pitchFamily="2" charset="0"/>
              </a:rPr>
              <a:t>Departamentos con mayor participación de candidaturas de mujeres a la gobernación. Corte 15 de septiembre de 2023.</a:t>
            </a:r>
            <a:endParaRPr lang="es-CO" sz="1100" i="1"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32155418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45BBDD87-4371-8626-665B-1353683E9349}"/>
              </a:ext>
            </a:extLst>
          </p:cNvPr>
          <p:cNvSpPr>
            <a:spLocks noGrp="1"/>
          </p:cNvSpPr>
          <p:nvPr>
            <p:ph type="dt" sz="half" idx="10"/>
          </p:nvPr>
        </p:nvSpPr>
        <p:spPr/>
        <p:txBody>
          <a:bodyPr/>
          <a:lstStyle/>
          <a:p>
            <a:fld id="{449EEAE1-0529-4202-AF54-2B448B3B8F38}" type="datetime1">
              <a:rPr lang="en-US" smtClean="0"/>
              <a:t>10/18/2023</a:t>
            </a:fld>
            <a:endParaRPr lang="en-US"/>
          </a:p>
        </p:txBody>
      </p:sp>
      <p:sp>
        <p:nvSpPr>
          <p:cNvPr id="5" name="Marcador de número de diapositiva 4">
            <a:extLst>
              <a:ext uri="{FF2B5EF4-FFF2-40B4-BE49-F238E27FC236}">
                <a16:creationId xmlns:a16="http://schemas.microsoft.com/office/drawing/2014/main" id="{4F160C8C-7069-D596-C642-93F7A3EE2054}"/>
              </a:ext>
            </a:extLst>
          </p:cNvPr>
          <p:cNvSpPr>
            <a:spLocks noGrp="1"/>
          </p:cNvSpPr>
          <p:nvPr>
            <p:ph type="sldNum" sz="quarter" idx="12"/>
          </p:nvPr>
        </p:nvSpPr>
        <p:spPr/>
        <p:txBody>
          <a:bodyPr/>
          <a:lstStyle/>
          <a:p>
            <a:fld id="{F30F7205-41FB-46DE-B583-596CEB3EBE73}" type="slidenum">
              <a:rPr lang="en-US" smtClean="0"/>
              <a:t>11</a:t>
            </a:fld>
            <a:endParaRPr lang="en-US" dirty="0"/>
          </a:p>
        </p:txBody>
      </p:sp>
      <p:graphicFrame>
        <p:nvGraphicFramePr>
          <p:cNvPr id="7" name="Tabla 6">
            <a:extLst>
              <a:ext uri="{FF2B5EF4-FFF2-40B4-BE49-F238E27FC236}">
                <a16:creationId xmlns:a16="http://schemas.microsoft.com/office/drawing/2014/main" id="{70948B8B-AD20-B3CE-6759-225D3FF67220}"/>
              </a:ext>
            </a:extLst>
          </p:cNvPr>
          <p:cNvGraphicFramePr>
            <a:graphicFrameLocks noGrp="1"/>
          </p:cNvGraphicFramePr>
          <p:nvPr/>
        </p:nvGraphicFramePr>
        <p:xfrm>
          <a:off x="1024035" y="2336136"/>
          <a:ext cx="6097554" cy="2118852"/>
        </p:xfrm>
        <a:graphic>
          <a:graphicData uri="http://schemas.openxmlformats.org/drawingml/2006/table">
            <a:tbl>
              <a:tblPr/>
              <a:tblGrid>
                <a:gridCol w="1467159">
                  <a:extLst>
                    <a:ext uri="{9D8B030D-6E8A-4147-A177-3AD203B41FA5}">
                      <a16:colId xmlns:a16="http://schemas.microsoft.com/office/drawing/2014/main" val="3247158100"/>
                    </a:ext>
                  </a:extLst>
                </a:gridCol>
                <a:gridCol w="926079">
                  <a:extLst>
                    <a:ext uri="{9D8B030D-6E8A-4147-A177-3AD203B41FA5}">
                      <a16:colId xmlns:a16="http://schemas.microsoft.com/office/drawing/2014/main" val="618916084"/>
                    </a:ext>
                  </a:extLst>
                </a:gridCol>
                <a:gridCol w="926079">
                  <a:extLst>
                    <a:ext uri="{9D8B030D-6E8A-4147-A177-3AD203B41FA5}">
                      <a16:colId xmlns:a16="http://schemas.microsoft.com/office/drawing/2014/main" val="1695341303"/>
                    </a:ext>
                  </a:extLst>
                </a:gridCol>
                <a:gridCol w="926079">
                  <a:extLst>
                    <a:ext uri="{9D8B030D-6E8A-4147-A177-3AD203B41FA5}">
                      <a16:colId xmlns:a16="http://schemas.microsoft.com/office/drawing/2014/main" val="4173583228"/>
                    </a:ext>
                  </a:extLst>
                </a:gridCol>
                <a:gridCol w="926079">
                  <a:extLst>
                    <a:ext uri="{9D8B030D-6E8A-4147-A177-3AD203B41FA5}">
                      <a16:colId xmlns:a16="http://schemas.microsoft.com/office/drawing/2014/main" val="2344553658"/>
                    </a:ext>
                  </a:extLst>
                </a:gridCol>
                <a:gridCol w="926079">
                  <a:extLst>
                    <a:ext uri="{9D8B030D-6E8A-4147-A177-3AD203B41FA5}">
                      <a16:colId xmlns:a16="http://schemas.microsoft.com/office/drawing/2014/main" val="1705502632"/>
                    </a:ext>
                  </a:extLst>
                </a:gridCol>
              </a:tblGrid>
              <a:tr h="402859">
                <a:tc>
                  <a:txBody>
                    <a:bodyPr/>
                    <a:lstStyle/>
                    <a:p>
                      <a:pPr algn="ctr">
                        <a:lnSpc>
                          <a:spcPct val="115000"/>
                        </a:lnSpc>
                        <a:spcBef>
                          <a:spcPts val="1200"/>
                        </a:spcBef>
                      </a:pPr>
                      <a:r>
                        <a:rPr lang="es-ES" sz="1200" b="1" kern="100">
                          <a:solidFill>
                            <a:srgbClr val="000000"/>
                          </a:solidFill>
                          <a:effectLst/>
                          <a:latin typeface="Montserrat" panose="00000500000000000000" pitchFamily="2" charset="0"/>
                          <a:ea typeface="Montserrat" panose="00000500000000000000" pitchFamily="2" charset="0"/>
                          <a:cs typeface="Montserrat" panose="00000500000000000000" pitchFamily="2" charset="0"/>
                        </a:rPr>
                        <a:t>Departamento </a:t>
                      </a:r>
                      <a:endParaRPr lang="es-CO" sz="1800" kern="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15000"/>
                        </a:lnSpc>
                      </a:pPr>
                      <a:r>
                        <a:rPr lang="es-ES" sz="1200" b="1" kern="100">
                          <a:solidFill>
                            <a:srgbClr val="FFFFFF"/>
                          </a:solidFill>
                          <a:effectLst/>
                          <a:latin typeface="Montserrat" panose="00000500000000000000" pitchFamily="2" charset="0"/>
                          <a:ea typeface="Montserrat" panose="00000500000000000000" pitchFamily="2" charset="0"/>
                          <a:cs typeface="Montserrat" panose="00000500000000000000" pitchFamily="2" charset="0"/>
                        </a:rPr>
                        <a:t>No. M. </a:t>
                      </a:r>
                      <a:endParaRPr lang="es-CO" sz="1800" kern="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135"/>
                    </a:solidFill>
                  </a:tcPr>
                </a:tc>
                <a:tc>
                  <a:txBody>
                    <a:bodyPr/>
                    <a:lstStyle/>
                    <a:p>
                      <a:pPr algn="ctr">
                        <a:lnSpc>
                          <a:spcPct val="115000"/>
                        </a:lnSpc>
                      </a:pPr>
                      <a:r>
                        <a:rPr lang="es-ES" sz="1200" b="1" kern="100">
                          <a:solidFill>
                            <a:srgbClr val="FFFFFF"/>
                          </a:solidFill>
                          <a:effectLst/>
                          <a:latin typeface="Montserrat" panose="00000500000000000000" pitchFamily="2" charset="0"/>
                          <a:ea typeface="Montserrat" panose="00000500000000000000" pitchFamily="2" charset="0"/>
                          <a:cs typeface="Montserrat" panose="00000500000000000000" pitchFamily="2" charset="0"/>
                        </a:rPr>
                        <a:t>% M</a:t>
                      </a:r>
                      <a:endParaRPr lang="es-CO" sz="1800" kern="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135"/>
                    </a:solidFill>
                  </a:tcPr>
                </a:tc>
                <a:tc>
                  <a:txBody>
                    <a:bodyPr/>
                    <a:lstStyle/>
                    <a:p>
                      <a:pPr algn="ctr">
                        <a:lnSpc>
                          <a:spcPct val="115000"/>
                        </a:lnSpc>
                      </a:pPr>
                      <a:r>
                        <a:rPr lang="es-ES" sz="1200" b="1" kern="100">
                          <a:solidFill>
                            <a:srgbClr val="FFFFFF"/>
                          </a:solidFill>
                          <a:effectLst/>
                          <a:latin typeface="Montserrat" panose="00000500000000000000" pitchFamily="2" charset="0"/>
                          <a:ea typeface="Montserrat" panose="00000500000000000000" pitchFamily="2" charset="0"/>
                          <a:cs typeface="Montserrat" panose="00000500000000000000" pitchFamily="2" charset="0"/>
                        </a:rPr>
                        <a:t>No. H</a:t>
                      </a:r>
                      <a:endParaRPr lang="es-CO" sz="1800" kern="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B7B7B"/>
                    </a:solidFill>
                  </a:tcPr>
                </a:tc>
                <a:tc>
                  <a:txBody>
                    <a:bodyPr/>
                    <a:lstStyle/>
                    <a:p>
                      <a:pPr algn="ctr">
                        <a:lnSpc>
                          <a:spcPct val="115000"/>
                        </a:lnSpc>
                      </a:pPr>
                      <a:r>
                        <a:rPr lang="es-ES" sz="1200" b="1" kern="100">
                          <a:solidFill>
                            <a:srgbClr val="FFFFFF"/>
                          </a:solidFill>
                          <a:effectLst/>
                          <a:latin typeface="Montserrat" panose="00000500000000000000" pitchFamily="2" charset="0"/>
                          <a:ea typeface="Montserrat" panose="00000500000000000000" pitchFamily="2" charset="0"/>
                          <a:cs typeface="Montserrat" panose="00000500000000000000" pitchFamily="2" charset="0"/>
                        </a:rPr>
                        <a:t>%H</a:t>
                      </a:r>
                      <a:endParaRPr lang="es-CO" sz="1800" kern="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B7B7B"/>
                    </a:solidFill>
                  </a:tcPr>
                </a:tc>
                <a:tc>
                  <a:txBody>
                    <a:bodyPr/>
                    <a:lstStyle/>
                    <a:p>
                      <a:pPr algn="ctr">
                        <a:lnSpc>
                          <a:spcPct val="115000"/>
                        </a:lnSpc>
                      </a:pPr>
                      <a:r>
                        <a:rPr lang="es-ES" sz="1200" b="1" kern="100">
                          <a:solidFill>
                            <a:srgbClr val="000000"/>
                          </a:solidFill>
                          <a:effectLst/>
                          <a:latin typeface="Montserrat" panose="00000500000000000000" pitchFamily="2" charset="0"/>
                          <a:ea typeface="Montserrat" panose="00000500000000000000" pitchFamily="2" charset="0"/>
                          <a:cs typeface="Montserrat" panose="00000500000000000000" pitchFamily="2" charset="0"/>
                        </a:rPr>
                        <a:t>Total </a:t>
                      </a:r>
                      <a:endParaRPr lang="es-CO" sz="1800" kern="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117823816"/>
                  </a:ext>
                </a:extLst>
              </a:tr>
              <a:tr h="209825">
                <a:tc>
                  <a:txBody>
                    <a:bodyPr/>
                    <a:lstStyle/>
                    <a:p>
                      <a:pPr algn="ctr">
                        <a:lnSpc>
                          <a:spcPct val="115000"/>
                        </a:lnSpc>
                        <a:spcBef>
                          <a:spcPts val="1200"/>
                        </a:spcBef>
                      </a:pPr>
                      <a:r>
                        <a:rPr lang="es-ES" sz="1200" kern="100">
                          <a:solidFill>
                            <a:srgbClr val="000000"/>
                          </a:solidFill>
                          <a:effectLst/>
                          <a:latin typeface="Montserrat" panose="00000500000000000000" pitchFamily="2" charset="0"/>
                          <a:ea typeface="Montserrat" panose="00000500000000000000" pitchFamily="2" charset="0"/>
                          <a:cs typeface="Montserrat" panose="00000500000000000000" pitchFamily="2" charset="0"/>
                        </a:rPr>
                        <a:t>Amazonas</a:t>
                      </a:r>
                      <a:endParaRPr lang="es-CO" sz="1800" kern="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pPr>
                      <a:r>
                        <a:rPr lang="es-ES" sz="1200" kern="100">
                          <a:solidFill>
                            <a:srgbClr val="000000"/>
                          </a:solidFill>
                          <a:effectLst/>
                          <a:latin typeface="Montserrat" panose="00000500000000000000" pitchFamily="2" charset="0"/>
                          <a:ea typeface="Montserrat" panose="00000500000000000000" pitchFamily="2" charset="0"/>
                          <a:cs typeface="Montserrat" panose="00000500000000000000" pitchFamily="2" charset="0"/>
                        </a:rPr>
                        <a:t>0</a:t>
                      </a:r>
                      <a:endParaRPr lang="es-CO" sz="1800" kern="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15000"/>
                        </a:lnSpc>
                      </a:pPr>
                      <a:r>
                        <a:rPr lang="es-ES" sz="1200" kern="100">
                          <a:solidFill>
                            <a:srgbClr val="000000"/>
                          </a:solidFill>
                          <a:effectLst/>
                          <a:latin typeface="Montserrat" panose="00000500000000000000" pitchFamily="2" charset="0"/>
                          <a:ea typeface="Montserrat" panose="00000500000000000000" pitchFamily="2" charset="0"/>
                          <a:cs typeface="Montserrat" panose="00000500000000000000" pitchFamily="2" charset="0"/>
                        </a:rPr>
                        <a:t>0,00%</a:t>
                      </a:r>
                      <a:endParaRPr lang="es-CO" sz="1800" kern="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15000"/>
                        </a:lnSpc>
                      </a:pPr>
                      <a:r>
                        <a:rPr lang="es-ES" sz="1200" kern="100">
                          <a:solidFill>
                            <a:srgbClr val="000000"/>
                          </a:solidFill>
                          <a:effectLst/>
                          <a:latin typeface="Montserrat" panose="00000500000000000000" pitchFamily="2" charset="0"/>
                          <a:ea typeface="Montserrat" panose="00000500000000000000" pitchFamily="2" charset="0"/>
                          <a:cs typeface="Montserrat" panose="00000500000000000000" pitchFamily="2" charset="0"/>
                        </a:rPr>
                        <a:t>5</a:t>
                      </a:r>
                      <a:endParaRPr lang="es-CO" sz="1800" kern="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DBDB"/>
                    </a:solidFill>
                  </a:tcPr>
                </a:tc>
                <a:tc>
                  <a:txBody>
                    <a:bodyPr/>
                    <a:lstStyle/>
                    <a:p>
                      <a:pPr algn="ctr">
                        <a:lnSpc>
                          <a:spcPct val="115000"/>
                        </a:lnSpc>
                      </a:pPr>
                      <a:r>
                        <a:rPr lang="es-ES" sz="1200" kern="100">
                          <a:solidFill>
                            <a:srgbClr val="000000"/>
                          </a:solidFill>
                          <a:effectLst/>
                          <a:latin typeface="Montserrat" panose="00000500000000000000" pitchFamily="2" charset="0"/>
                          <a:ea typeface="Montserrat" panose="00000500000000000000" pitchFamily="2" charset="0"/>
                          <a:cs typeface="Montserrat" panose="00000500000000000000" pitchFamily="2" charset="0"/>
                        </a:rPr>
                        <a:t>100,00%</a:t>
                      </a:r>
                      <a:endParaRPr lang="es-CO" sz="1800" kern="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DBDB"/>
                    </a:solidFill>
                  </a:tcPr>
                </a:tc>
                <a:tc>
                  <a:txBody>
                    <a:bodyPr/>
                    <a:lstStyle/>
                    <a:p>
                      <a:pPr algn="ctr">
                        <a:lnSpc>
                          <a:spcPct val="115000"/>
                        </a:lnSpc>
                      </a:pPr>
                      <a:r>
                        <a:rPr lang="es-ES" sz="1200" kern="100">
                          <a:solidFill>
                            <a:srgbClr val="000000"/>
                          </a:solidFill>
                          <a:effectLst/>
                          <a:latin typeface="Montserrat" panose="00000500000000000000" pitchFamily="2" charset="0"/>
                          <a:ea typeface="Montserrat" panose="00000500000000000000" pitchFamily="2" charset="0"/>
                          <a:cs typeface="Montserrat" panose="00000500000000000000" pitchFamily="2" charset="0"/>
                        </a:rPr>
                        <a:t>5</a:t>
                      </a:r>
                      <a:endParaRPr lang="es-CO" sz="1800" kern="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81683068"/>
                  </a:ext>
                </a:extLst>
              </a:tr>
              <a:tr h="209825">
                <a:tc>
                  <a:txBody>
                    <a:bodyPr/>
                    <a:lstStyle/>
                    <a:p>
                      <a:pPr algn="ctr">
                        <a:lnSpc>
                          <a:spcPct val="115000"/>
                        </a:lnSpc>
                        <a:spcBef>
                          <a:spcPts val="1200"/>
                        </a:spcBef>
                      </a:pPr>
                      <a:r>
                        <a:rPr lang="es-ES" sz="1200" kern="100">
                          <a:solidFill>
                            <a:srgbClr val="000000"/>
                          </a:solidFill>
                          <a:effectLst/>
                          <a:latin typeface="Montserrat" panose="00000500000000000000" pitchFamily="2" charset="0"/>
                          <a:ea typeface="Montserrat" panose="00000500000000000000" pitchFamily="2" charset="0"/>
                          <a:cs typeface="Montserrat" panose="00000500000000000000" pitchFamily="2" charset="0"/>
                        </a:rPr>
                        <a:t>Antioquia</a:t>
                      </a:r>
                      <a:endParaRPr lang="es-CO" sz="1800" kern="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pPr>
                      <a:r>
                        <a:rPr lang="es-ES" sz="1200" kern="100">
                          <a:solidFill>
                            <a:srgbClr val="000000"/>
                          </a:solidFill>
                          <a:effectLst/>
                          <a:latin typeface="Montserrat" panose="00000500000000000000" pitchFamily="2" charset="0"/>
                          <a:ea typeface="Montserrat" panose="00000500000000000000" pitchFamily="2" charset="0"/>
                          <a:cs typeface="Montserrat" panose="00000500000000000000" pitchFamily="2" charset="0"/>
                        </a:rPr>
                        <a:t>0</a:t>
                      </a:r>
                      <a:endParaRPr lang="es-CO" sz="1800" kern="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15000"/>
                        </a:lnSpc>
                      </a:pPr>
                      <a:r>
                        <a:rPr lang="es-ES" sz="1200" kern="100">
                          <a:solidFill>
                            <a:srgbClr val="000000"/>
                          </a:solidFill>
                          <a:effectLst/>
                          <a:latin typeface="Montserrat" panose="00000500000000000000" pitchFamily="2" charset="0"/>
                          <a:ea typeface="Montserrat" panose="00000500000000000000" pitchFamily="2" charset="0"/>
                          <a:cs typeface="Montserrat" panose="00000500000000000000" pitchFamily="2" charset="0"/>
                        </a:rPr>
                        <a:t>0,00%</a:t>
                      </a:r>
                      <a:endParaRPr lang="es-CO" sz="1800" kern="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15000"/>
                        </a:lnSpc>
                      </a:pPr>
                      <a:r>
                        <a:rPr lang="es-ES" sz="1200" kern="100">
                          <a:solidFill>
                            <a:srgbClr val="000000"/>
                          </a:solidFill>
                          <a:effectLst/>
                          <a:latin typeface="Montserrat" panose="00000500000000000000" pitchFamily="2" charset="0"/>
                          <a:ea typeface="Montserrat" panose="00000500000000000000" pitchFamily="2" charset="0"/>
                          <a:cs typeface="Montserrat" panose="00000500000000000000" pitchFamily="2" charset="0"/>
                        </a:rPr>
                        <a:t>11</a:t>
                      </a:r>
                      <a:endParaRPr lang="es-CO" sz="1800" kern="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DBDB"/>
                    </a:solidFill>
                  </a:tcPr>
                </a:tc>
                <a:tc>
                  <a:txBody>
                    <a:bodyPr/>
                    <a:lstStyle/>
                    <a:p>
                      <a:pPr algn="ctr">
                        <a:lnSpc>
                          <a:spcPct val="115000"/>
                        </a:lnSpc>
                      </a:pPr>
                      <a:r>
                        <a:rPr lang="es-ES" sz="1200" kern="100">
                          <a:solidFill>
                            <a:srgbClr val="000000"/>
                          </a:solidFill>
                          <a:effectLst/>
                          <a:latin typeface="Montserrat" panose="00000500000000000000" pitchFamily="2" charset="0"/>
                          <a:ea typeface="Montserrat" panose="00000500000000000000" pitchFamily="2" charset="0"/>
                          <a:cs typeface="Montserrat" panose="00000500000000000000" pitchFamily="2" charset="0"/>
                        </a:rPr>
                        <a:t>100,00%</a:t>
                      </a:r>
                      <a:endParaRPr lang="es-CO" sz="1800" kern="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DBDB"/>
                    </a:solidFill>
                  </a:tcPr>
                </a:tc>
                <a:tc>
                  <a:txBody>
                    <a:bodyPr/>
                    <a:lstStyle/>
                    <a:p>
                      <a:pPr algn="ctr">
                        <a:lnSpc>
                          <a:spcPct val="115000"/>
                        </a:lnSpc>
                      </a:pPr>
                      <a:r>
                        <a:rPr lang="es-ES" sz="1200" kern="100">
                          <a:solidFill>
                            <a:srgbClr val="000000"/>
                          </a:solidFill>
                          <a:effectLst/>
                          <a:latin typeface="Montserrat" panose="00000500000000000000" pitchFamily="2" charset="0"/>
                          <a:ea typeface="Montserrat" panose="00000500000000000000" pitchFamily="2" charset="0"/>
                          <a:cs typeface="Montserrat" panose="00000500000000000000" pitchFamily="2" charset="0"/>
                        </a:rPr>
                        <a:t>11</a:t>
                      </a:r>
                      <a:endParaRPr lang="es-CO" sz="1800" kern="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32002353"/>
                  </a:ext>
                </a:extLst>
              </a:tr>
              <a:tr h="209825">
                <a:tc>
                  <a:txBody>
                    <a:bodyPr/>
                    <a:lstStyle/>
                    <a:p>
                      <a:pPr algn="ctr">
                        <a:lnSpc>
                          <a:spcPct val="115000"/>
                        </a:lnSpc>
                        <a:spcBef>
                          <a:spcPts val="1200"/>
                        </a:spcBef>
                      </a:pPr>
                      <a:r>
                        <a:rPr lang="es-ES" sz="1200" kern="100">
                          <a:solidFill>
                            <a:srgbClr val="000000"/>
                          </a:solidFill>
                          <a:effectLst/>
                          <a:latin typeface="Montserrat" panose="00000500000000000000" pitchFamily="2" charset="0"/>
                          <a:ea typeface="Montserrat" panose="00000500000000000000" pitchFamily="2" charset="0"/>
                          <a:cs typeface="Montserrat" panose="00000500000000000000" pitchFamily="2" charset="0"/>
                        </a:rPr>
                        <a:t>Caldas</a:t>
                      </a:r>
                      <a:endParaRPr lang="es-CO" sz="1800" kern="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pPr>
                      <a:r>
                        <a:rPr lang="es-ES" sz="1200" kern="100">
                          <a:solidFill>
                            <a:srgbClr val="000000"/>
                          </a:solidFill>
                          <a:effectLst/>
                          <a:latin typeface="Montserrat" panose="00000500000000000000" pitchFamily="2" charset="0"/>
                          <a:ea typeface="Montserrat" panose="00000500000000000000" pitchFamily="2" charset="0"/>
                          <a:cs typeface="Montserrat" panose="00000500000000000000" pitchFamily="2" charset="0"/>
                        </a:rPr>
                        <a:t>0</a:t>
                      </a:r>
                      <a:endParaRPr lang="es-CO" sz="1800" kern="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15000"/>
                        </a:lnSpc>
                      </a:pPr>
                      <a:r>
                        <a:rPr lang="es-ES" sz="1200" kern="100">
                          <a:solidFill>
                            <a:srgbClr val="000000"/>
                          </a:solidFill>
                          <a:effectLst/>
                          <a:latin typeface="Montserrat" panose="00000500000000000000" pitchFamily="2" charset="0"/>
                          <a:ea typeface="Montserrat" panose="00000500000000000000" pitchFamily="2" charset="0"/>
                          <a:cs typeface="Montserrat" panose="00000500000000000000" pitchFamily="2" charset="0"/>
                        </a:rPr>
                        <a:t>0,00%</a:t>
                      </a:r>
                      <a:endParaRPr lang="es-CO" sz="1800" kern="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15000"/>
                        </a:lnSpc>
                      </a:pPr>
                      <a:r>
                        <a:rPr lang="es-ES" sz="1200" kern="100">
                          <a:solidFill>
                            <a:srgbClr val="000000"/>
                          </a:solidFill>
                          <a:effectLst/>
                          <a:latin typeface="Montserrat" panose="00000500000000000000" pitchFamily="2" charset="0"/>
                          <a:ea typeface="Montserrat" panose="00000500000000000000" pitchFamily="2" charset="0"/>
                          <a:cs typeface="Montserrat" panose="00000500000000000000" pitchFamily="2" charset="0"/>
                        </a:rPr>
                        <a:t>4</a:t>
                      </a:r>
                      <a:endParaRPr lang="es-CO" sz="1800" kern="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DBDB"/>
                    </a:solidFill>
                  </a:tcPr>
                </a:tc>
                <a:tc>
                  <a:txBody>
                    <a:bodyPr/>
                    <a:lstStyle/>
                    <a:p>
                      <a:pPr algn="ctr">
                        <a:lnSpc>
                          <a:spcPct val="115000"/>
                        </a:lnSpc>
                      </a:pPr>
                      <a:r>
                        <a:rPr lang="es-ES" sz="1200" kern="100">
                          <a:solidFill>
                            <a:srgbClr val="000000"/>
                          </a:solidFill>
                          <a:effectLst/>
                          <a:latin typeface="Montserrat" panose="00000500000000000000" pitchFamily="2" charset="0"/>
                          <a:ea typeface="Montserrat" panose="00000500000000000000" pitchFamily="2" charset="0"/>
                          <a:cs typeface="Montserrat" panose="00000500000000000000" pitchFamily="2" charset="0"/>
                        </a:rPr>
                        <a:t>100,00%</a:t>
                      </a:r>
                      <a:endParaRPr lang="es-CO" sz="1800" kern="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DBDB"/>
                    </a:solidFill>
                  </a:tcPr>
                </a:tc>
                <a:tc>
                  <a:txBody>
                    <a:bodyPr/>
                    <a:lstStyle/>
                    <a:p>
                      <a:pPr algn="ctr">
                        <a:lnSpc>
                          <a:spcPct val="115000"/>
                        </a:lnSpc>
                      </a:pPr>
                      <a:r>
                        <a:rPr lang="es-ES" sz="1200" kern="100">
                          <a:solidFill>
                            <a:srgbClr val="000000"/>
                          </a:solidFill>
                          <a:effectLst/>
                          <a:latin typeface="Montserrat" panose="00000500000000000000" pitchFamily="2" charset="0"/>
                          <a:ea typeface="Montserrat" panose="00000500000000000000" pitchFamily="2" charset="0"/>
                          <a:cs typeface="Montserrat" panose="00000500000000000000" pitchFamily="2" charset="0"/>
                        </a:rPr>
                        <a:t>4</a:t>
                      </a:r>
                      <a:endParaRPr lang="es-CO" sz="1800" kern="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69037825"/>
                  </a:ext>
                </a:extLst>
              </a:tr>
              <a:tr h="209825">
                <a:tc>
                  <a:txBody>
                    <a:bodyPr/>
                    <a:lstStyle/>
                    <a:p>
                      <a:pPr algn="ctr">
                        <a:lnSpc>
                          <a:spcPct val="115000"/>
                        </a:lnSpc>
                        <a:spcBef>
                          <a:spcPts val="1200"/>
                        </a:spcBef>
                      </a:pPr>
                      <a:r>
                        <a:rPr lang="es-ES" sz="1200" kern="100">
                          <a:solidFill>
                            <a:srgbClr val="000000"/>
                          </a:solidFill>
                          <a:effectLst/>
                          <a:latin typeface="Montserrat" panose="00000500000000000000" pitchFamily="2" charset="0"/>
                          <a:ea typeface="Montserrat" panose="00000500000000000000" pitchFamily="2" charset="0"/>
                          <a:cs typeface="Montserrat" panose="00000500000000000000" pitchFamily="2" charset="0"/>
                        </a:rPr>
                        <a:t>Caquetá</a:t>
                      </a:r>
                      <a:endParaRPr lang="es-CO" sz="1800" kern="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pPr>
                      <a:r>
                        <a:rPr lang="es-ES" sz="1200" kern="100">
                          <a:solidFill>
                            <a:srgbClr val="000000"/>
                          </a:solidFill>
                          <a:effectLst/>
                          <a:latin typeface="Montserrat" panose="00000500000000000000" pitchFamily="2" charset="0"/>
                          <a:ea typeface="Montserrat" panose="00000500000000000000" pitchFamily="2" charset="0"/>
                          <a:cs typeface="Montserrat" panose="00000500000000000000" pitchFamily="2" charset="0"/>
                        </a:rPr>
                        <a:t>0</a:t>
                      </a:r>
                      <a:endParaRPr lang="es-CO" sz="1800" kern="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15000"/>
                        </a:lnSpc>
                      </a:pPr>
                      <a:r>
                        <a:rPr lang="es-ES" sz="1200" kern="100">
                          <a:solidFill>
                            <a:srgbClr val="000000"/>
                          </a:solidFill>
                          <a:effectLst/>
                          <a:latin typeface="Montserrat" panose="00000500000000000000" pitchFamily="2" charset="0"/>
                          <a:ea typeface="Montserrat" panose="00000500000000000000" pitchFamily="2" charset="0"/>
                          <a:cs typeface="Montserrat" panose="00000500000000000000" pitchFamily="2" charset="0"/>
                        </a:rPr>
                        <a:t>0,00%</a:t>
                      </a:r>
                      <a:endParaRPr lang="es-CO" sz="1800" kern="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15000"/>
                        </a:lnSpc>
                      </a:pPr>
                      <a:r>
                        <a:rPr lang="es-ES" sz="1200" kern="100">
                          <a:solidFill>
                            <a:srgbClr val="000000"/>
                          </a:solidFill>
                          <a:effectLst/>
                          <a:latin typeface="Montserrat" panose="00000500000000000000" pitchFamily="2" charset="0"/>
                          <a:ea typeface="Montserrat" panose="00000500000000000000" pitchFamily="2" charset="0"/>
                          <a:cs typeface="Montserrat" panose="00000500000000000000" pitchFamily="2" charset="0"/>
                        </a:rPr>
                        <a:t>7</a:t>
                      </a:r>
                      <a:endParaRPr lang="es-CO" sz="1800" kern="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DBDB"/>
                    </a:solidFill>
                  </a:tcPr>
                </a:tc>
                <a:tc>
                  <a:txBody>
                    <a:bodyPr/>
                    <a:lstStyle/>
                    <a:p>
                      <a:pPr algn="ctr">
                        <a:lnSpc>
                          <a:spcPct val="115000"/>
                        </a:lnSpc>
                      </a:pPr>
                      <a:r>
                        <a:rPr lang="es-ES" sz="1200" kern="100">
                          <a:solidFill>
                            <a:srgbClr val="000000"/>
                          </a:solidFill>
                          <a:effectLst/>
                          <a:latin typeface="Montserrat" panose="00000500000000000000" pitchFamily="2" charset="0"/>
                          <a:ea typeface="Montserrat" panose="00000500000000000000" pitchFamily="2" charset="0"/>
                          <a:cs typeface="Montserrat" panose="00000500000000000000" pitchFamily="2" charset="0"/>
                        </a:rPr>
                        <a:t>100,00%</a:t>
                      </a:r>
                      <a:endParaRPr lang="es-CO" sz="1800" kern="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DBDB"/>
                    </a:solidFill>
                  </a:tcPr>
                </a:tc>
                <a:tc>
                  <a:txBody>
                    <a:bodyPr/>
                    <a:lstStyle/>
                    <a:p>
                      <a:pPr algn="ctr">
                        <a:lnSpc>
                          <a:spcPct val="115000"/>
                        </a:lnSpc>
                      </a:pPr>
                      <a:r>
                        <a:rPr lang="es-ES" sz="1200" kern="100">
                          <a:solidFill>
                            <a:srgbClr val="000000"/>
                          </a:solidFill>
                          <a:effectLst/>
                          <a:latin typeface="Montserrat" panose="00000500000000000000" pitchFamily="2" charset="0"/>
                          <a:ea typeface="Montserrat" panose="00000500000000000000" pitchFamily="2" charset="0"/>
                          <a:cs typeface="Montserrat" panose="00000500000000000000" pitchFamily="2" charset="0"/>
                        </a:rPr>
                        <a:t>7</a:t>
                      </a:r>
                      <a:endParaRPr lang="es-CO" sz="1800" kern="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67610057"/>
                  </a:ext>
                </a:extLst>
              </a:tr>
              <a:tr h="209825">
                <a:tc>
                  <a:txBody>
                    <a:bodyPr/>
                    <a:lstStyle/>
                    <a:p>
                      <a:pPr algn="ctr">
                        <a:lnSpc>
                          <a:spcPct val="115000"/>
                        </a:lnSpc>
                        <a:spcBef>
                          <a:spcPts val="1200"/>
                        </a:spcBef>
                      </a:pPr>
                      <a:r>
                        <a:rPr lang="es-ES" sz="1200" kern="100">
                          <a:solidFill>
                            <a:srgbClr val="000000"/>
                          </a:solidFill>
                          <a:effectLst/>
                          <a:latin typeface="Montserrat" panose="00000500000000000000" pitchFamily="2" charset="0"/>
                          <a:ea typeface="Montserrat" panose="00000500000000000000" pitchFamily="2" charset="0"/>
                          <a:cs typeface="Montserrat" panose="00000500000000000000" pitchFamily="2" charset="0"/>
                        </a:rPr>
                        <a:t>Guaviare</a:t>
                      </a:r>
                      <a:endParaRPr lang="es-CO" sz="1800" kern="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pPr>
                      <a:r>
                        <a:rPr lang="es-ES" sz="1200" kern="100">
                          <a:solidFill>
                            <a:srgbClr val="000000"/>
                          </a:solidFill>
                          <a:effectLst/>
                          <a:latin typeface="Montserrat" panose="00000500000000000000" pitchFamily="2" charset="0"/>
                          <a:ea typeface="Montserrat" panose="00000500000000000000" pitchFamily="2" charset="0"/>
                          <a:cs typeface="Montserrat" panose="00000500000000000000" pitchFamily="2" charset="0"/>
                        </a:rPr>
                        <a:t>0</a:t>
                      </a:r>
                      <a:endParaRPr lang="es-CO" sz="1800" kern="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15000"/>
                        </a:lnSpc>
                      </a:pPr>
                      <a:r>
                        <a:rPr lang="es-ES" sz="1200" kern="100">
                          <a:solidFill>
                            <a:srgbClr val="000000"/>
                          </a:solidFill>
                          <a:effectLst/>
                          <a:latin typeface="Montserrat" panose="00000500000000000000" pitchFamily="2" charset="0"/>
                          <a:ea typeface="Montserrat" panose="00000500000000000000" pitchFamily="2" charset="0"/>
                          <a:cs typeface="Montserrat" panose="00000500000000000000" pitchFamily="2" charset="0"/>
                        </a:rPr>
                        <a:t>0,00%</a:t>
                      </a:r>
                      <a:endParaRPr lang="es-CO" sz="1800" kern="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15000"/>
                        </a:lnSpc>
                      </a:pPr>
                      <a:r>
                        <a:rPr lang="es-ES" sz="1200" kern="100">
                          <a:solidFill>
                            <a:srgbClr val="000000"/>
                          </a:solidFill>
                          <a:effectLst/>
                          <a:latin typeface="Montserrat" panose="00000500000000000000" pitchFamily="2" charset="0"/>
                          <a:ea typeface="Montserrat" panose="00000500000000000000" pitchFamily="2" charset="0"/>
                          <a:cs typeface="Montserrat" panose="00000500000000000000" pitchFamily="2" charset="0"/>
                        </a:rPr>
                        <a:t>3</a:t>
                      </a:r>
                      <a:endParaRPr lang="es-CO" sz="1800" kern="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DBDB"/>
                    </a:solidFill>
                  </a:tcPr>
                </a:tc>
                <a:tc>
                  <a:txBody>
                    <a:bodyPr/>
                    <a:lstStyle/>
                    <a:p>
                      <a:pPr algn="ctr">
                        <a:lnSpc>
                          <a:spcPct val="115000"/>
                        </a:lnSpc>
                      </a:pPr>
                      <a:r>
                        <a:rPr lang="es-ES" sz="1200" kern="100">
                          <a:solidFill>
                            <a:srgbClr val="000000"/>
                          </a:solidFill>
                          <a:effectLst/>
                          <a:latin typeface="Montserrat" panose="00000500000000000000" pitchFamily="2" charset="0"/>
                          <a:ea typeface="Montserrat" panose="00000500000000000000" pitchFamily="2" charset="0"/>
                          <a:cs typeface="Montserrat" panose="00000500000000000000" pitchFamily="2" charset="0"/>
                        </a:rPr>
                        <a:t>100,00%</a:t>
                      </a:r>
                      <a:endParaRPr lang="es-CO" sz="1800" kern="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DBDB"/>
                    </a:solidFill>
                  </a:tcPr>
                </a:tc>
                <a:tc>
                  <a:txBody>
                    <a:bodyPr/>
                    <a:lstStyle/>
                    <a:p>
                      <a:pPr algn="ctr">
                        <a:lnSpc>
                          <a:spcPct val="115000"/>
                        </a:lnSpc>
                      </a:pPr>
                      <a:r>
                        <a:rPr lang="es-ES" sz="1200" kern="100">
                          <a:solidFill>
                            <a:srgbClr val="000000"/>
                          </a:solidFill>
                          <a:effectLst/>
                          <a:latin typeface="Montserrat" panose="00000500000000000000" pitchFamily="2" charset="0"/>
                          <a:ea typeface="Montserrat" panose="00000500000000000000" pitchFamily="2" charset="0"/>
                          <a:cs typeface="Montserrat" panose="00000500000000000000" pitchFamily="2" charset="0"/>
                        </a:rPr>
                        <a:t>3</a:t>
                      </a:r>
                      <a:endParaRPr lang="es-CO" sz="1800" kern="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3230115"/>
                  </a:ext>
                </a:extLst>
              </a:tr>
              <a:tr h="247218">
                <a:tc>
                  <a:txBody>
                    <a:bodyPr/>
                    <a:lstStyle/>
                    <a:p>
                      <a:pPr algn="ctr">
                        <a:lnSpc>
                          <a:spcPct val="115000"/>
                        </a:lnSpc>
                        <a:spcBef>
                          <a:spcPts val="1200"/>
                        </a:spcBef>
                      </a:pPr>
                      <a:r>
                        <a:rPr lang="es-ES" sz="1200" kern="100" dirty="0">
                          <a:solidFill>
                            <a:srgbClr val="000000"/>
                          </a:solidFill>
                          <a:effectLst/>
                          <a:latin typeface="Montserrat" panose="00000500000000000000" pitchFamily="2" charset="0"/>
                          <a:ea typeface="Montserrat" panose="00000500000000000000" pitchFamily="2" charset="0"/>
                          <a:cs typeface="Montserrat" panose="00000500000000000000" pitchFamily="2" charset="0"/>
                        </a:rPr>
                        <a:t>N. de Santander</a:t>
                      </a:r>
                      <a:endParaRPr lang="es-CO" sz="1800" kern="1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pPr>
                      <a:r>
                        <a:rPr lang="es-ES" sz="1200" kern="100">
                          <a:solidFill>
                            <a:srgbClr val="000000"/>
                          </a:solidFill>
                          <a:effectLst/>
                          <a:latin typeface="Montserrat" panose="00000500000000000000" pitchFamily="2" charset="0"/>
                          <a:ea typeface="Montserrat" panose="00000500000000000000" pitchFamily="2" charset="0"/>
                          <a:cs typeface="Montserrat" panose="00000500000000000000" pitchFamily="2" charset="0"/>
                        </a:rPr>
                        <a:t>0</a:t>
                      </a:r>
                      <a:endParaRPr lang="es-CO" sz="1800" kern="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15000"/>
                        </a:lnSpc>
                      </a:pPr>
                      <a:r>
                        <a:rPr lang="es-ES" sz="1200" kern="100">
                          <a:solidFill>
                            <a:srgbClr val="000000"/>
                          </a:solidFill>
                          <a:effectLst/>
                          <a:latin typeface="Montserrat" panose="00000500000000000000" pitchFamily="2" charset="0"/>
                          <a:ea typeface="Montserrat" panose="00000500000000000000" pitchFamily="2" charset="0"/>
                          <a:cs typeface="Montserrat" panose="00000500000000000000" pitchFamily="2" charset="0"/>
                        </a:rPr>
                        <a:t>0,00%</a:t>
                      </a:r>
                      <a:endParaRPr lang="es-CO" sz="1800" kern="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15000"/>
                        </a:lnSpc>
                      </a:pPr>
                      <a:r>
                        <a:rPr lang="es-ES" sz="1200" kern="100">
                          <a:solidFill>
                            <a:srgbClr val="000000"/>
                          </a:solidFill>
                          <a:effectLst/>
                          <a:latin typeface="Montserrat" panose="00000500000000000000" pitchFamily="2" charset="0"/>
                          <a:ea typeface="Montserrat" panose="00000500000000000000" pitchFamily="2" charset="0"/>
                          <a:cs typeface="Montserrat" panose="00000500000000000000" pitchFamily="2" charset="0"/>
                        </a:rPr>
                        <a:t>8</a:t>
                      </a:r>
                      <a:endParaRPr lang="es-CO" sz="1800" kern="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DBDB"/>
                    </a:solidFill>
                  </a:tcPr>
                </a:tc>
                <a:tc>
                  <a:txBody>
                    <a:bodyPr/>
                    <a:lstStyle/>
                    <a:p>
                      <a:pPr algn="ctr">
                        <a:lnSpc>
                          <a:spcPct val="115000"/>
                        </a:lnSpc>
                      </a:pPr>
                      <a:r>
                        <a:rPr lang="es-ES" sz="1200" kern="100">
                          <a:solidFill>
                            <a:srgbClr val="000000"/>
                          </a:solidFill>
                          <a:effectLst/>
                          <a:latin typeface="Montserrat" panose="00000500000000000000" pitchFamily="2" charset="0"/>
                          <a:ea typeface="Montserrat" panose="00000500000000000000" pitchFamily="2" charset="0"/>
                          <a:cs typeface="Montserrat" panose="00000500000000000000" pitchFamily="2" charset="0"/>
                        </a:rPr>
                        <a:t>100,00%</a:t>
                      </a:r>
                      <a:endParaRPr lang="es-CO" sz="1800" kern="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DBDB"/>
                    </a:solidFill>
                  </a:tcPr>
                </a:tc>
                <a:tc>
                  <a:txBody>
                    <a:bodyPr/>
                    <a:lstStyle/>
                    <a:p>
                      <a:pPr algn="ctr">
                        <a:lnSpc>
                          <a:spcPct val="115000"/>
                        </a:lnSpc>
                      </a:pPr>
                      <a:r>
                        <a:rPr lang="es-ES" sz="1200" kern="100">
                          <a:solidFill>
                            <a:srgbClr val="000000"/>
                          </a:solidFill>
                          <a:effectLst/>
                          <a:latin typeface="Montserrat" panose="00000500000000000000" pitchFamily="2" charset="0"/>
                          <a:ea typeface="Montserrat" panose="00000500000000000000" pitchFamily="2" charset="0"/>
                          <a:cs typeface="Montserrat" panose="00000500000000000000" pitchFamily="2" charset="0"/>
                        </a:rPr>
                        <a:t>8</a:t>
                      </a:r>
                      <a:endParaRPr lang="es-CO" sz="1800" kern="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66377985"/>
                  </a:ext>
                </a:extLst>
              </a:tr>
              <a:tr h="209825">
                <a:tc>
                  <a:txBody>
                    <a:bodyPr/>
                    <a:lstStyle/>
                    <a:p>
                      <a:pPr algn="ctr">
                        <a:lnSpc>
                          <a:spcPct val="115000"/>
                        </a:lnSpc>
                        <a:spcBef>
                          <a:spcPts val="1200"/>
                        </a:spcBef>
                      </a:pPr>
                      <a:r>
                        <a:rPr lang="es-ES" sz="1200" kern="100">
                          <a:solidFill>
                            <a:srgbClr val="000000"/>
                          </a:solidFill>
                          <a:effectLst/>
                          <a:latin typeface="Montserrat" panose="00000500000000000000" pitchFamily="2" charset="0"/>
                          <a:ea typeface="Montserrat" panose="00000500000000000000" pitchFamily="2" charset="0"/>
                          <a:cs typeface="Montserrat" panose="00000500000000000000" pitchFamily="2" charset="0"/>
                        </a:rPr>
                        <a:t>Putumayo</a:t>
                      </a:r>
                      <a:endParaRPr lang="es-CO" sz="1800" kern="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pPr>
                      <a:r>
                        <a:rPr lang="es-ES" sz="1200" kern="100">
                          <a:solidFill>
                            <a:srgbClr val="000000"/>
                          </a:solidFill>
                          <a:effectLst/>
                          <a:latin typeface="Montserrat" panose="00000500000000000000" pitchFamily="2" charset="0"/>
                          <a:ea typeface="Montserrat" panose="00000500000000000000" pitchFamily="2" charset="0"/>
                          <a:cs typeface="Montserrat" panose="00000500000000000000" pitchFamily="2" charset="0"/>
                        </a:rPr>
                        <a:t>0</a:t>
                      </a:r>
                      <a:endParaRPr lang="es-CO" sz="1800" kern="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15000"/>
                        </a:lnSpc>
                      </a:pPr>
                      <a:r>
                        <a:rPr lang="es-ES" sz="1200" kern="100">
                          <a:solidFill>
                            <a:srgbClr val="000000"/>
                          </a:solidFill>
                          <a:effectLst/>
                          <a:latin typeface="Montserrat" panose="00000500000000000000" pitchFamily="2" charset="0"/>
                          <a:ea typeface="Montserrat" panose="00000500000000000000" pitchFamily="2" charset="0"/>
                          <a:cs typeface="Montserrat" panose="00000500000000000000" pitchFamily="2" charset="0"/>
                        </a:rPr>
                        <a:t>0,00%</a:t>
                      </a:r>
                      <a:endParaRPr lang="es-CO" sz="1800" kern="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15000"/>
                        </a:lnSpc>
                      </a:pPr>
                      <a:r>
                        <a:rPr lang="es-ES" sz="1200" kern="100">
                          <a:solidFill>
                            <a:srgbClr val="000000"/>
                          </a:solidFill>
                          <a:effectLst/>
                          <a:latin typeface="Montserrat" panose="00000500000000000000" pitchFamily="2" charset="0"/>
                          <a:ea typeface="Montserrat" panose="00000500000000000000" pitchFamily="2" charset="0"/>
                          <a:cs typeface="Montserrat" panose="00000500000000000000" pitchFamily="2" charset="0"/>
                        </a:rPr>
                        <a:t>9</a:t>
                      </a:r>
                      <a:endParaRPr lang="es-CO" sz="1800" kern="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DBDB"/>
                    </a:solidFill>
                  </a:tcPr>
                </a:tc>
                <a:tc>
                  <a:txBody>
                    <a:bodyPr/>
                    <a:lstStyle/>
                    <a:p>
                      <a:pPr algn="ctr">
                        <a:lnSpc>
                          <a:spcPct val="115000"/>
                        </a:lnSpc>
                      </a:pPr>
                      <a:r>
                        <a:rPr lang="es-ES" sz="1200" kern="100">
                          <a:solidFill>
                            <a:srgbClr val="000000"/>
                          </a:solidFill>
                          <a:effectLst/>
                          <a:latin typeface="Montserrat" panose="00000500000000000000" pitchFamily="2" charset="0"/>
                          <a:ea typeface="Montserrat" panose="00000500000000000000" pitchFamily="2" charset="0"/>
                          <a:cs typeface="Montserrat" panose="00000500000000000000" pitchFamily="2" charset="0"/>
                        </a:rPr>
                        <a:t>100,00%</a:t>
                      </a:r>
                      <a:endParaRPr lang="es-CO" sz="1800" kern="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DBDB"/>
                    </a:solidFill>
                  </a:tcPr>
                </a:tc>
                <a:tc>
                  <a:txBody>
                    <a:bodyPr/>
                    <a:lstStyle/>
                    <a:p>
                      <a:pPr algn="ctr">
                        <a:lnSpc>
                          <a:spcPct val="115000"/>
                        </a:lnSpc>
                      </a:pPr>
                      <a:r>
                        <a:rPr lang="es-ES" sz="1200" kern="100">
                          <a:solidFill>
                            <a:srgbClr val="000000"/>
                          </a:solidFill>
                          <a:effectLst/>
                          <a:latin typeface="Montserrat" panose="00000500000000000000" pitchFamily="2" charset="0"/>
                          <a:ea typeface="Montserrat" panose="00000500000000000000" pitchFamily="2" charset="0"/>
                          <a:cs typeface="Montserrat" panose="00000500000000000000" pitchFamily="2" charset="0"/>
                        </a:rPr>
                        <a:t>9</a:t>
                      </a:r>
                      <a:endParaRPr lang="es-CO" sz="1800" kern="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4517195"/>
                  </a:ext>
                </a:extLst>
              </a:tr>
              <a:tr h="209825">
                <a:tc>
                  <a:txBody>
                    <a:bodyPr/>
                    <a:lstStyle/>
                    <a:p>
                      <a:pPr algn="ctr">
                        <a:lnSpc>
                          <a:spcPct val="115000"/>
                        </a:lnSpc>
                        <a:spcBef>
                          <a:spcPts val="1200"/>
                        </a:spcBef>
                      </a:pPr>
                      <a:r>
                        <a:rPr lang="es-ES" sz="1200" kern="100">
                          <a:solidFill>
                            <a:srgbClr val="000000"/>
                          </a:solidFill>
                          <a:effectLst/>
                          <a:latin typeface="Montserrat" panose="00000500000000000000" pitchFamily="2" charset="0"/>
                          <a:ea typeface="Montserrat" panose="00000500000000000000" pitchFamily="2" charset="0"/>
                          <a:cs typeface="Montserrat" panose="00000500000000000000" pitchFamily="2" charset="0"/>
                        </a:rPr>
                        <a:t>Santander</a:t>
                      </a:r>
                      <a:endParaRPr lang="es-CO" sz="1800" kern="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pPr>
                      <a:r>
                        <a:rPr lang="es-ES" sz="1200" kern="100">
                          <a:solidFill>
                            <a:srgbClr val="000000"/>
                          </a:solidFill>
                          <a:effectLst/>
                          <a:latin typeface="Montserrat" panose="00000500000000000000" pitchFamily="2" charset="0"/>
                          <a:ea typeface="Montserrat" panose="00000500000000000000" pitchFamily="2" charset="0"/>
                          <a:cs typeface="Montserrat" panose="00000500000000000000" pitchFamily="2" charset="0"/>
                        </a:rPr>
                        <a:t>0</a:t>
                      </a:r>
                      <a:endParaRPr lang="es-CO" sz="1800" kern="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15000"/>
                        </a:lnSpc>
                      </a:pPr>
                      <a:r>
                        <a:rPr lang="es-ES" sz="1200" kern="100">
                          <a:solidFill>
                            <a:srgbClr val="000000"/>
                          </a:solidFill>
                          <a:effectLst/>
                          <a:latin typeface="Montserrat" panose="00000500000000000000" pitchFamily="2" charset="0"/>
                          <a:ea typeface="Montserrat" panose="00000500000000000000" pitchFamily="2" charset="0"/>
                          <a:cs typeface="Montserrat" panose="00000500000000000000" pitchFamily="2" charset="0"/>
                        </a:rPr>
                        <a:t>0,00%</a:t>
                      </a:r>
                      <a:endParaRPr lang="es-CO" sz="1800" kern="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15000"/>
                        </a:lnSpc>
                      </a:pPr>
                      <a:r>
                        <a:rPr lang="es-ES" sz="1200" kern="100">
                          <a:solidFill>
                            <a:srgbClr val="000000"/>
                          </a:solidFill>
                          <a:effectLst/>
                          <a:latin typeface="Montserrat" panose="00000500000000000000" pitchFamily="2" charset="0"/>
                          <a:ea typeface="Montserrat" panose="00000500000000000000" pitchFamily="2" charset="0"/>
                          <a:cs typeface="Montserrat" panose="00000500000000000000" pitchFamily="2" charset="0"/>
                        </a:rPr>
                        <a:t>9</a:t>
                      </a:r>
                      <a:endParaRPr lang="es-CO" sz="1800" kern="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DBDB"/>
                    </a:solidFill>
                  </a:tcPr>
                </a:tc>
                <a:tc>
                  <a:txBody>
                    <a:bodyPr/>
                    <a:lstStyle/>
                    <a:p>
                      <a:pPr algn="ctr">
                        <a:lnSpc>
                          <a:spcPct val="115000"/>
                        </a:lnSpc>
                      </a:pPr>
                      <a:r>
                        <a:rPr lang="es-ES" sz="1200" kern="100">
                          <a:solidFill>
                            <a:srgbClr val="000000"/>
                          </a:solidFill>
                          <a:effectLst/>
                          <a:latin typeface="Montserrat" panose="00000500000000000000" pitchFamily="2" charset="0"/>
                          <a:ea typeface="Montserrat" panose="00000500000000000000" pitchFamily="2" charset="0"/>
                          <a:cs typeface="Montserrat" panose="00000500000000000000" pitchFamily="2" charset="0"/>
                        </a:rPr>
                        <a:t>100,00%</a:t>
                      </a:r>
                      <a:endParaRPr lang="es-CO" sz="1800" kern="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DBDB"/>
                    </a:solidFill>
                  </a:tcPr>
                </a:tc>
                <a:tc>
                  <a:txBody>
                    <a:bodyPr/>
                    <a:lstStyle/>
                    <a:p>
                      <a:pPr algn="ctr">
                        <a:lnSpc>
                          <a:spcPct val="115000"/>
                        </a:lnSpc>
                      </a:pPr>
                      <a:r>
                        <a:rPr lang="es-ES" sz="1200" kern="100" dirty="0">
                          <a:solidFill>
                            <a:srgbClr val="000000"/>
                          </a:solidFill>
                          <a:effectLst/>
                          <a:latin typeface="Montserrat" panose="00000500000000000000" pitchFamily="2" charset="0"/>
                          <a:ea typeface="Montserrat" panose="00000500000000000000" pitchFamily="2" charset="0"/>
                          <a:cs typeface="Montserrat" panose="00000500000000000000" pitchFamily="2" charset="0"/>
                        </a:rPr>
                        <a:t>9</a:t>
                      </a:r>
                      <a:endParaRPr lang="es-CO" sz="1800" kern="1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7354947"/>
                  </a:ext>
                </a:extLst>
              </a:tr>
            </a:tbl>
          </a:graphicData>
        </a:graphic>
      </p:graphicFrame>
      <p:sp>
        <p:nvSpPr>
          <p:cNvPr id="9" name="CuadroTexto 8">
            <a:extLst>
              <a:ext uri="{FF2B5EF4-FFF2-40B4-BE49-F238E27FC236}">
                <a16:creationId xmlns:a16="http://schemas.microsoft.com/office/drawing/2014/main" id="{75284BA1-7DE0-5DE5-940F-81A9582F1533}"/>
              </a:ext>
            </a:extLst>
          </p:cNvPr>
          <p:cNvSpPr txBox="1"/>
          <p:nvPr/>
        </p:nvSpPr>
        <p:spPr>
          <a:xfrm>
            <a:off x="7388600" y="1696860"/>
            <a:ext cx="3995055" cy="3294941"/>
          </a:xfrm>
          <a:prstGeom prst="rect">
            <a:avLst/>
          </a:prstGeom>
          <a:noFill/>
        </p:spPr>
        <p:txBody>
          <a:bodyPr wrap="square">
            <a:spAutoFit/>
          </a:bodyPr>
          <a:lstStyle/>
          <a:p>
            <a:pPr algn="just">
              <a:lnSpc>
                <a:spcPct val="115000"/>
              </a:lnSpc>
            </a:pPr>
            <a:r>
              <a:rPr lang="es-ES" sz="1400" b="1" dirty="0">
                <a:effectLst/>
                <a:latin typeface="Montserrat" panose="00000500000000000000" pitchFamily="2" charset="0"/>
                <a:ea typeface="Montserrat" panose="00000500000000000000" pitchFamily="2" charset="0"/>
                <a:cs typeface="Montserrat" panose="00000500000000000000" pitchFamily="2" charset="0"/>
              </a:rPr>
              <a:t>En 8 departamentos, que representan </a:t>
            </a:r>
            <a:r>
              <a:rPr lang="es-ES" sz="1400" dirty="0">
                <a:effectLst/>
                <a:latin typeface="Montserrat" panose="00000500000000000000" pitchFamily="2" charset="0"/>
                <a:ea typeface="Montserrat" panose="00000500000000000000" pitchFamily="2" charset="0"/>
                <a:cs typeface="Montserrat" panose="00000500000000000000" pitchFamily="2" charset="0"/>
              </a:rPr>
              <a:t>el 25% de los departamentos del país no participará para el cargo a gobernación ni una sola mujer, no obstante, hay una mejora significativa frente a lo ocurrido en la contienda electoral del año 2019, cuando en un total de 19 departamentos no se tuvo representación femenina en las candidaturas a la gobernación.</a:t>
            </a:r>
            <a:r>
              <a:rPr lang="es-ES" sz="1400" b="1" dirty="0">
                <a:effectLst/>
                <a:latin typeface="Montserrat" panose="00000500000000000000" pitchFamily="2" charset="0"/>
                <a:ea typeface="Montserrat" panose="00000500000000000000" pitchFamily="2" charset="0"/>
                <a:cs typeface="Montserrat" panose="00000500000000000000" pitchFamily="2" charset="0"/>
              </a:rPr>
              <a:t>  Para estas elecciones en Norte de Santander, al igual que lo ocurrido en 2019, no hay candidaturas de mujeres a cargo de Gobernadora.</a:t>
            </a:r>
            <a:endParaRPr lang="es-CO" sz="1400" dirty="0">
              <a:effectLst/>
              <a:latin typeface="Arial" panose="020B0604020202020204" pitchFamily="34" charset="0"/>
              <a:ea typeface="Arial" panose="020B0604020202020204" pitchFamily="34" charset="0"/>
            </a:endParaRPr>
          </a:p>
        </p:txBody>
      </p:sp>
      <p:sp>
        <p:nvSpPr>
          <p:cNvPr id="11" name="CuadroTexto 10">
            <a:extLst>
              <a:ext uri="{FF2B5EF4-FFF2-40B4-BE49-F238E27FC236}">
                <a16:creationId xmlns:a16="http://schemas.microsoft.com/office/drawing/2014/main" id="{847D807A-24D6-A0D0-0526-7A0411401E4E}"/>
              </a:ext>
            </a:extLst>
          </p:cNvPr>
          <p:cNvSpPr txBox="1"/>
          <p:nvPr/>
        </p:nvSpPr>
        <p:spPr>
          <a:xfrm>
            <a:off x="1291046" y="1733630"/>
            <a:ext cx="6097554" cy="467244"/>
          </a:xfrm>
          <a:prstGeom prst="rect">
            <a:avLst/>
          </a:prstGeom>
          <a:noFill/>
        </p:spPr>
        <p:txBody>
          <a:bodyPr wrap="square">
            <a:spAutoFit/>
          </a:bodyPr>
          <a:lstStyle/>
          <a:p>
            <a:pPr algn="ctr">
              <a:lnSpc>
                <a:spcPct val="115000"/>
              </a:lnSpc>
            </a:pPr>
            <a:r>
              <a:rPr lang="es-ES" sz="1100" b="1" dirty="0">
                <a:effectLst/>
                <a:latin typeface="Montserrat" panose="00000500000000000000" pitchFamily="2" charset="0"/>
                <a:ea typeface="Montserrat" panose="00000500000000000000" pitchFamily="2" charset="0"/>
                <a:cs typeface="Montserrat" panose="00000500000000000000" pitchFamily="2" charset="0"/>
              </a:rPr>
              <a:t>Tabla 1.</a:t>
            </a:r>
            <a:r>
              <a:rPr lang="es-ES" sz="1100" dirty="0">
                <a:effectLst/>
                <a:latin typeface="Montserrat" panose="00000500000000000000" pitchFamily="2" charset="0"/>
                <a:ea typeface="Montserrat" panose="00000500000000000000" pitchFamily="2" charset="0"/>
                <a:cs typeface="Montserrat" panose="00000500000000000000" pitchFamily="2" charset="0"/>
              </a:rPr>
              <a:t> </a:t>
            </a:r>
            <a:r>
              <a:rPr lang="es-ES" sz="1100" i="1" dirty="0">
                <a:effectLst/>
                <a:latin typeface="Montserrat" panose="00000500000000000000" pitchFamily="2" charset="0"/>
                <a:ea typeface="Montserrat" panose="00000500000000000000" pitchFamily="2" charset="0"/>
                <a:cs typeface="Montserrat" panose="00000500000000000000" pitchFamily="2" charset="0"/>
              </a:rPr>
              <a:t>Participación de mujeres y hombres en las candidaturas a la gobernación por departamento. Corte 15 de septiembre de 2023.</a:t>
            </a:r>
            <a:endParaRPr lang="es-CO" sz="1100" dirty="0">
              <a:effectLst/>
              <a:latin typeface="Arial" panose="020B0604020202020204" pitchFamily="34" charset="0"/>
              <a:ea typeface="Arial" panose="020B0604020202020204" pitchFamily="34" charset="0"/>
            </a:endParaRPr>
          </a:p>
        </p:txBody>
      </p:sp>
      <p:sp>
        <p:nvSpPr>
          <p:cNvPr id="13" name="CuadroTexto 12">
            <a:extLst>
              <a:ext uri="{FF2B5EF4-FFF2-40B4-BE49-F238E27FC236}">
                <a16:creationId xmlns:a16="http://schemas.microsoft.com/office/drawing/2014/main" id="{9D9E22A4-20BB-E057-8AB3-E75E3AB800DF}"/>
              </a:ext>
            </a:extLst>
          </p:cNvPr>
          <p:cNvSpPr txBox="1"/>
          <p:nvPr/>
        </p:nvSpPr>
        <p:spPr>
          <a:xfrm>
            <a:off x="1558058" y="4454988"/>
            <a:ext cx="6097554" cy="289053"/>
          </a:xfrm>
          <a:prstGeom prst="rect">
            <a:avLst/>
          </a:prstGeom>
          <a:noFill/>
        </p:spPr>
        <p:txBody>
          <a:bodyPr wrap="square">
            <a:spAutoFit/>
          </a:bodyPr>
          <a:lstStyle/>
          <a:p>
            <a:pPr algn="ctr">
              <a:lnSpc>
                <a:spcPct val="115000"/>
              </a:lnSpc>
            </a:pPr>
            <a:r>
              <a:rPr lang="es-ES" sz="1200" dirty="0">
                <a:effectLst/>
                <a:latin typeface="Montserrat" panose="00000500000000000000" pitchFamily="2" charset="0"/>
                <a:ea typeface="Montserrat" panose="00000500000000000000" pitchFamily="2" charset="0"/>
                <a:cs typeface="Montserrat" panose="00000500000000000000" pitchFamily="2" charset="0"/>
              </a:rPr>
              <a:t>Fuente. Datos de RNEC. Elaboración MOE. </a:t>
            </a:r>
            <a:endParaRPr lang="es-CO" dirty="0">
              <a:effectLst/>
              <a:latin typeface="Arial" panose="020B0604020202020204" pitchFamily="34" charset="0"/>
              <a:ea typeface="Arial" panose="020B0604020202020204" pitchFamily="34" charset="0"/>
            </a:endParaRPr>
          </a:p>
        </p:txBody>
      </p:sp>
      <p:sp>
        <p:nvSpPr>
          <p:cNvPr id="14" name="Google Shape;89;p2">
            <a:extLst>
              <a:ext uri="{FF2B5EF4-FFF2-40B4-BE49-F238E27FC236}">
                <a16:creationId xmlns:a16="http://schemas.microsoft.com/office/drawing/2014/main" id="{90D633C4-02CA-C678-FC7D-989FA1B01DB8}"/>
              </a:ext>
            </a:extLst>
          </p:cNvPr>
          <p:cNvSpPr/>
          <p:nvPr/>
        </p:nvSpPr>
        <p:spPr>
          <a:xfrm>
            <a:off x="558816" y="448920"/>
            <a:ext cx="9723864" cy="7992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MX" sz="2800" b="1" dirty="0">
                <a:solidFill>
                  <a:schemeClr val="bg1"/>
                </a:solidFill>
                <a:latin typeface="Arial"/>
                <a:ea typeface="Arial"/>
                <a:cs typeface="Arial"/>
                <a:sym typeface="Arial"/>
              </a:rPr>
              <a:t>Candidaturas de mujeres a Gobernaciones. </a:t>
            </a:r>
            <a:br>
              <a:rPr lang="es-MX" sz="2800" b="1" dirty="0">
                <a:solidFill>
                  <a:schemeClr val="bg1"/>
                </a:solidFill>
                <a:latin typeface="Arial"/>
                <a:ea typeface="Arial"/>
                <a:cs typeface="Arial"/>
                <a:sym typeface="Arial"/>
              </a:rPr>
            </a:br>
            <a:r>
              <a:rPr lang="es-MX" sz="2800" b="1" i="0" u="none" strike="noStrike" cap="none" dirty="0">
                <a:solidFill>
                  <a:schemeClr val="bg1"/>
                </a:solidFill>
                <a:latin typeface="Arial"/>
                <a:ea typeface="Arial"/>
                <a:cs typeface="Arial"/>
                <a:sym typeface="Arial"/>
              </a:rPr>
              <a:t>Elecciones </a:t>
            </a:r>
            <a:r>
              <a:rPr lang="es-MX" sz="2800" b="1" dirty="0">
                <a:solidFill>
                  <a:schemeClr val="bg1"/>
                </a:solidFill>
                <a:latin typeface="Arial"/>
                <a:ea typeface="Arial"/>
                <a:cs typeface="Arial"/>
                <a:sym typeface="Arial"/>
              </a:rPr>
              <a:t>locales </a:t>
            </a:r>
            <a:r>
              <a:rPr lang="es-MX" sz="2800" b="1" i="0" u="none" strike="noStrike" cap="none" dirty="0">
                <a:solidFill>
                  <a:schemeClr val="bg1"/>
                </a:solidFill>
                <a:latin typeface="Arial"/>
                <a:ea typeface="Arial"/>
                <a:cs typeface="Arial"/>
                <a:sym typeface="Arial"/>
              </a:rPr>
              <a:t>2023</a:t>
            </a:r>
            <a:endParaRPr sz="2800" b="1" i="0" u="none" strike="noStrike" cap="none" dirty="0">
              <a:solidFill>
                <a:schemeClr val="bg1"/>
              </a:solidFill>
              <a:latin typeface="Arial"/>
              <a:ea typeface="Arial"/>
              <a:cs typeface="Arial"/>
              <a:sym typeface="Arial"/>
            </a:endParaRPr>
          </a:p>
        </p:txBody>
      </p:sp>
    </p:spTree>
    <p:extLst>
      <p:ext uri="{BB962C8B-B14F-4D97-AF65-F5344CB8AC3E}">
        <p14:creationId xmlns:p14="http://schemas.microsoft.com/office/powerpoint/2010/main" val="3759978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6">
            <a:extLst>
              <a:ext uri="{FF2B5EF4-FFF2-40B4-BE49-F238E27FC236}">
                <a16:creationId xmlns:a16="http://schemas.microsoft.com/office/drawing/2014/main" id="{69621F6B-D636-031F-739F-5134012C65FC}"/>
              </a:ext>
            </a:extLst>
          </p:cNvPr>
          <p:cNvSpPr txBox="1"/>
          <p:nvPr/>
        </p:nvSpPr>
        <p:spPr>
          <a:xfrm>
            <a:off x="457978" y="1723157"/>
            <a:ext cx="5409422" cy="4411977"/>
          </a:xfrm>
          <a:prstGeom prst="rect">
            <a:avLst/>
          </a:prstGeom>
          <a:noFill/>
        </p:spPr>
        <p:txBody>
          <a:bodyPr wrap="square">
            <a:spAutoFit/>
          </a:bodyPr>
          <a:lstStyle/>
          <a:p>
            <a:pPr marL="285750" indent="-285750" algn="just">
              <a:buFont typeface="Arial" panose="020B0604020202020204" pitchFamily="34" charset="0"/>
              <a:buChar char="•"/>
            </a:pPr>
            <a:r>
              <a:rPr lang="es-ES" sz="1400" dirty="0">
                <a:latin typeface="Montserrat" panose="00000500000000000000" pitchFamily="2" charset="0"/>
                <a:ea typeface="Montserrat" panose="00000500000000000000" pitchFamily="2" charset="0"/>
                <a:cs typeface="Montserrat" panose="00000500000000000000" pitchFamily="2" charset="0"/>
              </a:rPr>
              <a:t>D</a:t>
            </a:r>
            <a:r>
              <a:rPr lang="es-ES" sz="1400" dirty="0">
                <a:effectLst/>
                <a:latin typeface="Montserrat" panose="00000500000000000000" pitchFamily="2" charset="0"/>
                <a:ea typeface="Montserrat" panose="00000500000000000000" pitchFamily="2" charset="0"/>
                <a:cs typeface="Montserrat" panose="00000500000000000000" pitchFamily="2" charset="0"/>
              </a:rPr>
              <a:t>e 6.108 candidaturas a alcaldías, </a:t>
            </a:r>
            <a:r>
              <a:rPr lang="es-ES" sz="1400" b="1" dirty="0">
                <a:effectLst/>
                <a:latin typeface="Montserrat" panose="00000500000000000000" pitchFamily="2" charset="0"/>
                <a:ea typeface="Montserrat" panose="00000500000000000000" pitchFamily="2" charset="0"/>
                <a:cs typeface="Montserrat" panose="00000500000000000000" pitchFamily="2" charset="0"/>
              </a:rPr>
              <a:t>el 16% (978) son mujeres y 83,99% (5.130) son hombres</a:t>
            </a:r>
            <a:r>
              <a:rPr lang="es-ES" sz="1400" dirty="0">
                <a:effectLst/>
                <a:latin typeface="Montserrat" panose="00000500000000000000" pitchFamily="2" charset="0"/>
                <a:ea typeface="Montserrat" panose="00000500000000000000" pitchFamily="2" charset="0"/>
                <a:cs typeface="Montserrat" panose="00000500000000000000" pitchFamily="2" charset="0"/>
              </a:rPr>
              <a:t>, lo que a su vez representa un aumento del 1% frente a la participación electoral de 2019.</a:t>
            </a:r>
          </a:p>
          <a:p>
            <a:pPr marL="285750" indent="-285750" algn="just">
              <a:buFont typeface="Arial" panose="020B0604020202020204" pitchFamily="34" charset="0"/>
              <a:buChar char="•"/>
            </a:pPr>
            <a:endParaRPr lang="es-ES" sz="1400" dirty="0">
              <a:latin typeface="Montserrat" panose="00000500000000000000" pitchFamily="2" charset="0"/>
            </a:endParaRPr>
          </a:p>
          <a:p>
            <a:pPr marL="285750" indent="-285750" algn="just">
              <a:buFont typeface="Arial" panose="020B0604020202020204" pitchFamily="34" charset="0"/>
              <a:buChar char="•"/>
            </a:pPr>
            <a:r>
              <a:rPr lang="es-ES" sz="1400" dirty="0">
                <a:effectLst/>
                <a:latin typeface="Montserrat" panose="00000500000000000000" pitchFamily="2" charset="0"/>
                <a:ea typeface="Montserrat" panose="00000500000000000000" pitchFamily="2" charset="0"/>
                <a:cs typeface="Montserrat" panose="00000500000000000000" pitchFamily="2" charset="0"/>
              </a:rPr>
              <a:t>En</a:t>
            </a:r>
            <a:r>
              <a:rPr lang="es-ES" sz="1400" b="1" dirty="0">
                <a:effectLst/>
                <a:latin typeface="Montserrat" panose="00000500000000000000" pitchFamily="2" charset="0"/>
                <a:ea typeface="Montserrat" panose="00000500000000000000" pitchFamily="2" charset="0"/>
                <a:cs typeface="Montserrat" panose="00000500000000000000" pitchFamily="2" charset="0"/>
              </a:rPr>
              <a:t> 454 municipios no se registraron mujeres candidatas a la alcaldía.</a:t>
            </a:r>
            <a:r>
              <a:rPr lang="es-ES" sz="1400" dirty="0">
                <a:effectLst/>
                <a:latin typeface="Montserrat" panose="00000500000000000000" pitchFamily="2" charset="0"/>
                <a:ea typeface="Montserrat" panose="00000500000000000000" pitchFamily="2" charset="0"/>
                <a:cs typeface="Montserrat" panose="00000500000000000000" pitchFamily="2" charset="0"/>
              </a:rPr>
              <a:t> Todos estos territorios representan el 41,2% de los municipios del país y frente al mismo período en 2019, representa una disminución de municipios sin candidatas  del 8%.</a:t>
            </a:r>
          </a:p>
          <a:p>
            <a:pPr marL="285750" indent="-285750" algn="just">
              <a:buFont typeface="Arial" panose="020B0604020202020204" pitchFamily="34" charset="0"/>
              <a:buChar char="•"/>
            </a:pPr>
            <a:endParaRPr lang="es-ES" sz="1400" dirty="0">
              <a:latin typeface="Montserrat" panose="00000500000000000000" pitchFamily="2" charset="0"/>
            </a:endParaRPr>
          </a:p>
          <a:p>
            <a:pPr marL="285750" indent="-285750" algn="just">
              <a:lnSpc>
                <a:spcPct val="115000"/>
              </a:lnSpc>
              <a:buFont typeface="Arial" panose="020B0604020202020204" pitchFamily="34" charset="0"/>
              <a:buChar char="•"/>
            </a:pPr>
            <a:r>
              <a:rPr lang="es-ES" sz="1400" b="1" dirty="0">
                <a:effectLst/>
                <a:latin typeface="Montserrat" panose="00000500000000000000" pitchFamily="2" charset="0"/>
                <a:ea typeface="Montserrat" panose="00000500000000000000" pitchFamily="2" charset="0"/>
                <a:cs typeface="Montserrat" panose="00000500000000000000" pitchFamily="2" charset="0"/>
              </a:rPr>
              <a:t>De las alcaldías de ciudades capitales, 14,37% (50) son mujeres y 85,63% (298) </a:t>
            </a:r>
            <a:r>
              <a:rPr lang="es-ES" sz="1400" b="1" dirty="0">
                <a:latin typeface="Montserrat" panose="00000500000000000000" pitchFamily="2" charset="0"/>
                <a:ea typeface="Montserrat" panose="00000500000000000000" pitchFamily="2" charset="0"/>
                <a:cs typeface="Montserrat" panose="00000500000000000000" pitchFamily="2" charset="0"/>
              </a:rPr>
              <a:t> </a:t>
            </a:r>
            <a:r>
              <a:rPr lang="es-ES" sz="1400" b="1" dirty="0">
                <a:effectLst/>
                <a:latin typeface="Montserrat" panose="00000500000000000000" pitchFamily="2" charset="0"/>
                <a:ea typeface="Montserrat" panose="00000500000000000000" pitchFamily="2" charset="0"/>
                <a:cs typeface="Montserrat" panose="00000500000000000000" pitchFamily="2" charset="0"/>
              </a:rPr>
              <a:t>hombres. </a:t>
            </a:r>
            <a:r>
              <a:rPr lang="es-ES" sz="1400" dirty="0">
                <a:effectLst/>
                <a:latin typeface="Montserrat" panose="00000500000000000000" pitchFamily="2" charset="0"/>
                <a:ea typeface="Montserrat" panose="00000500000000000000" pitchFamily="2" charset="0"/>
                <a:cs typeface="Montserrat" panose="00000500000000000000" pitchFamily="2" charset="0"/>
              </a:rPr>
              <a:t>En Montería (3), Popayán (6) y Mitú (2) las candidaturas de mujeres igualan o superan la participación del 30%. </a:t>
            </a:r>
          </a:p>
          <a:p>
            <a:pPr marL="285750" indent="-285750" algn="just">
              <a:lnSpc>
                <a:spcPct val="115000"/>
              </a:lnSpc>
              <a:buFont typeface="Arial" panose="020B0604020202020204" pitchFamily="34" charset="0"/>
              <a:buChar char="•"/>
            </a:pPr>
            <a:endParaRPr lang="es-CO" sz="1400" dirty="0">
              <a:effectLst/>
              <a:latin typeface="Arial" panose="020B0604020202020204" pitchFamily="34" charset="0"/>
              <a:ea typeface="Arial" panose="020B0604020202020204" pitchFamily="34" charset="0"/>
            </a:endParaRPr>
          </a:p>
          <a:p>
            <a:pPr marL="285750" indent="-285750" algn="just">
              <a:lnSpc>
                <a:spcPct val="115000"/>
              </a:lnSpc>
              <a:buFont typeface="Arial" panose="020B0604020202020204" pitchFamily="34" charset="0"/>
              <a:buChar char="•"/>
            </a:pPr>
            <a:r>
              <a:rPr lang="es-ES" sz="1400" dirty="0">
                <a:latin typeface="Montserrat" panose="00000500000000000000" pitchFamily="2" charset="0"/>
                <a:ea typeface="Montserrat" panose="00000500000000000000" pitchFamily="2" charset="0"/>
                <a:cs typeface="Montserrat" panose="00000500000000000000" pitchFamily="2" charset="0"/>
              </a:rPr>
              <a:t>L</a:t>
            </a:r>
            <a:r>
              <a:rPr lang="es-ES" sz="1400" dirty="0">
                <a:effectLst/>
                <a:latin typeface="Montserrat" panose="00000500000000000000" pitchFamily="2" charset="0"/>
                <a:ea typeface="Montserrat" panose="00000500000000000000" pitchFamily="2" charset="0"/>
                <a:cs typeface="Montserrat" panose="00000500000000000000" pitchFamily="2" charset="0"/>
              </a:rPr>
              <a:t>as ciudades capitales que no registraron candidatas mujeres son:  </a:t>
            </a:r>
            <a:r>
              <a:rPr lang="es-ES" sz="1400" b="1" dirty="0">
                <a:effectLst/>
                <a:latin typeface="Montserrat" panose="00000500000000000000" pitchFamily="2" charset="0"/>
                <a:ea typeface="Montserrat" panose="00000500000000000000" pitchFamily="2" charset="0"/>
                <a:cs typeface="Montserrat" panose="00000500000000000000" pitchFamily="2" charset="0"/>
              </a:rPr>
              <a:t>Sincelejo, Neiva, Barranquilla y Bogotá.</a:t>
            </a:r>
            <a:r>
              <a:rPr lang="es-ES" sz="1400" dirty="0">
                <a:effectLst/>
                <a:latin typeface="Montserrat" panose="00000500000000000000" pitchFamily="2" charset="0"/>
                <a:ea typeface="Montserrat" panose="00000500000000000000" pitchFamily="2" charset="0"/>
                <a:cs typeface="Montserrat" panose="00000500000000000000" pitchFamily="2" charset="0"/>
              </a:rPr>
              <a:t> </a:t>
            </a:r>
            <a:endParaRPr lang="es-CO" sz="1400" dirty="0">
              <a:effectLst/>
              <a:latin typeface="Arial" panose="020B0604020202020204" pitchFamily="34" charset="0"/>
              <a:ea typeface="Arial" panose="020B0604020202020204" pitchFamily="34" charset="0"/>
            </a:endParaRPr>
          </a:p>
          <a:p>
            <a:pPr marL="285750" indent="-285750" algn="just">
              <a:buFont typeface="Arial" panose="020B0604020202020204" pitchFamily="34" charset="0"/>
              <a:buChar char="•"/>
            </a:pPr>
            <a:endParaRPr lang="es-CO" sz="1400" dirty="0"/>
          </a:p>
        </p:txBody>
      </p:sp>
      <p:sp>
        <p:nvSpPr>
          <p:cNvPr id="4" name="Google Shape;89;p2">
            <a:extLst>
              <a:ext uri="{FF2B5EF4-FFF2-40B4-BE49-F238E27FC236}">
                <a16:creationId xmlns:a16="http://schemas.microsoft.com/office/drawing/2014/main" id="{06B51337-F7CC-B122-9882-F79AE2BE7AA3}"/>
              </a:ext>
            </a:extLst>
          </p:cNvPr>
          <p:cNvSpPr/>
          <p:nvPr/>
        </p:nvSpPr>
        <p:spPr>
          <a:xfrm>
            <a:off x="258336" y="92434"/>
            <a:ext cx="9723864" cy="7992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MX" sz="2800" b="1" dirty="0">
                <a:solidFill>
                  <a:schemeClr val="bg1"/>
                </a:solidFill>
                <a:latin typeface="Arial"/>
                <a:ea typeface="Arial"/>
                <a:cs typeface="Arial"/>
                <a:sym typeface="Arial"/>
              </a:rPr>
              <a:t>Candidaturas de mujeres a Alcaldías. </a:t>
            </a:r>
            <a:br>
              <a:rPr lang="es-MX" sz="2800" b="1" dirty="0">
                <a:solidFill>
                  <a:schemeClr val="bg1"/>
                </a:solidFill>
                <a:latin typeface="Arial"/>
                <a:ea typeface="Arial"/>
                <a:cs typeface="Arial"/>
                <a:sym typeface="Arial"/>
              </a:rPr>
            </a:br>
            <a:r>
              <a:rPr lang="es-MX" sz="2800" b="1" i="0" u="none" strike="noStrike" cap="none" dirty="0">
                <a:solidFill>
                  <a:schemeClr val="bg1"/>
                </a:solidFill>
                <a:latin typeface="Arial"/>
                <a:ea typeface="Arial"/>
                <a:cs typeface="Arial"/>
                <a:sym typeface="Arial"/>
              </a:rPr>
              <a:t>Elecciones </a:t>
            </a:r>
            <a:r>
              <a:rPr lang="es-MX" sz="2800" b="1" dirty="0">
                <a:solidFill>
                  <a:schemeClr val="bg1"/>
                </a:solidFill>
                <a:latin typeface="Arial"/>
                <a:ea typeface="Arial"/>
                <a:cs typeface="Arial"/>
                <a:sym typeface="Arial"/>
              </a:rPr>
              <a:t>locales </a:t>
            </a:r>
            <a:r>
              <a:rPr lang="es-MX" sz="2800" b="1" i="0" u="none" strike="noStrike" cap="none" dirty="0">
                <a:solidFill>
                  <a:schemeClr val="bg1"/>
                </a:solidFill>
                <a:latin typeface="Arial"/>
                <a:ea typeface="Arial"/>
                <a:cs typeface="Arial"/>
                <a:sym typeface="Arial"/>
              </a:rPr>
              <a:t>2023</a:t>
            </a:r>
            <a:endParaRPr sz="2800" b="1" i="0" u="none" strike="noStrike" cap="none" dirty="0">
              <a:solidFill>
                <a:schemeClr val="bg1"/>
              </a:solidFill>
              <a:latin typeface="Arial"/>
              <a:ea typeface="Arial"/>
              <a:cs typeface="Arial"/>
              <a:sym typeface="Arial"/>
            </a:endParaRPr>
          </a:p>
        </p:txBody>
      </p:sp>
      <p:sp>
        <p:nvSpPr>
          <p:cNvPr id="5" name="CuadroTexto 9">
            <a:extLst>
              <a:ext uri="{FF2B5EF4-FFF2-40B4-BE49-F238E27FC236}">
                <a16:creationId xmlns:a16="http://schemas.microsoft.com/office/drawing/2014/main" id="{BA518712-24A7-7072-ABDD-3B66B1D57E24}"/>
              </a:ext>
            </a:extLst>
          </p:cNvPr>
          <p:cNvSpPr txBox="1"/>
          <p:nvPr/>
        </p:nvSpPr>
        <p:spPr>
          <a:xfrm>
            <a:off x="5882640" y="974723"/>
            <a:ext cx="6193810" cy="501419"/>
          </a:xfrm>
          <a:prstGeom prst="rect">
            <a:avLst/>
          </a:prstGeom>
          <a:noFill/>
        </p:spPr>
        <p:txBody>
          <a:bodyPr wrap="square">
            <a:spAutoFit/>
          </a:bodyPr>
          <a:lstStyle/>
          <a:p>
            <a:pPr algn="ctr">
              <a:lnSpc>
                <a:spcPct val="115000"/>
              </a:lnSpc>
            </a:pPr>
            <a:r>
              <a:rPr lang="es-ES" sz="1200" b="1" dirty="0">
                <a:effectLst/>
                <a:latin typeface="Montserrat" panose="00000500000000000000" pitchFamily="2" charset="0"/>
                <a:ea typeface="Montserrat" panose="00000500000000000000" pitchFamily="2" charset="0"/>
                <a:cs typeface="Montserrat" panose="00000500000000000000" pitchFamily="2" charset="0"/>
              </a:rPr>
              <a:t>Tabla 2.</a:t>
            </a:r>
            <a:r>
              <a:rPr lang="es-ES" sz="1200" dirty="0">
                <a:effectLst/>
                <a:latin typeface="Montserrat" panose="00000500000000000000" pitchFamily="2" charset="0"/>
                <a:ea typeface="Montserrat" panose="00000500000000000000" pitchFamily="2" charset="0"/>
                <a:cs typeface="Montserrat" panose="00000500000000000000" pitchFamily="2" charset="0"/>
              </a:rPr>
              <a:t> </a:t>
            </a:r>
            <a:r>
              <a:rPr lang="es-ES" sz="1200" i="1" dirty="0">
                <a:effectLst/>
                <a:latin typeface="Montserrat" panose="00000500000000000000" pitchFamily="2" charset="0"/>
                <a:ea typeface="Montserrat" panose="00000500000000000000" pitchFamily="2" charset="0"/>
                <a:cs typeface="Montserrat" panose="00000500000000000000" pitchFamily="2" charset="0"/>
              </a:rPr>
              <a:t>Comportamiento en ciudades capitales en relación al género de las candidaturas a alcaldías. Corte 15 de septiembre de 2023.</a:t>
            </a:r>
            <a:endParaRPr lang="es-CO" sz="1200" dirty="0">
              <a:effectLst/>
              <a:latin typeface="Arial" panose="020B0604020202020204" pitchFamily="34" charset="0"/>
              <a:ea typeface="Arial" panose="020B0604020202020204" pitchFamily="34" charset="0"/>
            </a:endParaRPr>
          </a:p>
        </p:txBody>
      </p:sp>
      <p:graphicFrame>
        <p:nvGraphicFramePr>
          <p:cNvPr id="7" name="Tabla 5">
            <a:extLst>
              <a:ext uri="{FF2B5EF4-FFF2-40B4-BE49-F238E27FC236}">
                <a16:creationId xmlns:a16="http://schemas.microsoft.com/office/drawing/2014/main" id="{823B7109-6970-F800-D9FA-3A55E579A743}"/>
              </a:ext>
            </a:extLst>
          </p:cNvPr>
          <p:cNvGraphicFramePr>
            <a:graphicFrameLocks noGrp="1"/>
          </p:cNvGraphicFramePr>
          <p:nvPr/>
        </p:nvGraphicFramePr>
        <p:xfrm>
          <a:off x="6895934" y="1491022"/>
          <a:ext cx="4263479" cy="4918058"/>
        </p:xfrm>
        <a:graphic>
          <a:graphicData uri="http://schemas.openxmlformats.org/drawingml/2006/table">
            <a:tbl>
              <a:tblPr/>
              <a:tblGrid>
                <a:gridCol w="1346499">
                  <a:extLst>
                    <a:ext uri="{9D8B030D-6E8A-4147-A177-3AD203B41FA5}">
                      <a16:colId xmlns:a16="http://schemas.microsoft.com/office/drawing/2014/main" val="1548836574"/>
                    </a:ext>
                  </a:extLst>
                </a:gridCol>
                <a:gridCol w="729245">
                  <a:extLst>
                    <a:ext uri="{9D8B030D-6E8A-4147-A177-3AD203B41FA5}">
                      <a16:colId xmlns:a16="http://schemas.microsoft.com/office/drawing/2014/main" val="1406453547"/>
                    </a:ext>
                  </a:extLst>
                </a:gridCol>
                <a:gridCol w="729245">
                  <a:extLst>
                    <a:ext uri="{9D8B030D-6E8A-4147-A177-3AD203B41FA5}">
                      <a16:colId xmlns:a16="http://schemas.microsoft.com/office/drawing/2014/main" val="1998549448"/>
                    </a:ext>
                  </a:extLst>
                </a:gridCol>
                <a:gridCol w="729245">
                  <a:extLst>
                    <a:ext uri="{9D8B030D-6E8A-4147-A177-3AD203B41FA5}">
                      <a16:colId xmlns:a16="http://schemas.microsoft.com/office/drawing/2014/main" val="1766740150"/>
                    </a:ext>
                  </a:extLst>
                </a:gridCol>
                <a:gridCol w="729245">
                  <a:extLst>
                    <a:ext uri="{9D8B030D-6E8A-4147-A177-3AD203B41FA5}">
                      <a16:colId xmlns:a16="http://schemas.microsoft.com/office/drawing/2014/main" val="1872680440"/>
                    </a:ext>
                  </a:extLst>
                </a:gridCol>
              </a:tblGrid>
              <a:tr h="152671">
                <a:tc>
                  <a:txBody>
                    <a:bodyPr/>
                    <a:lstStyle/>
                    <a:p>
                      <a:pPr algn="ctr">
                        <a:lnSpc>
                          <a:spcPct val="115000"/>
                        </a:lnSpc>
                      </a:pPr>
                      <a:r>
                        <a:rPr lang="es-ES" sz="900" b="1" dirty="0">
                          <a:effectLst/>
                          <a:latin typeface="Montserrat" panose="00000500000000000000" pitchFamily="2" charset="0"/>
                          <a:ea typeface="Montserrat" panose="00000500000000000000" pitchFamily="2" charset="0"/>
                          <a:cs typeface="Montserrat" panose="00000500000000000000" pitchFamily="2" charset="0"/>
                        </a:rPr>
                        <a:t>Ciudad Capital </a:t>
                      </a:r>
                      <a:endParaRPr lang="es-CO" sz="1050" dirty="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algn="ctr">
                        <a:lnSpc>
                          <a:spcPct val="115000"/>
                        </a:lnSpc>
                      </a:pPr>
                      <a:r>
                        <a:rPr lang="es-ES" sz="900" b="1" dirty="0">
                          <a:effectLst/>
                          <a:latin typeface="Montserrat" panose="00000500000000000000" pitchFamily="2" charset="0"/>
                          <a:ea typeface="Montserrat" panose="00000500000000000000" pitchFamily="2" charset="0"/>
                          <a:cs typeface="Montserrat" panose="00000500000000000000" pitchFamily="2" charset="0"/>
                        </a:rPr>
                        <a:t>No. M</a:t>
                      </a:r>
                      <a:endParaRPr lang="es-CO" sz="1050" dirty="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algn="ctr">
                        <a:lnSpc>
                          <a:spcPct val="115000"/>
                        </a:lnSpc>
                      </a:pPr>
                      <a:r>
                        <a:rPr lang="es-ES" sz="900" b="1" dirty="0">
                          <a:effectLst/>
                          <a:latin typeface="Montserrat" panose="00000500000000000000" pitchFamily="2" charset="0"/>
                          <a:ea typeface="Montserrat" panose="00000500000000000000" pitchFamily="2" charset="0"/>
                          <a:cs typeface="Montserrat" panose="00000500000000000000" pitchFamily="2" charset="0"/>
                        </a:rPr>
                        <a:t>% M</a:t>
                      </a:r>
                      <a:endParaRPr lang="es-CO" sz="1050" dirty="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algn="ctr">
                        <a:lnSpc>
                          <a:spcPct val="115000"/>
                        </a:lnSpc>
                      </a:pPr>
                      <a:r>
                        <a:rPr lang="es-ES" sz="900" b="1" dirty="0">
                          <a:effectLst/>
                          <a:latin typeface="Montserrat" panose="00000500000000000000" pitchFamily="2" charset="0"/>
                          <a:ea typeface="Montserrat" panose="00000500000000000000" pitchFamily="2" charset="0"/>
                          <a:cs typeface="Montserrat" panose="00000500000000000000" pitchFamily="2" charset="0"/>
                        </a:rPr>
                        <a:t>No. H</a:t>
                      </a:r>
                      <a:endParaRPr lang="es-CO" sz="1050" dirty="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algn="ctr">
                        <a:lnSpc>
                          <a:spcPct val="115000"/>
                        </a:lnSpc>
                      </a:pPr>
                      <a:r>
                        <a:rPr lang="es-ES" sz="900" b="1" dirty="0">
                          <a:effectLst/>
                          <a:latin typeface="Montserrat" panose="00000500000000000000" pitchFamily="2" charset="0"/>
                          <a:ea typeface="Montserrat" panose="00000500000000000000" pitchFamily="2" charset="0"/>
                          <a:cs typeface="Montserrat" panose="00000500000000000000" pitchFamily="2" charset="0"/>
                        </a:rPr>
                        <a:t>% H</a:t>
                      </a:r>
                      <a:endParaRPr lang="es-CO" sz="1050" dirty="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extLst>
                  <a:ext uri="{0D108BD9-81ED-4DB2-BD59-A6C34878D82A}">
                    <a16:rowId xmlns:a16="http://schemas.microsoft.com/office/drawing/2014/main" val="2756947498"/>
                  </a:ext>
                </a:extLst>
              </a:tr>
              <a:tr h="152671">
                <a:tc>
                  <a:txBody>
                    <a:bodyPr/>
                    <a:lstStyle/>
                    <a:p>
                      <a:pPr algn="ctr">
                        <a:lnSpc>
                          <a:spcPct val="115000"/>
                        </a:lnSpc>
                        <a:spcBef>
                          <a:spcPts val="1200"/>
                        </a:spcBef>
                      </a:pPr>
                      <a:r>
                        <a:rPr lang="es-ES" sz="900">
                          <a:solidFill>
                            <a:srgbClr val="000000"/>
                          </a:solidFill>
                          <a:effectLst/>
                          <a:latin typeface="Montserrat" panose="00000500000000000000" pitchFamily="2" charset="0"/>
                          <a:ea typeface="Montserrat" panose="00000500000000000000" pitchFamily="2" charset="0"/>
                          <a:cs typeface="Montserrat" panose="00000500000000000000" pitchFamily="2" charset="0"/>
                        </a:rPr>
                        <a:t>Mitú</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ctr">
                        <a:lnSpc>
                          <a:spcPct val="115000"/>
                        </a:lnSpc>
                      </a:pPr>
                      <a:r>
                        <a:rPr lang="es-ES" sz="900">
                          <a:solidFill>
                            <a:srgbClr val="000000"/>
                          </a:solidFill>
                          <a:effectLst/>
                          <a:latin typeface="Montserrat" panose="00000500000000000000" pitchFamily="2" charset="0"/>
                          <a:ea typeface="Montserrat" panose="00000500000000000000" pitchFamily="2" charset="0"/>
                          <a:cs typeface="Montserrat" panose="00000500000000000000" pitchFamily="2" charset="0"/>
                        </a:rPr>
                        <a:t>2</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ctr">
                        <a:lnSpc>
                          <a:spcPct val="115000"/>
                        </a:lnSpc>
                      </a:pPr>
                      <a:r>
                        <a:rPr lang="es-ES" sz="900">
                          <a:solidFill>
                            <a:srgbClr val="000000"/>
                          </a:solidFill>
                          <a:effectLst/>
                          <a:latin typeface="Montserrat" panose="00000500000000000000" pitchFamily="2" charset="0"/>
                          <a:ea typeface="Montserrat" panose="00000500000000000000" pitchFamily="2" charset="0"/>
                          <a:cs typeface="Montserrat" panose="00000500000000000000" pitchFamily="2" charset="0"/>
                        </a:rPr>
                        <a:t>50,00%</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ctr">
                        <a:lnSpc>
                          <a:spcPct val="115000"/>
                        </a:lnSpc>
                      </a:pPr>
                      <a:r>
                        <a:rPr lang="es-ES" sz="900">
                          <a:solidFill>
                            <a:srgbClr val="000000"/>
                          </a:solidFill>
                          <a:effectLst/>
                          <a:latin typeface="Montserrat" panose="00000500000000000000" pitchFamily="2" charset="0"/>
                          <a:ea typeface="Montserrat" panose="00000500000000000000" pitchFamily="2" charset="0"/>
                          <a:cs typeface="Montserrat" panose="00000500000000000000" pitchFamily="2" charset="0"/>
                        </a:rPr>
                        <a:t>2</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ctr">
                        <a:lnSpc>
                          <a:spcPct val="115000"/>
                        </a:lnSpc>
                      </a:pPr>
                      <a:r>
                        <a:rPr lang="es-ES" sz="900">
                          <a:solidFill>
                            <a:srgbClr val="000000"/>
                          </a:solidFill>
                          <a:effectLst/>
                          <a:latin typeface="Montserrat" panose="00000500000000000000" pitchFamily="2" charset="0"/>
                          <a:ea typeface="Montserrat" panose="00000500000000000000" pitchFamily="2" charset="0"/>
                          <a:cs typeface="Montserrat" panose="00000500000000000000" pitchFamily="2" charset="0"/>
                        </a:rPr>
                        <a:t>50,00%</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933910978"/>
                  </a:ext>
                </a:extLst>
              </a:tr>
              <a:tr h="152671">
                <a:tc>
                  <a:txBody>
                    <a:bodyPr/>
                    <a:lstStyle/>
                    <a:p>
                      <a:pPr algn="ctr">
                        <a:lnSpc>
                          <a:spcPct val="115000"/>
                        </a:lnSpc>
                        <a:spcBef>
                          <a:spcPts val="1200"/>
                        </a:spcBef>
                      </a:pPr>
                      <a:r>
                        <a:rPr lang="es-ES" sz="900">
                          <a:solidFill>
                            <a:srgbClr val="000000"/>
                          </a:solidFill>
                          <a:effectLst/>
                          <a:latin typeface="Montserrat" panose="00000500000000000000" pitchFamily="2" charset="0"/>
                          <a:ea typeface="Montserrat" panose="00000500000000000000" pitchFamily="2" charset="0"/>
                          <a:cs typeface="Montserrat" panose="00000500000000000000" pitchFamily="2" charset="0"/>
                        </a:rPr>
                        <a:t>Popayán</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ctr">
                        <a:lnSpc>
                          <a:spcPct val="115000"/>
                        </a:lnSpc>
                      </a:pPr>
                      <a:r>
                        <a:rPr lang="es-ES" sz="900">
                          <a:solidFill>
                            <a:srgbClr val="000000"/>
                          </a:solidFill>
                          <a:effectLst/>
                          <a:latin typeface="Montserrat" panose="00000500000000000000" pitchFamily="2" charset="0"/>
                          <a:ea typeface="Montserrat" panose="00000500000000000000" pitchFamily="2" charset="0"/>
                          <a:cs typeface="Montserrat" panose="00000500000000000000" pitchFamily="2" charset="0"/>
                        </a:rPr>
                        <a:t>6</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ctr">
                        <a:lnSpc>
                          <a:spcPct val="115000"/>
                        </a:lnSpc>
                      </a:pPr>
                      <a:r>
                        <a:rPr lang="es-ES" sz="900">
                          <a:solidFill>
                            <a:srgbClr val="000000"/>
                          </a:solidFill>
                          <a:effectLst/>
                          <a:latin typeface="Montserrat" panose="00000500000000000000" pitchFamily="2" charset="0"/>
                          <a:ea typeface="Montserrat" panose="00000500000000000000" pitchFamily="2" charset="0"/>
                          <a:cs typeface="Montserrat" panose="00000500000000000000" pitchFamily="2" charset="0"/>
                        </a:rPr>
                        <a:t>33,33%</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ctr">
                        <a:lnSpc>
                          <a:spcPct val="115000"/>
                        </a:lnSpc>
                      </a:pPr>
                      <a:r>
                        <a:rPr lang="es-ES" sz="900">
                          <a:solidFill>
                            <a:srgbClr val="000000"/>
                          </a:solidFill>
                          <a:effectLst/>
                          <a:latin typeface="Montserrat" panose="00000500000000000000" pitchFamily="2" charset="0"/>
                          <a:ea typeface="Montserrat" panose="00000500000000000000" pitchFamily="2" charset="0"/>
                          <a:cs typeface="Montserrat" panose="00000500000000000000" pitchFamily="2" charset="0"/>
                        </a:rPr>
                        <a:t>12</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ctr">
                        <a:lnSpc>
                          <a:spcPct val="115000"/>
                        </a:lnSpc>
                      </a:pPr>
                      <a:r>
                        <a:rPr lang="es-ES" sz="900">
                          <a:solidFill>
                            <a:srgbClr val="000000"/>
                          </a:solidFill>
                          <a:effectLst/>
                          <a:latin typeface="Montserrat" panose="00000500000000000000" pitchFamily="2" charset="0"/>
                          <a:ea typeface="Montserrat" panose="00000500000000000000" pitchFamily="2" charset="0"/>
                          <a:cs typeface="Montserrat" panose="00000500000000000000" pitchFamily="2" charset="0"/>
                        </a:rPr>
                        <a:t>66,67%</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006293841"/>
                  </a:ext>
                </a:extLst>
              </a:tr>
              <a:tr h="152671">
                <a:tc>
                  <a:txBody>
                    <a:bodyPr/>
                    <a:lstStyle/>
                    <a:p>
                      <a:pPr algn="ctr">
                        <a:lnSpc>
                          <a:spcPct val="115000"/>
                        </a:lnSpc>
                        <a:spcBef>
                          <a:spcPts val="1200"/>
                        </a:spcBef>
                      </a:pPr>
                      <a:r>
                        <a:rPr lang="es-ES" sz="900">
                          <a:solidFill>
                            <a:srgbClr val="000000"/>
                          </a:solidFill>
                          <a:effectLst/>
                          <a:latin typeface="Montserrat" panose="00000500000000000000" pitchFamily="2" charset="0"/>
                          <a:ea typeface="Montserrat" panose="00000500000000000000" pitchFamily="2" charset="0"/>
                          <a:cs typeface="Montserrat" panose="00000500000000000000" pitchFamily="2" charset="0"/>
                        </a:rPr>
                        <a:t>Montería</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ctr">
                        <a:lnSpc>
                          <a:spcPct val="115000"/>
                        </a:lnSpc>
                      </a:pPr>
                      <a:r>
                        <a:rPr lang="es-ES" sz="900">
                          <a:solidFill>
                            <a:srgbClr val="000000"/>
                          </a:solidFill>
                          <a:effectLst/>
                          <a:latin typeface="Montserrat" panose="00000500000000000000" pitchFamily="2" charset="0"/>
                          <a:ea typeface="Montserrat" panose="00000500000000000000" pitchFamily="2" charset="0"/>
                          <a:cs typeface="Montserrat" panose="00000500000000000000" pitchFamily="2" charset="0"/>
                        </a:rPr>
                        <a:t>3</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ctr">
                        <a:lnSpc>
                          <a:spcPct val="115000"/>
                        </a:lnSpc>
                      </a:pPr>
                      <a:r>
                        <a:rPr lang="es-ES" sz="900">
                          <a:solidFill>
                            <a:srgbClr val="000000"/>
                          </a:solidFill>
                          <a:effectLst/>
                          <a:latin typeface="Montserrat" panose="00000500000000000000" pitchFamily="2" charset="0"/>
                          <a:ea typeface="Montserrat" panose="00000500000000000000" pitchFamily="2" charset="0"/>
                          <a:cs typeface="Montserrat" panose="00000500000000000000" pitchFamily="2" charset="0"/>
                        </a:rPr>
                        <a:t>30,00%</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ctr">
                        <a:lnSpc>
                          <a:spcPct val="115000"/>
                        </a:lnSpc>
                      </a:pPr>
                      <a:r>
                        <a:rPr lang="es-ES" sz="900">
                          <a:solidFill>
                            <a:srgbClr val="000000"/>
                          </a:solidFill>
                          <a:effectLst/>
                          <a:latin typeface="Montserrat" panose="00000500000000000000" pitchFamily="2" charset="0"/>
                          <a:ea typeface="Montserrat" panose="00000500000000000000" pitchFamily="2" charset="0"/>
                          <a:cs typeface="Montserrat" panose="00000500000000000000" pitchFamily="2" charset="0"/>
                        </a:rPr>
                        <a:t>7</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ctr">
                        <a:lnSpc>
                          <a:spcPct val="115000"/>
                        </a:lnSpc>
                      </a:pPr>
                      <a:r>
                        <a:rPr lang="es-ES" sz="900" dirty="0">
                          <a:solidFill>
                            <a:srgbClr val="000000"/>
                          </a:solidFill>
                          <a:effectLst/>
                          <a:latin typeface="Montserrat" panose="00000500000000000000" pitchFamily="2" charset="0"/>
                          <a:ea typeface="Montserrat" panose="00000500000000000000" pitchFamily="2" charset="0"/>
                          <a:cs typeface="Montserrat" panose="00000500000000000000" pitchFamily="2" charset="0"/>
                        </a:rPr>
                        <a:t>70,00%</a:t>
                      </a:r>
                      <a:endParaRPr lang="es-CO" sz="1050" dirty="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3903790540"/>
                  </a:ext>
                </a:extLst>
              </a:tr>
              <a:tr h="152671">
                <a:tc>
                  <a:txBody>
                    <a:bodyPr/>
                    <a:lstStyle/>
                    <a:p>
                      <a:pPr algn="ctr">
                        <a:lnSpc>
                          <a:spcPct val="115000"/>
                        </a:lnSpc>
                        <a:spcBef>
                          <a:spcPts val="1200"/>
                        </a:spcBef>
                      </a:pPr>
                      <a:r>
                        <a:rPr lang="es-ES" sz="900">
                          <a:effectLst/>
                          <a:latin typeface="Montserrat" panose="00000500000000000000" pitchFamily="2" charset="0"/>
                          <a:ea typeface="Montserrat" panose="00000500000000000000" pitchFamily="2" charset="0"/>
                          <a:cs typeface="Montserrat" panose="00000500000000000000" pitchFamily="2" charset="0"/>
                        </a:rPr>
                        <a:t>Valledupar</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3</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27,27%</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8</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72,73%</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0598203"/>
                  </a:ext>
                </a:extLst>
              </a:tr>
              <a:tr h="152671">
                <a:tc>
                  <a:txBody>
                    <a:bodyPr/>
                    <a:lstStyle/>
                    <a:p>
                      <a:pPr algn="ctr">
                        <a:lnSpc>
                          <a:spcPct val="115000"/>
                        </a:lnSpc>
                        <a:spcBef>
                          <a:spcPts val="1200"/>
                        </a:spcBef>
                      </a:pPr>
                      <a:r>
                        <a:rPr lang="es-ES" sz="900">
                          <a:effectLst/>
                          <a:latin typeface="Montserrat" panose="00000500000000000000" pitchFamily="2" charset="0"/>
                          <a:ea typeface="Montserrat" panose="00000500000000000000" pitchFamily="2" charset="0"/>
                          <a:cs typeface="Montserrat" panose="00000500000000000000" pitchFamily="2" charset="0"/>
                        </a:rPr>
                        <a:t>Pereira</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2</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25,00%</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6</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75,00%</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009169"/>
                  </a:ext>
                </a:extLst>
              </a:tr>
              <a:tr h="152671">
                <a:tc>
                  <a:txBody>
                    <a:bodyPr/>
                    <a:lstStyle/>
                    <a:p>
                      <a:pPr algn="ctr">
                        <a:lnSpc>
                          <a:spcPct val="115000"/>
                        </a:lnSpc>
                        <a:spcBef>
                          <a:spcPts val="1200"/>
                        </a:spcBef>
                      </a:pPr>
                      <a:r>
                        <a:rPr lang="es-ES" sz="900">
                          <a:effectLst/>
                          <a:latin typeface="Montserrat" panose="00000500000000000000" pitchFamily="2" charset="0"/>
                          <a:ea typeface="Montserrat" panose="00000500000000000000" pitchFamily="2" charset="0"/>
                          <a:cs typeface="Montserrat" panose="00000500000000000000" pitchFamily="2" charset="0"/>
                        </a:rPr>
                        <a:t>Riohacha</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2</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25,00%</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6</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75,00%</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4084993"/>
                  </a:ext>
                </a:extLst>
              </a:tr>
              <a:tr h="152671">
                <a:tc>
                  <a:txBody>
                    <a:bodyPr/>
                    <a:lstStyle/>
                    <a:p>
                      <a:pPr algn="ctr">
                        <a:lnSpc>
                          <a:spcPct val="115000"/>
                        </a:lnSpc>
                        <a:spcBef>
                          <a:spcPts val="1200"/>
                        </a:spcBef>
                      </a:pPr>
                      <a:r>
                        <a:rPr lang="es-ES" sz="900">
                          <a:effectLst/>
                          <a:latin typeface="Montserrat" panose="00000500000000000000" pitchFamily="2" charset="0"/>
                          <a:ea typeface="Montserrat" panose="00000500000000000000" pitchFamily="2" charset="0"/>
                          <a:cs typeface="Montserrat" panose="00000500000000000000" pitchFamily="2" charset="0"/>
                        </a:rPr>
                        <a:t>Villavicencio</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4</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25,00%</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12</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75,00%</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6370774"/>
                  </a:ext>
                </a:extLst>
              </a:tr>
              <a:tr h="152671">
                <a:tc>
                  <a:txBody>
                    <a:bodyPr/>
                    <a:lstStyle/>
                    <a:p>
                      <a:pPr algn="ctr">
                        <a:lnSpc>
                          <a:spcPct val="115000"/>
                        </a:lnSpc>
                        <a:spcBef>
                          <a:spcPts val="1200"/>
                        </a:spcBef>
                      </a:pPr>
                      <a:r>
                        <a:rPr lang="es-ES" sz="900">
                          <a:effectLst/>
                          <a:latin typeface="Montserrat" panose="00000500000000000000" pitchFamily="2" charset="0"/>
                          <a:ea typeface="Montserrat" panose="00000500000000000000" pitchFamily="2" charset="0"/>
                          <a:cs typeface="Montserrat" panose="00000500000000000000" pitchFamily="2" charset="0"/>
                        </a:rPr>
                        <a:t>Inírida</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1</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20,00%</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4</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80,00%</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5323051"/>
                  </a:ext>
                </a:extLst>
              </a:tr>
              <a:tr h="152671">
                <a:tc>
                  <a:txBody>
                    <a:bodyPr/>
                    <a:lstStyle/>
                    <a:p>
                      <a:pPr algn="ctr">
                        <a:lnSpc>
                          <a:spcPct val="115000"/>
                        </a:lnSpc>
                        <a:spcBef>
                          <a:spcPts val="1200"/>
                        </a:spcBef>
                      </a:pPr>
                      <a:r>
                        <a:rPr lang="es-ES" sz="900">
                          <a:effectLst/>
                          <a:latin typeface="Montserrat" panose="00000500000000000000" pitchFamily="2" charset="0"/>
                          <a:ea typeface="Montserrat" panose="00000500000000000000" pitchFamily="2" charset="0"/>
                          <a:cs typeface="Montserrat" panose="00000500000000000000" pitchFamily="2" charset="0"/>
                        </a:rPr>
                        <a:t>Pasto</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2</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20,00%</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8</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80,00%</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681243"/>
                  </a:ext>
                </a:extLst>
              </a:tr>
              <a:tr h="152671">
                <a:tc>
                  <a:txBody>
                    <a:bodyPr/>
                    <a:lstStyle/>
                    <a:p>
                      <a:pPr algn="ctr">
                        <a:lnSpc>
                          <a:spcPct val="115000"/>
                        </a:lnSpc>
                        <a:spcBef>
                          <a:spcPts val="1200"/>
                        </a:spcBef>
                      </a:pPr>
                      <a:r>
                        <a:rPr lang="es-ES" sz="900">
                          <a:effectLst/>
                          <a:latin typeface="Montserrat" panose="00000500000000000000" pitchFamily="2" charset="0"/>
                          <a:ea typeface="Montserrat" panose="00000500000000000000" pitchFamily="2" charset="0"/>
                          <a:cs typeface="Montserrat" panose="00000500000000000000" pitchFamily="2" charset="0"/>
                        </a:rPr>
                        <a:t>Medellín</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3</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18,75%</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13</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81,25%</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1700004"/>
                  </a:ext>
                </a:extLst>
              </a:tr>
              <a:tr h="152671">
                <a:tc>
                  <a:txBody>
                    <a:bodyPr/>
                    <a:lstStyle/>
                    <a:p>
                      <a:pPr algn="ctr">
                        <a:lnSpc>
                          <a:spcPct val="115000"/>
                        </a:lnSpc>
                        <a:spcBef>
                          <a:spcPts val="1200"/>
                        </a:spcBef>
                      </a:pPr>
                      <a:r>
                        <a:rPr lang="es-ES" sz="900" dirty="0">
                          <a:effectLst/>
                          <a:latin typeface="Montserrat" panose="00000500000000000000" pitchFamily="2" charset="0"/>
                          <a:ea typeface="Montserrat" panose="00000500000000000000" pitchFamily="2" charset="0"/>
                          <a:cs typeface="Montserrat" panose="00000500000000000000" pitchFamily="2" charset="0"/>
                        </a:rPr>
                        <a:t>Leticia</a:t>
                      </a:r>
                      <a:endParaRPr lang="es-CO" sz="1050" dirty="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2</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18,18%</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9</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81,82%</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4349226"/>
                  </a:ext>
                </a:extLst>
              </a:tr>
              <a:tr h="152671">
                <a:tc>
                  <a:txBody>
                    <a:bodyPr/>
                    <a:lstStyle/>
                    <a:p>
                      <a:pPr algn="ctr">
                        <a:lnSpc>
                          <a:spcPct val="115000"/>
                        </a:lnSpc>
                        <a:spcBef>
                          <a:spcPts val="1200"/>
                        </a:spcBef>
                      </a:pPr>
                      <a:r>
                        <a:rPr lang="es-ES" sz="900">
                          <a:effectLst/>
                          <a:latin typeface="Montserrat" panose="00000500000000000000" pitchFamily="2" charset="0"/>
                          <a:ea typeface="Montserrat" panose="00000500000000000000" pitchFamily="2" charset="0"/>
                          <a:cs typeface="Montserrat" panose="00000500000000000000" pitchFamily="2" charset="0"/>
                        </a:rPr>
                        <a:t>Puerto Carreño</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1</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16,67%</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5</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83,33%</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7710957"/>
                  </a:ext>
                </a:extLst>
              </a:tr>
              <a:tr h="152671">
                <a:tc>
                  <a:txBody>
                    <a:bodyPr/>
                    <a:lstStyle/>
                    <a:p>
                      <a:pPr algn="ctr">
                        <a:lnSpc>
                          <a:spcPct val="115000"/>
                        </a:lnSpc>
                        <a:spcBef>
                          <a:spcPts val="1200"/>
                        </a:spcBef>
                      </a:pPr>
                      <a:r>
                        <a:rPr lang="es-ES" sz="900">
                          <a:effectLst/>
                          <a:latin typeface="Montserrat" panose="00000500000000000000" pitchFamily="2" charset="0"/>
                          <a:ea typeface="Montserrat" panose="00000500000000000000" pitchFamily="2" charset="0"/>
                          <a:cs typeface="Montserrat" panose="00000500000000000000" pitchFamily="2" charset="0"/>
                        </a:rPr>
                        <a:t>Cali</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2</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15,38%</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11</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84,62%</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7291663"/>
                  </a:ext>
                </a:extLst>
              </a:tr>
              <a:tr h="152671">
                <a:tc>
                  <a:txBody>
                    <a:bodyPr/>
                    <a:lstStyle/>
                    <a:p>
                      <a:pPr algn="ctr">
                        <a:lnSpc>
                          <a:spcPct val="115000"/>
                        </a:lnSpc>
                        <a:spcBef>
                          <a:spcPts val="1200"/>
                        </a:spcBef>
                      </a:pPr>
                      <a:r>
                        <a:rPr lang="es-ES" sz="900">
                          <a:effectLst/>
                          <a:latin typeface="Montserrat" panose="00000500000000000000" pitchFamily="2" charset="0"/>
                          <a:ea typeface="Montserrat" panose="00000500000000000000" pitchFamily="2" charset="0"/>
                          <a:cs typeface="Montserrat" panose="00000500000000000000" pitchFamily="2" charset="0"/>
                        </a:rPr>
                        <a:t>Armenia</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2</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14,29%</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12</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85,71%</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2210979"/>
                  </a:ext>
                </a:extLst>
              </a:tr>
              <a:tr h="152671">
                <a:tc>
                  <a:txBody>
                    <a:bodyPr/>
                    <a:lstStyle/>
                    <a:p>
                      <a:pPr algn="ctr">
                        <a:lnSpc>
                          <a:spcPct val="115000"/>
                        </a:lnSpc>
                        <a:spcBef>
                          <a:spcPts val="1200"/>
                        </a:spcBef>
                      </a:pPr>
                      <a:r>
                        <a:rPr lang="es-ES" sz="900">
                          <a:effectLst/>
                          <a:latin typeface="Montserrat" panose="00000500000000000000" pitchFamily="2" charset="0"/>
                          <a:ea typeface="Montserrat" panose="00000500000000000000" pitchFamily="2" charset="0"/>
                          <a:cs typeface="Montserrat" panose="00000500000000000000" pitchFamily="2" charset="0"/>
                        </a:rPr>
                        <a:t>Yopal</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2</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14,29%</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12</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85,71%</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938920"/>
                  </a:ext>
                </a:extLst>
              </a:tr>
              <a:tr h="152671">
                <a:tc>
                  <a:txBody>
                    <a:bodyPr/>
                    <a:lstStyle/>
                    <a:p>
                      <a:pPr algn="ctr">
                        <a:lnSpc>
                          <a:spcPct val="115000"/>
                        </a:lnSpc>
                        <a:spcBef>
                          <a:spcPts val="1200"/>
                        </a:spcBef>
                      </a:pPr>
                      <a:r>
                        <a:rPr lang="es-ES" sz="900">
                          <a:effectLst/>
                          <a:latin typeface="Montserrat" panose="00000500000000000000" pitchFamily="2" charset="0"/>
                          <a:ea typeface="Montserrat" panose="00000500000000000000" pitchFamily="2" charset="0"/>
                          <a:cs typeface="Montserrat" panose="00000500000000000000" pitchFamily="2" charset="0"/>
                        </a:rPr>
                        <a:t>Cartagena</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2</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12,50%</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14</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87,50%</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0714740"/>
                  </a:ext>
                </a:extLst>
              </a:tr>
              <a:tr h="152671">
                <a:tc>
                  <a:txBody>
                    <a:bodyPr/>
                    <a:lstStyle/>
                    <a:p>
                      <a:pPr algn="ctr">
                        <a:lnSpc>
                          <a:spcPct val="115000"/>
                        </a:lnSpc>
                        <a:spcBef>
                          <a:spcPts val="1200"/>
                        </a:spcBef>
                      </a:pPr>
                      <a:r>
                        <a:rPr lang="es-ES" sz="900">
                          <a:effectLst/>
                          <a:latin typeface="Montserrat" panose="00000500000000000000" pitchFamily="2" charset="0"/>
                          <a:ea typeface="Montserrat" panose="00000500000000000000" pitchFamily="2" charset="0"/>
                          <a:cs typeface="Montserrat" panose="00000500000000000000" pitchFamily="2" charset="0"/>
                        </a:rPr>
                        <a:t>Mocoa</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1</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12,50%</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7</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87,50%</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9248716"/>
                  </a:ext>
                </a:extLst>
              </a:tr>
              <a:tr h="185257">
                <a:tc>
                  <a:txBody>
                    <a:bodyPr/>
                    <a:lstStyle/>
                    <a:p>
                      <a:pPr algn="ctr">
                        <a:lnSpc>
                          <a:spcPct val="115000"/>
                        </a:lnSpc>
                        <a:spcBef>
                          <a:spcPts val="1200"/>
                        </a:spcBef>
                      </a:pPr>
                      <a:r>
                        <a:rPr lang="es-ES" sz="900" dirty="0">
                          <a:effectLst/>
                          <a:latin typeface="Montserrat" panose="00000500000000000000" pitchFamily="2" charset="0"/>
                          <a:ea typeface="Montserrat" panose="00000500000000000000" pitchFamily="2" charset="0"/>
                          <a:cs typeface="Montserrat" panose="00000500000000000000" pitchFamily="2" charset="0"/>
                        </a:rPr>
                        <a:t>San José del Guaviare</a:t>
                      </a:r>
                      <a:endParaRPr lang="es-CO" sz="1050" dirty="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1</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12,50%</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7</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87,50%</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6990224"/>
                  </a:ext>
                </a:extLst>
              </a:tr>
              <a:tr h="152671">
                <a:tc>
                  <a:txBody>
                    <a:bodyPr/>
                    <a:lstStyle/>
                    <a:p>
                      <a:pPr algn="ctr">
                        <a:lnSpc>
                          <a:spcPct val="115000"/>
                        </a:lnSpc>
                        <a:spcBef>
                          <a:spcPts val="1200"/>
                        </a:spcBef>
                      </a:pPr>
                      <a:r>
                        <a:rPr lang="es-ES" sz="900">
                          <a:effectLst/>
                          <a:latin typeface="Montserrat" panose="00000500000000000000" pitchFamily="2" charset="0"/>
                          <a:ea typeface="Montserrat" panose="00000500000000000000" pitchFamily="2" charset="0"/>
                          <a:cs typeface="Montserrat" panose="00000500000000000000" pitchFamily="2" charset="0"/>
                        </a:rPr>
                        <a:t>Florencia</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1</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11,11%</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8</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88,89%</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40845403"/>
                  </a:ext>
                </a:extLst>
              </a:tr>
              <a:tr h="152671">
                <a:tc>
                  <a:txBody>
                    <a:bodyPr/>
                    <a:lstStyle/>
                    <a:p>
                      <a:pPr algn="ctr">
                        <a:lnSpc>
                          <a:spcPct val="115000"/>
                        </a:lnSpc>
                        <a:spcBef>
                          <a:spcPts val="1200"/>
                        </a:spcBef>
                      </a:pPr>
                      <a:r>
                        <a:rPr lang="es-ES" sz="900">
                          <a:effectLst/>
                          <a:latin typeface="Montserrat" panose="00000500000000000000" pitchFamily="2" charset="0"/>
                          <a:ea typeface="Montserrat" panose="00000500000000000000" pitchFamily="2" charset="0"/>
                          <a:cs typeface="Montserrat" panose="00000500000000000000" pitchFamily="2" charset="0"/>
                        </a:rPr>
                        <a:t>Ibagué</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1</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11,11%</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8</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88,89%</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312868"/>
                  </a:ext>
                </a:extLst>
              </a:tr>
              <a:tr h="152671">
                <a:tc>
                  <a:txBody>
                    <a:bodyPr/>
                    <a:lstStyle/>
                    <a:p>
                      <a:pPr algn="ctr">
                        <a:lnSpc>
                          <a:spcPct val="115000"/>
                        </a:lnSpc>
                        <a:spcBef>
                          <a:spcPts val="1200"/>
                        </a:spcBef>
                      </a:pPr>
                      <a:r>
                        <a:rPr lang="es-ES" sz="900">
                          <a:effectLst/>
                          <a:latin typeface="Montserrat" panose="00000500000000000000" pitchFamily="2" charset="0"/>
                          <a:ea typeface="Montserrat" panose="00000500000000000000" pitchFamily="2" charset="0"/>
                          <a:cs typeface="Montserrat" panose="00000500000000000000" pitchFamily="2" charset="0"/>
                        </a:rPr>
                        <a:t>Tunja</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1</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11,11%</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8</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88,89%</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7431909"/>
                  </a:ext>
                </a:extLst>
              </a:tr>
              <a:tr h="152671">
                <a:tc>
                  <a:txBody>
                    <a:bodyPr/>
                    <a:lstStyle/>
                    <a:p>
                      <a:pPr algn="ctr">
                        <a:lnSpc>
                          <a:spcPct val="115000"/>
                        </a:lnSpc>
                        <a:spcBef>
                          <a:spcPts val="1200"/>
                        </a:spcBef>
                      </a:pPr>
                      <a:r>
                        <a:rPr lang="es-ES" sz="900">
                          <a:effectLst/>
                          <a:latin typeface="Montserrat" panose="00000500000000000000" pitchFamily="2" charset="0"/>
                          <a:ea typeface="Montserrat" panose="00000500000000000000" pitchFamily="2" charset="0"/>
                          <a:cs typeface="Montserrat" panose="00000500000000000000" pitchFamily="2" charset="0"/>
                        </a:rPr>
                        <a:t>Santa Marta</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1</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10,00%</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9</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90,00%</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7915009"/>
                  </a:ext>
                </a:extLst>
              </a:tr>
              <a:tr h="152671">
                <a:tc>
                  <a:txBody>
                    <a:bodyPr/>
                    <a:lstStyle/>
                    <a:p>
                      <a:pPr algn="ctr">
                        <a:lnSpc>
                          <a:spcPct val="115000"/>
                        </a:lnSpc>
                        <a:spcBef>
                          <a:spcPts val="1200"/>
                        </a:spcBef>
                      </a:pPr>
                      <a:r>
                        <a:rPr lang="es-ES" sz="900">
                          <a:effectLst/>
                          <a:latin typeface="Montserrat" panose="00000500000000000000" pitchFamily="2" charset="0"/>
                          <a:ea typeface="Montserrat" panose="00000500000000000000" pitchFamily="2" charset="0"/>
                          <a:cs typeface="Montserrat" panose="00000500000000000000" pitchFamily="2" charset="0"/>
                        </a:rPr>
                        <a:t>Manizales</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1</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8,33%</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11</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91,67%</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0811639"/>
                  </a:ext>
                </a:extLst>
              </a:tr>
              <a:tr h="152671">
                <a:tc>
                  <a:txBody>
                    <a:bodyPr/>
                    <a:lstStyle/>
                    <a:p>
                      <a:pPr algn="ctr">
                        <a:lnSpc>
                          <a:spcPct val="115000"/>
                        </a:lnSpc>
                        <a:spcBef>
                          <a:spcPts val="1200"/>
                        </a:spcBef>
                      </a:pPr>
                      <a:r>
                        <a:rPr lang="es-ES" sz="900">
                          <a:effectLst/>
                          <a:latin typeface="Montserrat" panose="00000500000000000000" pitchFamily="2" charset="0"/>
                          <a:ea typeface="Montserrat" panose="00000500000000000000" pitchFamily="2" charset="0"/>
                          <a:cs typeface="Montserrat" panose="00000500000000000000" pitchFamily="2" charset="0"/>
                        </a:rPr>
                        <a:t>Arauca</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1</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7,69%</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12</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92,31%</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9421294"/>
                  </a:ext>
                </a:extLst>
              </a:tr>
              <a:tr h="152671">
                <a:tc>
                  <a:txBody>
                    <a:bodyPr/>
                    <a:lstStyle/>
                    <a:p>
                      <a:pPr algn="ctr">
                        <a:lnSpc>
                          <a:spcPct val="115000"/>
                        </a:lnSpc>
                        <a:spcBef>
                          <a:spcPts val="1200"/>
                        </a:spcBef>
                      </a:pPr>
                      <a:r>
                        <a:rPr lang="es-ES" sz="900">
                          <a:effectLst/>
                          <a:latin typeface="Montserrat" panose="00000500000000000000" pitchFamily="2" charset="0"/>
                          <a:ea typeface="Montserrat" panose="00000500000000000000" pitchFamily="2" charset="0"/>
                          <a:cs typeface="Montserrat" panose="00000500000000000000" pitchFamily="2" charset="0"/>
                        </a:rPr>
                        <a:t>Quibdó</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1</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6,67%</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14</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93,33%</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4257584"/>
                  </a:ext>
                </a:extLst>
              </a:tr>
              <a:tr h="152671">
                <a:tc>
                  <a:txBody>
                    <a:bodyPr/>
                    <a:lstStyle/>
                    <a:p>
                      <a:pPr algn="ctr">
                        <a:lnSpc>
                          <a:spcPct val="115000"/>
                        </a:lnSpc>
                        <a:spcBef>
                          <a:spcPts val="1200"/>
                        </a:spcBef>
                      </a:pPr>
                      <a:r>
                        <a:rPr lang="es-ES" sz="900">
                          <a:effectLst/>
                          <a:latin typeface="Montserrat" panose="00000500000000000000" pitchFamily="2" charset="0"/>
                          <a:ea typeface="Montserrat" panose="00000500000000000000" pitchFamily="2" charset="0"/>
                          <a:cs typeface="Montserrat" panose="00000500000000000000" pitchFamily="2" charset="0"/>
                        </a:rPr>
                        <a:t>Bucaramanga</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1</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6,25%</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15</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93,75%</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7750430"/>
                  </a:ext>
                </a:extLst>
              </a:tr>
              <a:tr h="152671">
                <a:tc>
                  <a:txBody>
                    <a:bodyPr/>
                    <a:lstStyle/>
                    <a:p>
                      <a:pPr algn="ctr">
                        <a:lnSpc>
                          <a:spcPct val="115000"/>
                        </a:lnSpc>
                        <a:spcBef>
                          <a:spcPts val="1200"/>
                        </a:spcBef>
                      </a:pPr>
                      <a:r>
                        <a:rPr lang="es-ES" sz="900">
                          <a:effectLst/>
                          <a:latin typeface="Montserrat" panose="00000500000000000000" pitchFamily="2" charset="0"/>
                          <a:ea typeface="Montserrat" panose="00000500000000000000" pitchFamily="2" charset="0"/>
                          <a:cs typeface="Montserrat" panose="00000500000000000000" pitchFamily="2" charset="0"/>
                        </a:rPr>
                        <a:t>Cúcuta</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1</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6,25%</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15</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900">
                          <a:effectLst/>
                          <a:latin typeface="Montserrat" panose="00000500000000000000" pitchFamily="2" charset="0"/>
                          <a:ea typeface="Montserrat" panose="00000500000000000000" pitchFamily="2" charset="0"/>
                          <a:cs typeface="Montserrat" panose="00000500000000000000" pitchFamily="2" charset="0"/>
                        </a:rPr>
                        <a:t>93,75%</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1048700"/>
                  </a:ext>
                </a:extLst>
              </a:tr>
              <a:tr h="152671">
                <a:tc>
                  <a:txBody>
                    <a:bodyPr/>
                    <a:lstStyle/>
                    <a:p>
                      <a:pPr algn="ctr">
                        <a:lnSpc>
                          <a:spcPct val="115000"/>
                        </a:lnSpc>
                        <a:spcBef>
                          <a:spcPts val="1200"/>
                        </a:spcBef>
                      </a:pPr>
                      <a:r>
                        <a:rPr lang="es-ES" sz="900">
                          <a:solidFill>
                            <a:srgbClr val="000000"/>
                          </a:solidFill>
                          <a:effectLst/>
                          <a:latin typeface="Montserrat" panose="00000500000000000000" pitchFamily="2" charset="0"/>
                          <a:ea typeface="Montserrat" panose="00000500000000000000" pitchFamily="2" charset="0"/>
                          <a:cs typeface="Montserrat" panose="00000500000000000000" pitchFamily="2" charset="0"/>
                        </a:rPr>
                        <a:t>Barranquilla</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CCCC"/>
                    </a:solidFill>
                  </a:tcPr>
                </a:tc>
                <a:tc>
                  <a:txBody>
                    <a:bodyPr/>
                    <a:lstStyle/>
                    <a:p>
                      <a:pPr algn="ctr">
                        <a:lnSpc>
                          <a:spcPct val="115000"/>
                        </a:lnSpc>
                      </a:pPr>
                      <a:r>
                        <a:rPr lang="es-ES" sz="900">
                          <a:solidFill>
                            <a:srgbClr val="000000"/>
                          </a:solidFill>
                          <a:effectLst/>
                          <a:latin typeface="Montserrat" panose="00000500000000000000" pitchFamily="2" charset="0"/>
                          <a:ea typeface="Montserrat" panose="00000500000000000000" pitchFamily="2" charset="0"/>
                          <a:cs typeface="Montserrat" panose="00000500000000000000" pitchFamily="2" charset="0"/>
                        </a:rPr>
                        <a:t>0</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CCCC"/>
                    </a:solidFill>
                  </a:tcPr>
                </a:tc>
                <a:tc>
                  <a:txBody>
                    <a:bodyPr/>
                    <a:lstStyle/>
                    <a:p>
                      <a:pPr algn="ctr">
                        <a:lnSpc>
                          <a:spcPct val="115000"/>
                        </a:lnSpc>
                      </a:pPr>
                      <a:r>
                        <a:rPr lang="es-ES" sz="900">
                          <a:solidFill>
                            <a:srgbClr val="000000"/>
                          </a:solidFill>
                          <a:effectLst/>
                          <a:latin typeface="Montserrat" panose="00000500000000000000" pitchFamily="2" charset="0"/>
                          <a:ea typeface="Montserrat" panose="00000500000000000000" pitchFamily="2" charset="0"/>
                          <a:cs typeface="Montserrat" panose="00000500000000000000" pitchFamily="2" charset="0"/>
                        </a:rPr>
                        <a:t>0,00%</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CCCC"/>
                    </a:solidFill>
                  </a:tcPr>
                </a:tc>
                <a:tc>
                  <a:txBody>
                    <a:bodyPr/>
                    <a:lstStyle/>
                    <a:p>
                      <a:pPr algn="ctr">
                        <a:lnSpc>
                          <a:spcPct val="115000"/>
                        </a:lnSpc>
                      </a:pPr>
                      <a:r>
                        <a:rPr lang="es-ES" sz="900">
                          <a:solidFill>
                            <a:srgbClr val="000000"/>
                          </a:solidFill>
                          <a:effectLst/>
                          <a:latin typeface="Montserrat" panose="00000500000000000000" pitchFamily="2" charset="0"/>
                          <a:ea typeface="Montserrat" panose="00000500000000000000" pitchFamily="2" charset="0"/>
                          <a:cs typeface="Montserrat" panose="00000500000000000000" pitchFamily="2" charset="0"/>
                        </a:rPr>
                        <a:t>8</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CCCC"/>
                    </a:solidFill>
                  </a:tcPr>
                </a:tc>
                <a:tc>
                  <a:txBody>
                    <a:bodyPr/>
                    <a:lstStyle/>
                    <a:p>
                      <a:pPr algn="ctr">
                        <a:lnSpc>
                          <a:spcPct val="115000"/>
                        </a:lnSpc>
                      </a:pPr>
                      <a:r>
                        <a:rPr lang="es-ES" sz="900">
                          <a:solidFill>
                            <a:srgbClr val="000000"/>
                          </a:solidFill>
                          <a:effectLst/>
                          <a:latin typeface="Montserrat" panose="00000500000000000000" pitchFamily="2" charset="0"/>
                          <a:ea typeface="Montserrat" panose="00000500000000000000" pitchFamily="2" charset="0"/>
                          <a:cs typeface="Montserrat" panose="00000500000000000000" pitchFamily="2" charset="0"/>
                        </a:rPr>
                        <a:t>100,00%</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CCCC"/>
                    </a:solidFill>
                  </a:tcPr>
                </a:tc>
                <a:extLst>
                  <a:ext uri="{0D108BD9-81ED-4DB2-BD59-A6C34878D82A}">
                    <a16:rowId xmlns:a16="http://schemas.microsoft.com/office/drawing/2014/main" val="2174349500"/>
                  </a:ext>
                </a:extLst>
              </a:tr>
              <a:tr h="152671">
                <a:tc>
                  <a:txBody>
                    <a:bodyPr/>
                    <a:lstStyle/>
                    <a:p>
                      <a:pPr algn="ctr">
                        <a:lnSpc>
                          <a:spcPct val="115000"/>
                        </a:lnSpc>
                        <a:spcBef>
                          <a:spcPts val="1200"/>
                        </a:spcBef>
                      </a:pPr>
                      <a:r>
                        <a:rPr lang="es-ES" sz="900">
                          <a:solidFill>
                            <a:srgbClr val="000000"/>
                          </a:solidFill>
                          <a:effectLst/>
                          <a:latin typeface="Montserrat" panose="00000500000000000000" pitchFamily="2" charset="0"/>
                          <a:ea typeface="Montserrat" panose="00000500000000000000" pitchFamily="2" charset="0"/>
                          <a:cs typeface="Montserrat" panose="00000500000000000000" pitchFamily="2" charset="0"/>
                        </a:rPr>
                        <a:t>Bogotá. D.C.</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CCCC"/>
                    </a:solidFill>
                  </a:tcPr>
                </a:tc>
                <a:tc>
                  <a:txBody>
                    <a:bodyPr/>
                    <a:lstStyle/>
                    <a:p>
                      <a:pPr algn="ctr">
                        <a:lnSpc>
                          <a:spcPct val="115000"/>
                        </a:lnSpc>
                      </a:pPr>
                      <a:r>
                        <a:rPr lang="es-ES" sz="900">
                          <a:solidFill>
                            <a:srgbClr val="000000"/>
                          </a:solidFill>
                          <a:effectLst/>
                          <a:latin typeface="Montserrat" panose="00000500000000000000" pitchFamily="2" charset="0"/>
                          <a:ea typeface="Montserrat" panose="00000500000000000000" pitchFamily="2" charset="0"/>
                          <a:cs typeface="Montserrat" panose="00000500000000000000" pitchFamily="2" charset="0"/>
                        </a:rPr>
                        <a:t>0</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CCCC"/>
                    </a:solidFill>
                  </a:tcPr>
                </a:tc>
                <a:tc>
                  <a:txBody>
                    <a:bodyPr/>
                    <a:lstStyle/>
                    <a:p>
                      <a:pPr algn="ctr">
                        <a:lnSpc>
                          <a:spcPct val="115000"/>
                        </a:lnSpc>
                      </a:pPr>
                      <a:r>
                        <a:rPr lang="es-ES" sz="900">
                          <a:solidFill>
                            <a:srgbClr val="000000"/>
                          </a:solidFill>
                          <a:effectLst/>
                          <a:latin typeface="Montserrat" panose="00000500000000000000" pitchFamily="2" charset="0"/>
                          <a:ea typeface="Montserrat" panose="00000500000000000000" pitchFamily="2" charset="0"/>
                          <a:cs typeface="Montserrat" panose="00000500000000000000" pitchFamily="2" charset="0"/>
                        </a:rPr>
                        <a:t>0,00%</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CCCC"/>
                    </a:solidFill>
                  </a:tcPr>
                </a:tc>
                <a:tc>
                  <a:txBody>
                    <a:bodyPr/>
                    <a:lstStyle/>
                    <a:p>
                      <a:pPr algn="ctr">
                        <a:lnSpc>
                          <a:spcPct val="115000"/>
                        </a:lnSpc>
                      </a:pPr>
                      <a:r>
                        <a:rPr lang="es-ES" sz="900">
                          <a:solidFill>
                            <a:srgbClr val="000000"/>
                          </a:solidFill>
                          <a:effectLst/>
                          <a:latin typeface="Montserrat" panose="00000500000000000000" pitchFamily="2" charset="0"/>
                          <a:ea typeface="Montserrat" panose="00000500000000000000" pitchFamily="2" charset="0"/>
                          <a:cs typeface="Montserrat" panose="00000500000000000000" pitchFamily="2" charset="0"/>
                        </a:rPr>
                        <a:t>9</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CCCC"/>
                    </a:solidFill>
                  </a:tcPr>
                </a:tc>
                <a:tc>
                  <a:txBody>
                    <a:bodyPr/>
                    <a:lstStyle/>
                    <a:p>
                      <a:pPr algn="ctr">
                        <a:lnSpc>
                          <a:spcPct val="115000"/>
                        </a:lnSpc>
                      </a:pPr>
                      <a:r>
                        <a:rPr lang="es-ES" sz="900">
                          <a:solidFill>
                            <a:srgbClr val="000000"/>
                          </a:solidFill>
                          <a:effectLst/>
                          <a:latin typeface="Montserrat" panose="00000500000000000000" pitchFamily="2" charset="0"/>
                          <a:ea typeface="Montserrat" panose="00000500000000000000" pitchFamily="2" charset="0"/>
                          <a:cs typeface="Montserrat" panose="00000500000000000000" pitchFamily="2" charset="0"/>
                        </a:rPr>
                        <a:t>100,00%</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CCCC"/>
                    </a:solidFill>
                  </a:tcPr>
                </a:tc>
                <a:extLst>
                  <a:ext uri="{0D108BD9-81ED-4DB2-BD59-A6C34878D82A}">
                    <a16:rowId xmlns:a16="http://schemas.microsoft.com/office/drawing/2014/main" val="2584221236"/>
                  </a:ext>
                </a:extLst>
              </a:tr>
              <a:tr h="152671">
                <a:tc>
                  <a:txBody>
                    <a:bodyPr/>
                    <a:lstStyle/>
                    <a:p>
                      <a:pPr algn="ctr">
                        <a:lnSpc>
                          <a:spcPct val="115000"/>
                        </a:lnSpc>
                        <a:spcBef>
                          <a:spcPts val="1200"/>
                        </a:spcBef>
                      </a:pPr>
                      <a:r>
                        <a:rPr lang="es-ES" sz="900">
                          <a:solidFill>
                            <a:srgbClr val="000000"/>
                          </a:solidFill>
                          <a:effectLst/>
                          <a:latin typeface="Montserrat" panose="00000500000000000000" pitchFamily="2" charset="0"/>
                          <a:ea typeface="Montserrat" panose="00000500000000000000" pitchFamily="2" charset="0"/>
                          <a:cs typeface="Montserrat" panose="00000500000000000000" pitchFamily="2" charset="0"/>
                        </a:rPr>
                        <a:t>Neiva</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CCCC"/>
                    </a:solidFill>
                  </a:tcPr>
                </a:tc>
                <a:tc>
                  <a:txBody>
                    <a:bodyPr/>
                    <a:lstStyle/>
                    <a:p>
                      <a:pPr algn="ctr">
                        <a:lnSpc>
                          <a:spcPct val="115000"/>
                        </a:lnSpc>
                      </a:pPr>
                      <a:r>
                        <a:rPr lang="es-ES" sz="900">
                          <a:solidFill>
                            <a:srgbClr val="000000"/>
                          </a:solidFill>
                          <a:effectLst/>
                          <a:latin typeface="Montserrat" panose="00000500000000000000" pitchFamily="2" charset="0"/>
                          <a:ea typeface="Montserrat" panose="00000500000000000000" pitchFamily="2" charset="0"/>
                          <a:cs typeface="Montserrat" panose="00000500000000000000" pitchFamily="2" charset="0"/>
                        </a:rPr>
                        <a:t>0</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CCCC"/>
                    </a:solidFill>
                  </a:tcPr>
                </a:tc>
                <a:tc>
                  <a:txBody>
                    <a:bodyPr/>
                    <a:lstStyle/>
                    <a:p>
                      <a:pPr algn="ctr">
                        <a:lnSpc>
                          <a:spcPct val="115000"/>
                        </a:lnSpc>
                      </a:pPr>
                      <a:r>
                        <a:rPr lang="es-ES" sz="900">
                          <a:solidFill>
                            <a:srgbClr val="000000"/>
                          </a:solidFill>
                          <a:effectLst/>
                          <a:latin typeface="Montserrat" panose="00000500000000000000" pitchFamily="2" charset="0"/>
                          <a:ea typeface="Montserrat" panose="00000500000000000000" pitchFamily="2" charset="0"/>
                          <a:cs typeface="Montserrat" panose="00000500000000000000" pitchFamily="2" charset="0"/>
                        </a:rPr>
                        <a:t>0,00%</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CCCC"/>
                    </a:solidFill>
                  </a:tcPr>
                </a:tc>
                <a:tc>
                  <a:txBody>
                    <a:bodyPr/>
                    <a:lstStyle/>
                    <a:p>
                      <a:pPr algn="ctr">
                        <a:lnSpc>
                          <a:spcPct val="115000"/>
                        </a:lnSpc>
                      </a:pPr>
                      <a:r>
                        <a:rPr lang="es-ES" sz="900">
                          <a:solidFill>
                            <a:srgbClr val="000000"/>
                          </a:solidFill>
                          <a:effectLst/>
                          <a:latin typeface="Montserrat" panose="00000500000000000000" pitchFamily="2" charset="0"/>
                          <a:ea typeface="Montserrat" panose="00000500000000000000" pitchFamily="2" charset="0"/>
                          <a:cs typeface="Montserrat" panose="00000500000000000000" pitchFamily="2" charset="0"/>
                        </a:rPr>
                        <a:t>11</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CCCC"/>
                    </a:solidFill>
                  </a:tcPr>
                </a:tc>
                <a:tc>
                  <a:txBody>
                    <a:bodyPr/>
                    <a:lstStyle/>
                    <a:p>
                      <a:pPr algn="ctr">
                        <a:lnSpc>
                          <a:spcPct val="115000"/>
                        </a:lnSpc>
                      </a:pPr>
                      <a:r>
                        <a:rPr lang="es-ES" sz="900">
                          <a:solidFill>
                            <a:srgbClr val="000000"/>
                          </a:solidFill>
                          <a:effectLst/>
                          <a:latin typeface="Montserrat" panose="00000500000000000000" pitchFamily="2" charset="0"/>
                          <a:ea typeface="Montserrat" panose="00000500000000000000" pitchFamily="2" charset="0"/>
                          <a:cs typeface="Montserrat" panose="00000500000000000000" pitchFamily="2" charset="0"/>
                        </a:rPr>
                        <a:t>100,00%</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CCCC"/>
                    </a:solidFill>
                  </a:tcPr>
                </a:tc>
                <a:extLst>
                  <a:ext uri="{0D108BD9-81ED-4DB2-BD59-A6C34878D82A}">
                    <a16:rowId xmlns:a16="http://schemas.microsoft.com/office/drawing/2014/main" val="3820932592"/>
                  </a:ext>
                </a:extLst>
              </a:tr>
              <a:tr h="152671">
                <a:tc>
                  <a:txBody>
                    <a:bodyPr/>
                    <a:lstStyle/>
                    <a:p>
                      <a:pPr algn="ctr">
                        <a:lnSpc>
                          <a:spcPct val="115000"/>
                        </a:lnSpc>
                        <a:spcBef>
                          <a:spcPts val="1200"/>
                        </a:spcBef>
                      </a:pPr>
                      <a:r>
                        <a:rPr lang="es-ES" sz="900">
                          <a:solidFill>
                            <a:srgbClr val="000000"/>
                          </a:solidFill>
                          <a:effectLst/>
                          <a:latin typeface="Montserrat" panose="00000500000000000000" pitchFamily="2" charset="0"/>
                          <a:ea typeface="Montserrat" panose="00000500000000000000" pitchFamily="2" charset="0"/>
                          <a:cs typeface="Montserrat" panose="00000500000000000000" pitchFamily="2" charset="0"/>
                        </a:rPr>
                        <a:t>Sincelejo</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CCCC"/>
                    </a:solidFill>
                  </a:tcPr>
                </a:tc>
                <a:tc>
                  <a:txBody>
                    <a:bodyPr/>
                    <a:lstStyle/>
                    <a:p>
                      <a:pPr algn="ctr">
                        <a:lnSpc>
                          <a:spcPct val="115000"/>
                        </a:lnSpc>
                      </a:pPr>
                      <a:r>
                        <a:rPr lang="es-ES" sz="900">
                          <a:solidFill>
                            <a:srgbClr val="000000"/>
                          </a:solidFill>
                          <a:effectLst/>
                          <a:latin typeface="Montserrat" panose="00000500000000000000" pitchFamily="2" charset="0"/>
                          <a:ea typeface="Montserrat" panose="00000500000000000000" pitchFamily="2" charset="0"/>
                          <a:cs typeface="Montserrat" panose="00000500000000000000" pitchFamily="2" charset="0"/>
                        </a:rPr>
                        <a:t>0</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CCCC"/>
                    </a:solidFill>
                  </a:tcPr>
                </a:tc>
                <a:tc>
                  <a:txBody>
                    <a:bodyPr/>
                    <a:lstStyle/>
                    <a:p>
                      <a:pPr algn="ctr">
                        <a:lnSpc>
                          <a:spcPct val="115000"/>
                        </a:lnSpc>
                      </a:pPr>
                      <a:r>
                        <a:rPr lang="es-ES" sz="900">
                          <a:solidFill>
                            <a:srgbClr val="000000"/>
                          </a:solidFill>
                          <a:effectLst/>
                          <a:latin typeface="Montserrat" panose="00000500000000000000" pitchFamily="2" charset="0"/>
                          <a:ea typeface="Montserrat" panose="00000500000000000000" pitchFamily="2" charset="0"/>
                          <a:cs typeface="Montserrat" panose="00000500000000000000" pitchFamily="2" charset="0"/>
                        </a:rPr>
                        <a:t>0,00%</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CCCC"/>
                    </a:solidFill>
                  </a:tcPr>
                </a:tc>
                <a:tc>
                  <a:txBody>
                    <a:bodyPr/>
                    <a:lstStyle/>
                    <a:p>
                      <a:pPr algn="ctr">
                        <a:lnSpc>
                          <a:spcPct val="115000"/>
                        </a:lnSpc>
                      </a:pPr>
                      <a:r>
                        <a:rPr lang="es-ES" sz="900">
                          <a:solidFill>
                            <a:srgbClr val="000000"/>
                          </a:solidFill>
                          <a:effectLst/>
                          <a:latin typeface="Montserrat" panose="00000500000000000000" pitchFamily="2" charset="0"/>
                          <a:ea typeface="Montserrat" panose="00000500000000000000" pitchFamily="2" charset="0"/>
                          <a:cs typeface="Montserrat" panose="00000500000000000000" pitchFamily="2" charset="0"/>
                        </a:rPr>
                        <a:t>15</a:t>
                      </a:r>
                      <a:endParaRPr lang="es-CO" sz="105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CCCC"/>
                    </a:solidFill>
                  </a:tcPr>
                </a:tc>
                <a:tc>
                  <a:txBody>
                    <a:bodyPr/>
                    <a:lstStyle/>
                    <a:p>
                      <a:pPr algn="ctr">
                        <a:lnSpc>
                          <a:spcPct val="115000"/>
                        </a:lnSpc>
                      </a:pPr>
                      <a:r>
                        <a:rPr lang="es-ES" sz="900" dirty="0">
                          <a:solidFill>
                            <a:srgbClr val="000000"/>
                          </a:solidFill>
                          <a:effectLst/>
                          <a:latin typeface="Montserrat" panose="00000500000000000000" pitchFamily="2" charset="0"/>
                          <a:ea typeface="Montserrat" panose="00000500000000000000" pitchFamily="2" charset="0"/>
                          <a:cs typeface="Montserrat" panose="00000500000000000000" pitchFamily="2" charset="0"/>
                        </a:rPr>
                        <a:t>100,00%</a:t>
                      </a:r>
                      <a:endParaRPr lang="es-CO" sz="1050" dirty="0">
                        <a:effectLst/>
                        <a:latin typeface="Arial" panose="020B0604020202020204" pitchFamily="34" charset="0"/>
                        <a:ea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CCCC"/>
                    </a:solidFill>
                  </a:tcPr>
                </a:tc>
                <a:extLst>
                  <a:ext uri="{0D108BD9-81ED-4DB2-BD59-A6C34878D82A}">
                    <a16:rowId xmlns:a16="http://schemas.microsoft.com/office/drawing/2014/main" val="2085796045"/>
                  </a:ext>
                </a:extLst>
              </a:tr>
            </a:tbl>
          </a:graphicData>
        </a:graphic>
      </p:graphicFrame>
      <p:sp>
        <p:nvSpPr>
          <p:cNvPr id="8" name="Marcador de fecha 3">
            <a:extLst>
              <a:ext uri="{FF2B5EF4-FFF2-40B4-BE49-F238E27FC236}">
                <a16:creationId xmlns:a16="http://schemas.microsoft.com/office/drawing/2014/main" id="{4CACBC09-FAFB-0989-AC5A-AEB0E2C9DBA0}"/>
              </a:ext>
            </a:extLst>
          </p:cNvPr>
          <p:cNvSpPr>
            <a:spLocks noGrp="1"/>
          </p:cNvSpPr>
          <p:nvPr>
            <p:ph type="dt" sz="half" idx="10"/>
          </p:nvPr>
        </p:nvSpPr>
        <p:spPr>
          <a:xfrm>
            <a:off x="5867400" y="6358082"/>
            <a:ext cx="2743200" cy="365125"/>
          </a:xfrm>
        </p:spPr>
        <p:txBody>
          <a:bodyPr/>
          <a:lstStyle/>
          <a:p>
            <a:fld id="{449EEAE1-0529-4202-AF54-2B448B3B8F38}" type="datetime1">
              <a:rPr lang="en-US" smtClean="0"/>
              <a:t>10/18/2023</a:t>
            </a:fld>
            <a:endParaRPr lang="en-US" dirty="0"/>
          </a:p>
        </p:txBody>
      </p:sp>
      <p:sp>
        <p:nvSpPr>
          <p:cNvPr id="10" name="CuadroTexto 11">
            <a:extLst>
              <a:ext uri="{FF2B5EF4-FFF2-40B4-BE49-F238E27FC236}">
                <a16:creationId xmlns:a16="http://schemas.microsoft.com/office/drawing/2014/main" id="{EF5956DE-ED39-7421-8D73-105BC4FE91FF}"/>
              </a:ext>
            </a:extLst>
          </p:cNvPr>
          <p:cNvSpPr txBox="1"/>
          <p:nvPr/>
        </p:nvSpPr>
        <p:spPr>
          <a:xfrm>
            <a:off x="5930768" y="6437165"/>
            <a:ext cx="6097554" cy="256224"/>
          </a:xfrm>
          <a:prstGeom prst="rect">
            <a:avLst/>
          </a:prstGeom>
          <a:noFill/>
        </p:spPr>
        <p:txBody>
          <a:bodyPr wrap="square">
            <a:spAutoFit/>
          </a:bodyPr>
          <a:lstStyle/>
          <a:p>
            <a:pPr algn="ctr">
              <a:lnSpc>
                <a:spcPct val="115000"/>
              </a:lnSpc>
            </a:pPr>
            <a:r>
              <a:rPr lang="es-ES" sz="1000" dirty="0">
                <a:effectLst/>
                <a:latin typeface="Montserrat" panose="00000500000000000000" pitchFamily="2" charset="0"/>
                <a:ea typeface="Montserrat" panose="00000500000000000000" pitchFamily="2" charset="0"/>
                <a:cs typeface="Montserrat" panose="00000500000000000000" pitchFamily="2" charset="0"/>
              </a:rPr>
              <a:t>Fuente. Datos de RNEC. Elaboración MOE. </a:t>
            </a:r>
            <a:endParaRPr lang="es-CO" sz="1200" dirty="0">
              <a:effectLst/>
              <a:latin typeface="Arial" panose="020B0604020202020204" pitchFamily="34" charset="0"/>
              <a:ea typeface="Arial" panose="020B0604020202020204" pitchFamily="34" charset="0"/>
            </a:endParaRPr>
          </a:p>
        </p:txBody>
      </p:sp>
      <p:sp>
        <p:nvSpPr>
          <p:cNvPr id="11" name="Marcador de número de diapositiva 4">
            <a:extLst>
              <a:ext uri="{FF2B5EF4-FFF2-40B4-BE49-F238E27FC236}">
                <a16:creationId xmlns:a16="http://schemas.microsoft.com/office/drawing/2014/main" id="{FBA2B3CA-1916-0D85-E072-0DEBDEDD16BC}"/>
              </a:ext>
            </a:extLst>
          </p:cNvPr>
          <p:cNvSpPr>
            <a:spLocks noGrp="1"/>
          </p:cNvSpPr>
          <p:nvPr>
            <p:ph type="sldNum" sz="quarter" idx="12"/>
          </p:nvPr>
        </p:nvSpPr>
        <p:spPr>
          <a:xfrm>
            <a:off x="8610600" y="6356350"/>
            <a:ext cx="2743200" cy="365125"/>
          </a:xfrm>
        </p:spPr>
        <p:txBody>
          <a:bodyPr/>
          <a:lstStyle/>
          <a:p>
            <a:fld id="{F30F7205-41FB-46DE-B583-596CEB3EBE73}" type="slidenum">
              <a:rPr lang="en-US" smtClean="0"/>
              <a:t>12</a:t>
            </a:fld>
            <a:endParaRPr lang="en-US" dirty="0"/>
          </a:p>
        </p:txBody>
      </p:sp>
    </p:spTree>
    <p:extLst>
      <p:ext uri="{BB962C8B-B14F-4D97-AF65-F5344CB8AC3E}">
        <p14:creationId xmlns:p14="http://schemas.microsoft.com/office/powerpoint/2010/main" val="3233220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89;p2">
            <a:extLst>
              <a:ext uri="{FF2B5EF4-FFF2-40B4-BE49-F238E27FC236}">
                <a16:creationId xmlns:a16="http://schemas.microsoft.com/office/drawing/2014/main" id="{94BBBDD4-B70B-D736-FED7-51CDFA2D3F85}"/>
              </a:ext>
            </a:extLst>
          </p:cNvPr>
          <p:cNvSpPr/>
          <p:nvPr/>
        </p:nvSpPr>
        <p:spPr>
          <a:xfrm>
            <a:off x="933877" y="385636"/>
            <a:ext cx="9227767" cy="1111072"/>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endParaRPr lang="es-MX" sz="2800" b="1" dirty="0">
              <a:solidFill>
                <a:schemeClr val="bg1"/>
              </a:solidFill>
              <a:latin typeface="Gill Sans MT" panose="020B0502020104020203" pitchFamily="34" charset="77"/>
            </a:endParaRPr>
          </a:p>
          <a:p>
            <a:pPr marL="0" marR="0" lvl="0" indent="0" algn="ctr" rtl="0">
              <a:spcBef>
                <a:spcPts val="0"/>
              </a:spcBef>
              <a:spcAft>
                <a:spcPts val="0"/>
              </a:spcAft>
              <a:buNone/>
            </a:pPr>
            <a:r>
              <a:rPr lang="es-MX" sz="2800" b="1" i="0" u="none" strike="noStrike" cap="none" dirty="0">
                <a:solidFill>
                  <a:schemeClr val="bg1"/>
                </a:solidFill>
                <a:latin typeface="Arial"/>
                <a:ea typeface="Arial"/>
                <a:cs typeface="Arial"/>
                <a:sym typeface="Arial"/>
              </a:rPr>
              <a:t>Género de las candidaturas apoyadas por partidos políticos</a:t>
            </a:r>
          </a:p>
          <a:p>
            <a:pPr marL="0" marR="0" lvl="0" indent="0" algn="ctr" rtl="0">
              <a:spcBef>
                <a:spcPts val="0"/>
              </a:spcBef>
              <a:spcAft>
                <a:spcPts val="0"/>
              </a:spcAft>
              <a:buNone/>
            </a:pPr>
            <a:endParaRPr sz="2800" b="1" i="0" u="none" strike="noStrike" cap="none" dirty="0">
              <a:solidFill>
                <a:schemeClr val="bg1"/>
              </a:solidFill>
              <a:latin typeface="Arial"/>
              <a:ea typeface="Arial"/>
              <a:cs typeface="Arial"/>
              <a:sym typeface="Arial"/>
            </a:endParaRPr>
          </a:p>
        </p:txBody>
      </p:sp>
      <p:sp>
        <p:nvSpPr>
          <p:cNvPr id="6" name="CuadroTexto 5">
            <a:extLst>
              <a:ext uri="{FF2B5EF4-FFF2-40B4-BE49-F238E27FC236}">
                <a16:creationId xmlns:a16="http://schemas.microsoft.com/office/drawing/2014/main" id="{86354AD1-3A77-AA51-4C93-75FB6EDE4A28}"/>
              </a:ext>
            </a:extLst>
          </p:cNvPr>
          <p:cNvSpPr txBox="1"/>
          <p:nvPr/>
        </p:nvSpPr>
        <p:spPr>
          <a:xfrm>
            <a:off x="861461" y="1598509"/>
            <a:ext cx="4686299" cy="661912"/>
          </a:xfrm>
          <a:prstGeom prst="rect">
            <a:avLst/>
          </a:prstGeom>
          <a:noFill/>
        </p:spPr>
        <p:txBody>
          <a:bodyPr wrap="square">
            <a:spAutoFit/>
          </a:bodyPr>
          <a:lstStyle/>
          <a:p>
            <a:pPr algn="ctr">
              <a:lnSpc>
                <a:spcPct val="115000"/>
              </a:lnSpc>
            </a:pPr>
            <a:r>
              <a:rPr lang="es-ES" sz="1100" b="1" dirty="0">
                <a:effectLst/>
                <a:latin typeface="Montserrat" panose="00000500000000000000" pitchFamily="2" charset="0"/>
                <a:ea typeface="Montserrat" panose="00000500000000000000" pitchFamily="2" charset="0"/>
                <a:cs typeface="Montserrat" panose="00000500000000000000" pitchFamily="2" charset="0"/>
              </a:rPr>
              <a:t>Tabla </a:t>
            </a:r>
            <a:r>
              <a:rPr lang="es-ES" sz="1100" b="1" dirty="0">
                <a:latin typeface="Montserrat" panose="00000500000000000000" pitchFamily="2" charset="0"/>
                <a:ea typeface="Montserrat" panose="00000500000000000000" pitchFamily="2" charset="0"/>
                <a:cs typeface="Montserrat" panose="00000500000000000000" pitchFamily="2" charset="0"/>
              </a:rPr>
              <a:t>3</a:t>
            </a:r>
            <a:r>
              <a:rPr lang="es-ES" sz="1100" b="1" dirty="0">
                <a:effectLst/>
                <a:latin typeface="Montserrat" panose="00000500000000000000" pitchFamily="2" charset="0"/>
                <a:ea typeface="Montserrat" panose="00000500000000000000" pitchFamily="2" charset="0"/>
                <a:cs typeface="Montserrat" panose="00000500000000000000" pitchFamily="2" charset="0"/>
              </a:rPr>
              <a:t>.</a:t>
            </a:r>
            <a:r>
              <a:rPr lang="es-ES" sz="1100" dirty="0">
                <a:effectLst/>
                <a:latin typeface="Montserrat" panose="00000500000000000000" pitchFamily="2" charset="0"/>
                <a:ea typeface="Montserrat" panose="00000500000000000000" pitchFamily="2" charset="0"/>
                <a:cs typeface="Montserrat" panose="00000500000000000000" pitchFamily="2" charset="0"/>
              </a:rPr>
              <a:t> </a:t>
            </a:r>
            <a:r>
              <a:rPr lang="es-ES" sz="1100" i="1" dirty="0">
                <a:effectLst/>
                <a:latin typeface="Montserrat" panose="00000500000000000000" pitchFamily="2" charset="0"/>
                <a:ea typeface="Montserrat" panose="00000500000000000000" pitchFamily="2" charset="0"/>
                <a:cs typeface="Montserrat" panose="00000500000000000000" pitchFamily="2" charset="0"/>
              </a:rPr>
              <a:t>Partidos y movimientos políticos con mayor participación de mujeres en las elecciones de 2023. Corte 15 de septiembre de 2023.</a:t>
            </a:r>
            <a:endParaRPr lang="es-CO" sz="1100" dirty="0">
              <a:effectLst/>
              <a:latin typeface="Arial" panose="020B0604020202020204" pitchFamily="34" charset="0"/>
              <a:ea typeface="Arial" panose="020B0604020202020204" pitchFamily="34" charset="0"/>
            </a:endParaRPr>
          </a:p>
        </p:txBody>
      </p:sp>
      <p:graphicFrame>
        <p:nvGraphicFramePr>
          <p:cNvPr id="8" name="Tabla 7">
            <a:extLst>
              <a:ext uri="{FF2B5EF4-FFF2-40B4-BE49-F238E27FC236}">
                <a16:creationId xmlns:a16="http://schemas.microsoft.com/office/drawing/2014/main" id="{4ACFD97D-156C-455D-95BD-7D19DB4A36FD}"/>
              </a:ext>
            </a:extLst>
          </p:cNvPr>
          <p:cNvGraphicFramePr>
            <a:graphicFrameLocks noGrp="1"/>
          </p:cNvGraphicFramePr>
          <p:nvPr/>
        </p:nvGraphicFramePr>
        <p:xfrm>
          <a:off x="861461" y="2362222"/>
          <a:ext cx="5173113" cy="2648315"/>
        </p:xfrm>
        <a:graphic>
          <a:graphicData uri="http://schemas.openxmlformats.org/drawingml/2006/table">
            <a:tbl>
              <a:tblPr/>
              <a:tblGrid>
                <a:gridCol w="2140933">
                  <a:extLst>
                    <a:ext uri="{9D8B030D-6E8A-4147-A177-3AD203B41FA5}">
                      <a16:colId xmlns:a16="http://schemas.microsoft.com/office/drawing/2014/main" val="800635169"/>
                    </a:ext>
                  </a:extLst>
                </a:gridCol>
                <a:gridCol w="523124">
                  <a:extLst>
                    <a:ext uri="{9D8B030D-6E8A-4147-A177-3AD203B41FA5}">
                      <a16:colId xmlns:a16="http://schemas.microsoft.com/office/drawing/2014/main" val="1572867063"/>
                    </a:ext>
                  </a:extLst>
                </a:gridCol>
                <a:gridCol w="503748">
                  <a:extLst>
                    <a:ext uri="{9D8B030D-6E8A-4147-A177-3AD203B41FA5}">
                      <a16:colId xmlns:a16="http://schemas.microsoft.com/office/drawing/2014/main" val="3835349858"/>
                    </a:ext>
                  </a:extLst>
                </a:gridCol>
                <a:gridCol w="552186">
                  <a:extLst>
                    <a:ext uri="{9D8B030D-6E8A-4147-A177-3AD203B41FA5}">
                      <a16:colId xmlns:a16="http://schemas.microsoft.com/office/drawing/2014/main" val="688931546"/>
                    </a:ext>
                  </a:extLst>
                </a:gridCol>
                <a:gridCol w="523124">
                  <a:extLst>
                    <a:ext uri="{9D8B030D-6E8A-4147-A177-3AD203B41FA5}">
                      <a16:colId xmlns:a16="http://schemas.microsoft.com/office/drawing/2014/main" val="4157509542"/>
                    </a:ext>
                  </a:extLst>
                </a:gridCol>
                <a:gridCol w="929998">
                  <a:extLst>
                    <a:ext uri="{9D8B030D-6E8A-4147-A177-3AD203B41FA5}">
                      <a16:colId xmlns:a16="http://schemas.microsoft.com/office/drawing/2014/main" val="3385764717"/>
                    </a:ext>
                  </a:extLst>
                </a:gridCol>
              </a:tblGrid>
              <a:tr h="617125">
                <a:tc>
                  <a:txBody>
                    <a:bodyPr/>
                    <a:lstStyle/>
                    <a:p>
                      <a:pPr algn="ctr">
                        <a:lnSpc>
                          <a:spcPct val="115000"/>
                        </a:lnSpc>
                      </a:pPr>
                      <a:r>
                        <a:rPr lang="es-ES" sz="1200" b="1" dirty="0">
                          <a:effectLst/>
                          <a:latin typeface="Montserrat" panose="00000500000000000000" pitchFamily="2" charset="0"/>
                          <a:ea typeface="Montserrat" panose="00000500000000000000" pitchFamily="2" charset="0"/>
                          <a:cs typeface="Montserrat" panose="00000500000000000000" pitchFamily="2" charset="0"/>
                        </a:rPr>
                        <a:t>Partido o movimiento político con personería jurídica </a:t>
                      </a:r>
                      <a:endParaRPr lang="es-CO" sz="1800" dirty="0">
                        <a:effectLst/>
                        <a:latin typeface="Arial" panose="020B0604020202020204" pitchFamily="34" charset="0"/>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1200" b="1">
                          <a:effectLst/>
                          <a:latin typeface="Montserrat" panose="00000500000000000000" pitchFamily="2" charset="0"/>
                          <a:ea typeface="Montserrat" panose="00000500000000000000" pitchFamily="2" charset="0"/>
                          <a:cs typeface="Montserrat" panose="00000500000000000000" pitchFamily="2" charset="0"/>
                        </a:rPr>
                        <a:t>No. M</a:t>
                      </a:r>
                      <a:endParaRPr lang="es-CO" sz="1800">
                        <a:effectLst/>
                        <a:latin typeface="Arial" panose="020B0604020202020204" pitchFamily="34" charset="0"/>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1200" b="1">
                          <a:effectLst/>
                          <a:latin typeface="Montserrat" panose="00000500000000000000" pitchFamily="2" charset="0"/>
                          <a:ea typeface="Montserrat" panose="00000500000000000000" pitchFamily="2" charset="0"/>
                          <a:cs typeface="Montserrat" panose="00000500000000000000" pitchFamily="2" charset="0"/>
                        </a:rPr>
                        <a:t>% M</a:t>
                      </a:r>
                      <a:endParaRPr lang="es-CO" sz="1800">
                        <a:effectLst/>
                        <a:latin typeface="Arial" panose="020B0604020202020204" pitchFamily="34" charset="0"/>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1200" b="1">
                          <a:effectLst/>
                          <a:latin typeface="Montserrat" panose="00000500000000000000" pitchFamily="2" charset="0"/>
                          <a:ea typeface="Montserrat" panose="00000500000000000000" pitchFamily="2" charset="0"/>
                          <a:cs typeface="Montserrat" panose="00000500000000000000" pitchFamily="2" charset="0"/>
                        </a:rPr>
                        <a:t>No. H</a:t>
                      </a:r>
                      <a:endParaRPr lang="es-CO" sz="1800">
                        <a:effectLst/>
                        <a:latin typeface="Arial" panose="020B0604020202020204" pitchFamily="34" charset="0"/>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1200" b="1">
                          <a:effectLst/>
                          <a:latin typeface="Montserrat" panose="00000500000000000000" pitchFamily="2" charset="0"/>
                          <a:ea typeface="Montserrat" panose="00000500000000000000" pitchFamily="2" charset="0"/>
                          <a:cs typeface="Montserrat" panose="00000500000000000000" pitchFamily="2" charset="0"/>
                        </a:rPr>
                        <a:t>% H</a:t>
                      </a:r>
                      <a:endParaRPr lang="es-CO" sz="1800">
                        <a:effectLst/>
                        <a:latin typeface="Arial" panose="020B0604020202020204" pitchFamily="34" charset="0"/>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1200" b="1">
                          <a:effectLst/>
                          <a:latin typeface="Montserrat" panose="00000500000000000000" pitchFamily="2" charset="0"/>
                          <a:ea typeface="Montserrat" panose="00000500000000000000" pitchFamily="2" charset="0"/>
                          <a:cs typeface="Montserrat" panose="00000500000000000000" pitchFamily="2" charset="0"/>
                        </a:rPr>
                        <a:t> Total de candidaturas</a:t>
                      </a:r>
                      <a:endParaRPr lang="es-CO" sz="1800">
                        <a:effectLst/>
                        <a:latin typeface="Arial" panose="020B0604020202020204" pitchFamily="34" charset="0"/>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2312779"/>
                  </a:ext>
                </a:extLst>
              </a:tr>
              <a:tr h="406238">
                <a:tc>
                  <a:txBody>
                    <a:bodyPr/>
                    <a:lstStyle/>
                    <a:p>
                      <a:pPr algn="ctr">
                        <a:lnSpc>
                          <a:spcPct val="115000"/>
                        </a:lnSpc>
                        <a:spcBef>
                          <a:spcPts val="1200"/>
                        </a:spcBef>
                      </a:pPr>
                      <a:r>
                        <a:rPr lang="es-ES" sz="1200">
                          <a:effectLst/>
                          <a:latin typeface="Montserrat" panose="00000500000000000000" pitchFamily="2" charset="0"/>
                          <a:ea typeface="Montserrat" panose="00000500000000000000" pitchFamily="2" charset="0"/>
                          <a:cs typeface="Montserrat" panose="00000500000000000000" pitchFamily="2" charset="0"/>
                        </a:rPr>
                        <a:t>Partido Político MIRA</a:t>
                      </a:r>
                      <a:endParaRPr lang="es-CO" sz="1800">
                        <a:effectLst/>
                        <a:latin typeface="Arial" panose="020B0604020202020204" pitchFamily="34" charset="0"/>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1200" dirty="0">
                          <a:effectLst/>
                          <a:latin typeface="Montserrat" panose="00000500000000000000" pitchFamily="2" charset="0"/>
                          <a:ea typeface="Montserrat" panose="00000500000000000000" pitchFamily="2" charset="0"/>
                          <a:cs typeface="Montserrat" panose="00000500000000000000" pitchFamily="2" charset="0"/>
                        </a:rPr>
                        <a:t>301</a:t>
                      </a:r>
                      <a:endParaRPr lang="es-CO" sz="1800" dirty="0">
                        <a:effectLst/>
                        <a:latin typeface="Arial" panose="020B0604020202020204" pitchFamily="34" charset="0"/>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1200">
                          <a:effectLst/>
                          <a:latin typeface="Montserrat" panose="00000500000000000000" pitchFamily="2" charset="0"/>
                          <a:ea typeface="Montserrat" panose="00000500000000000000" pitchFamily="2" charset="0"/>
                          <a:cs typeface="Montserrat" panose="00000500000000000000" pitchFamily="2" charset="0"/>
                        </a:rPr>
                        <a:t>63,91%</a:t>
                      </a:r>
                      <a:endParaRPr lang="es-CO" sz="1800">
                        <a:effectLst/>
                        <a:latin typeface="Arial" panose="020B0604020202020204" pitchFamily="34" charset="0"/>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1200">
                          <a:effectLst/>
                          <a:latin typeface="Montserrat" panose="00000500000000000000" pitchFamily="2" charset="0"/>
                          <a:ea typeface="Montserrat" panose="00000500000000000000" pitchFamily="2" charset="0"/>
                          <a:cs typeface="Montserrat" panose="00000500000000000000" pitchFamily="2" charset="0"/>
                        </a:rPr>
                        <a:t>170</a:t>
                      </a:r>
                      <a:endParaRPr lang="es-CO" sz="1800">
                        <a:effectLst/>
                        <a:latin typeface="Arial" panose="020B0604020202020204" pitchFamily="34" charset="0"/>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1200">
                          <a:effectLst/>
                          <a:latin typeface="Montserrat" panose="00000500000000000000" pitchFamily="2" charset="0"/>
                          <a:ea typeface="Montserrat" panose="00000500000000000000" pitchFamily="2" charset="0"/>
                          <a:cs typeface="Montserrat" panose="00000500000000000000" pitchFamily="2" charset="0"/>
                        </a:rPr>
                        <a:t>36,09%</a:t>
                      </a:r>
                      <a:endParaRPr lang="es-CO" sz="1800">
                        <a:effectLst/>
                        <a:latin typeface="Arial" panose="020B0604020202020204" pitchFamily="34" charset="0"/>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1200">
                          <a:effectLst/>
                          <a:latin typeface="Montserrat" panose="00000500000000000000" pitchFamily="2" charset="0"/>
                          <a:ea typeface="Montserrat" panose="00000500000000000000" pitchFamily="2" charset="0"/>
                          <a:cs typeface="Montserrat" panose="00000500000000000000" pitchFamily="2" charset="0"/>
                        </a:rPr>
                        <a:t>471</a:t>
                      </a:r>
                      <a:endParaRPr lang="es-CO" sz="1800">
                        <a:effectLst/>
                        <a:latin typeface="Arial" panose="020B0604020202020204" pitchFamily="34" charset="0"/>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2711715"/>
                  </a:ext>
                </a:extLst>
              </a:tr>
              <a:tr h="406238">
                <a:tc>
                  <a:txBody>
                    <a:bodyPr/>
                    <a:lstStyle/>
                    <a:p>
                      <a:pPr algn="ctr">
                        <a:lnSpc>
                          <a:spcPct val="115000"/>
                        </a:lnSpc>
                        <a:spcBef>
                          <a:spcPts val="1200"/>
                        </a:spcBef>
                      </a:pPr>
                      <a:r>
                        <a:rPr lang="es-ES" sz="1200">
                          <a:effectLst/>
                          <a:latin typeface="Montserrat" panose="00000500000000000000" pitchFamily="2" charset="0"/>
                          <a:ea typeface="Montserrat" panose="00000500000000000000" pitchFamily="2" charset="0"/>
                          <a:cs typeface="Montserrat" panose="00000500000000000000" pitchFamily="2" charset="0"/>
                        </a:rPr>
                        <a:t>Partido Político Esperanza Democrática</a:t>
                      </a:r>
                      <a:endParaRPr lang="es-CO" sz="1800">
                        <a:effectLst/>
                        <a:latin typeface="Arial" panose="020B0604020202020204" pitchFamily="34" charset="0"/>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1200">
                          <a:effectLst/>
                          <a:latin typeface="Montserrat" panose="00000500000000000000" pitchFamily="2" charset="0"/>
                          <a:ea typeface="Montserrat" panose="00000500000000000000" pitchFamily="2" charset="0"/>
                          <a:cs typeface="Montserrat" panose="00000500000000000000" pitchFamily="2" charset="0"/>
                        </a:rPr>
                        <a:t>318</a:t>
                      </a:r>
                      <a:endParaRPr lang="es-CO" sz="1800">
                        <a:effectLst/>
                        <a:latin typeface="Arial" panose="020B0604020202020204" pitchFamily="34" charset="0"/>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1200">
                          <a:effectLst/>
                          <a:latin typeface="Montserrat" panose="00000500000000000000" pitchFamily="2" charset="0"/>
                          <a:ea typeface="Montserrat" panose="00000500000000000000" pitchFamily="2" charset="0"/>
                          <a:cs typeface="Montserrat" panose="00000500000000000000" pitchFamily="2" charset="0"/>
                        </a:rPr>
                        <a:t>42,34%</a:t>
                      </a:r>
                      <a:endParaRPr lang="es-CO" sz="1800">
                        <a:effectLst/>
                        <a:latin typeface="Arial" panose="020B0604020202020204" pitchFamily="34" charset="0"/>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1200" dirty="0">
                          <a:effectLst/>
                          <a:latin typeface="Montserrat" panose="00000500000000000000" pitchFamily="2" charset="0"/>
                          <a:ea typeface="Montserrat" panose="00000500000000000000" pitchFamily="2" charset="0"/>
                          <a:cs typeface="Montserrat" panose="00000500000000000000" pitchFamily="2" charset="0"/>
                        </a:rPr>
                        <a:t>433</a:t>
                      </a:r>
                      <a:endParaRPr lang="es-CO" sz="1800" dirty="0">
                        <a:effectLst/>
                        <a:latin typeface="Arial" panose="020B0604020202020204" pitchFamily="34" charset="0"/>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1200">
                          <a:effectLst/>
                          <a:latin typeface="Montserrat" panose="00000500000000000000" pitchFamily="2" charset="0"/>
                          <a:ea typeface="Montserrat" panose="00000500000000000000" pitchFamily="2" charset="0"/>
                          <a:cs typeface="Montserrat" panose="00000500000000000000" pitchFamily="2" charset="0"/>
                        </a:rPr>
                        <a:t>57,66%</a:t>
                      </a:r>
                      <a:endParaRPr lang="es-CO" sz="1800">
                        <a:effectLst/>
                        <a:latin typeface="Arial" panose="020B0604020202020204" pitchFamily="34" charset="0"/>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1200">
                          <a:effectLst/>
                          <a:latin typeface="Montserrat" panose="00000500000000000000" pitchFamily="2" charset="0"/>
                          <a:ea typeface="Montserrat" panose="00000500000000000000" pitchFamily="2" charset="0"/>
                          <a:cs typeface="Montserrat" panose="00000500000000000000" pitchFamily="2" charset="0"/>
                        </a:rPr>
                        <a:t>751</a:t>
                      </a:r>
                      <a:endParaRPr lang="es-CO" sz="1800">
                        <a:effectLst/>
                        <a:latin typeface="Arial" panose="020B0604020202020204" pitchFamily="34" charset="0"/>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4995342"/>
                  </a:ext>
                </a:extLst>
              </a:tr>
              <a:tr h="406238">
                <a:tc>
                  <a:txBody>
                    <a:bodyPr/>
                    <a:lstStyle/>
                    <a:p>
                      <a:pPr algn="ctr">
                        <a:lnSpc>
                          <a:spcPct val="115000"/>
                        </a:lnSpc>
                        <a:spcBef>
                          <a:spcPts val="1200"/>
                        </a:spcBef>
                      </a:pPr>
                      <a:r>
                        <a:rPr lang="es-ES" sz="1200">
                          <a:effectLst/>
                          <a:latin typeface="Montserrat" panose="00000500000000000000" pitchFamily="2" charset="0"/>
                          <a:ea typeface="Montserrat" panose="00000500000000000000" pitchFamily="2" charset="0"/>
                          <a:cs typeface="Montserrat" panose="00000500000000000000" pitchFamily="2" charset="0"/>
                        </a:rPr>
                        <a:t>Partido Unión Patriótica "UP"</a:t>
                      </a:r>
                      <a:endParaRPr lang="es-CO" sz="1800">
                        <a:effectLst/>
                        <a:latin typeface="Arial" panose="020B0604020202020204" pitchFamily="34" charset="0"/>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1200">
                          <a:effectLst/>
                          <a:latin typeface="Montserrat" panose="00000500000000000000" pitchFamily="2" charset="0"/>
                          <a:ea typeface="Montserrat" panose="00000500000000000000" pitchFamily="2" charset="0"/>
                          <a:cs typeface="Montserrat" panose="00000500000000000000" pitchFamily="2" charset="0"/>
                        </a:rPr>
                        <a:t>110</a:t>
                      </a:r>
                      <a:endParaRPr lang="es-CO" sz="1800">
                        <a:effectLst/>
                        <a:latin typeface="Arial" panose="020B0604020202020204" pitchFamily="34" charset="0"/>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1200">
                          <a:effectLst/>
                          <a:latin typeface="Montserrat" panose="00000500000000000000" pitchFamily="2" charset="0"/>
                          <a:ea typeface="Montserrat" panose="00000500000000000000" pitchFamily="2" charset="0"/>
                          <a:cs typeface="Montserrat" panose="00000500000000000000" pitchFamily="2" charset="0"/>
                        </a:rPr>
                        <a:t>41,83%</a:t>
                      </a:r>
                      <a:endParaRPr lang="es-CO" sz="1800">
                        <a:effectLst/>
                        <a:latin typeface="Arial" panose="020B0604020202020204" pitchFamily="34" charset="0"/>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1200">
                          <a:effectLst/>
                          <a:latin typeface="Montserrat" panose="00000500000000000000" pitchFamily="2" charset="0"/>
                          <a:ea typeface="Montserrat" panose="00000500000000000000" pitchFamily="2" charset="0"/>
                          <a:cs typeface="Montserrat" panose="00000500000000000000" pitchFamily="2" charset="0"/>
                        </a:rPr>
                        <a:t>153</a:t>
                      </a:r>
                      <a:endParaRPr lang="es-CO" sz="1800">
                        <a:effectLst/>
                        <a:latin typeface="Arial" panose="020B0604020202020204" pitchFamily="34" charset="0"/>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1200" dirty="0">
                          <a:effectLst/>
                          <a:latin typeface="Montserrat" panose="00000500000000000000" pitchFamily="2" charset="0"/>
                          <a:ea typeface="Montserrat" panose="00000500000000000000" pitchFamily="2" charset="0"/>
                          <a:cs typeface="Montserrat" panose="00000500000000000000" pitchFamily="2" charset="0"/>
                        </a:rPr>
                        <a:t>58,17%</a:t>
                      </a:r>
                      <a:endParaRPr lang="es-CO" sz="1800" dirty="0">
                        <a:effectLst/>
                        <a:latin typeface="Arial" panose="020B0604020202020204" pitchFamily="34" charset="0"/>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1200">
                          <a:effectLst/>
                          <a:latin typeface="Montserrat" panose="00000500000000000000" pitchFamily="2" charset="0"/>
                          <a:ea typeface="Montserrat" panose="00000500000000000000" pitchFamily="2" charset="0"/>
                          <a:cs typeface="Montserrat" panose="00000500000000000000" pitchFamily="2" charset="0"/>
                        </a:rPr>
                        <a:t>263</a:t>
                      </a:r>
                      <a:endParaRPr lang="es-CO" sz="1800">
                        <a:effectLst/>
                        <a:latin typeface="Arial" panose="020B0604020202020204" pitchFamily="34" charset="0"/>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74944633"/>
                  </a:ext>
                </a:extLst>
              </a:tr>
              <a:tr h="406238">
                <a:tc>
                  <a:txBody>
                    <a:bodyPr/>
                    <a:lstStyle/>
                    <a:p>
                      <a:pPr algn="ctr">
                        <a:lnSpc>
                          <a:spcPct val="115000"/>
                        </a:lnSpc>
                        <a:spcBef>
                          <a:spcPts val="1200"/>
                        </a:spcBef>
                      </a:pPr>
                      <a:r>
                        <a:rPr lang="es-ES" sz="1200">
                          <a:effectLst/>
                          <a:latin typeface="Montserrat" panose="00000500000000000000" pitchFamily="2" charset="0"/>
                          <a:ea typeface="Montserrat" panose="00000500000000000000" pitchFamily="2" charset="0"/>
                          <a:cs typeface="Montserrat" panose="00000500000000000000" pitchFamily="2" charset="0"/>
                        </a:rPr>
                        <a:t>Agrupación Política En Marcha</a:t>
                      </a:r>
                      <a:endParaRPr lang="es-CO" sz="1800">
                        <a:effectLst/>
                        <a:latin typeface="Arial" panose="020B0604020202020204" pitchFamily="34" charset="0"/>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pPr>
                      <a:r>
                        <a:rPr lang="es-ES" sz="1200">
                          <a:effectLst/>
                          <a:latin typeface="Montserrat" panose="00000500000000000000" pitchFamily="2" charset="0"/>
                          <a:ea typeface="Montserrat" panose="00000500000000000000" pitchFamily="2" charset="0"/>
                          <a:cs typeface="Montserrat" panose="00000500000000000000" pitchFamily="2" charset="0"/>
                        </a:rPr>
                        <a:t>1.168</a:t>
                      </a:r>
                      <a:endParaRPr lang="es-CO" sz="1800">
                        <a:effectLst/>
                        <a:latin typeface="Arial" panose="020B0604020202020204" pitchFamily="34" charset="0"/>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pPr>
                      <a:r>
                        <a:rPr lang="es-ES" sz="1200">
                          <a:effectLst/>
                          <a:latin typeface="Montserrat" panose="00000500000000000000" pitchFamily="2" charset="0"/>
                          <a:ea typeface="Montserrat" panose="00000500000000000000" pitchFamily="2" charset="0"/>
                          <a:cs typeface="Montserrat" panose="00000500000000000000" pitchFamily="2" charset="0"/>
                        </a:rPr>
                        <a:t>41,20%</a:t>
                      </a:r>
                      <a:endParaRPr lang="es-CO" sz="1800">
                        <a:effectLst/>
                        <a:latin typeface="Arial" panose="020B0604020202020204" pitchFamily="34" charset="0"/>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pPr>
                      <a:r>
                        <a:rPr lang="es-ES" sz="1200">
                          <a:effectLst/>
                          <a:latin typeface="Montserrat" panose="00000500000000000000" pitchFamily="2" charset="0"/>
                          <a:ea typeface="Montserrat" panose="00000500000000000000" pitchFamily="2" charset="0"/>
                          <a:cs typeface="Montserrat" panose="00000500000000000000" pitchFamily="2" charset="0"/>
                        </a:rPr>
                        <a:t>1.667</a:t>
                      </a:r>
                      <a:endParaRPr lang="es-CO" sz="1800">
                        <a:effectLst/>
                        <a:latin typeface="Arial" panose="020B0604020202020204" pitchFamily="34" charset="0"/>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pPr>
                      <a:r>
                        <a:rPr lang="es-ES" sz="1200" dirty="0">
                          <a:effectLst/>
                          <a:latin typeface="Montserrat" panose="00000500000000000000" pitchFamily="2" charset="0"/>
                          <a:ea typeface="Montserrat" panose="00000500000000000000" pitchFamily="2" charset="0"/>
                          <a:cs typeface="Montserrat" panose="00000500000000000000" pitchFamily="2" charset="0"/>
                        </a:rPr>
                        <a:t>58,80%</a:t>
                      </a:r>
                      <a:endParaRPr lang="es-CO" sz="1800" dirty="0">
                        <a:effectLst/>
                        <a:latin typeface="Arial" panose="020B0604020202020204" pitchFamily="34" charset="0"/>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pPr>
                      <a:r>
                        <a:rPr lang="es-ES" sz="1200" dirty="0">
                          <a:effectLst/>
                          <a:latin typeface="Montserrat" panose="00000500000000000000" pitchFamily="2" charset="0"/>
                          <a:ea typeface="Montserrat" panose="00000500000000000000" pitchFamily="2" charset="0"/>
                          <a:cs typeface="Montserrat" panose="00000500000000000000" pitchFamily="2" charset="0"/>
                        </a:rPr>
                        <a:t>2.835</a:t>
                      </a:r>
                      <a:endParaRPr lang="es-CO" sz="1800" dirty="0">
                        <a:effectLst/>
                        <a:latin typeface="Arial" panose="020B0604020202020204" pitchFamily="34" charset="0"/>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50526639"/>
                  </a:ext>
                </a:extLst>
              </a:tr>
              <a:tr h="406238">
                <a:tc>
                  <a:txBody>
                    <a:bodyPr/>
                    <a:lstStyle/>
                    <a:p>
                      <a:pPr algn="ctr">
                        <a:lnSpc>
                          <a:spcPct val="115000"/>
                        </a:lnSpc>
                        <a:spcBef>
                          <a:spcPts val="1200"/>
                        </a:spcBef>
                      </a:pPr>
                      <a:r>
                        <a:rPr lang="es-ES" sz="1200">
                          <a:effectLst/>
                          <a:latin typeface="Montserrat" panose="00000500000000000000" pitchFamily="2" charset="0"/>
                          <a:ea typeface="Montserrat" panose="00000500000000000000" pitchFamily="2" charset="0"/>
                          <a:cs typeface="Montserrat" panose="00000500000000000000" pitchFamily="2" charset="0"/>
                        </a:rPr>
                        <a:t>Partido Político Creemos</a:t>
                      </a:r>
                      <a:endParaRPr lang="es-CO" sz="1800">
                        <a:effectLst/>
                        <a:latin typeface="Arial" panose="020B0604020202020204" pitchFamily="34" charset="0"/>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pPr>
                      <a:r>
                        <a:rPr lang="es-ES" sz="1200">
                          <a:effectLst/>
                          <a:latin typeface="Montserrat" panose="00000500000000000000" pitchFamily="2" charset="0"/>
                          <a:ea typeface="Montserrat" panose="00000500000000000000" pitchFamily="2" charset="0"/>
                          <a:cs typeface="Montserrat" panose="00000500000000000000" pitchFamily="2" charset="0"/>
                        </a:rPr>
                        <a:t>795</a:t>
                      </a:r>
                      <a:endParaRPr lang="es-CO" sz="1800">
                        <a:effectLst/>
                        <a:latin typeface="Arial" panose="020B0604020202020204" pitchFamily="34" charset="0"/>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pPr>
                      <a:r>
                        <a:rPr lang="es-ES" sz="1200">
                          <a:effectLst/>
                          <a:latin typeface="Montserrat" panose="00000500000000000000" pitchFamily="2" charset="0"/>
                          <a:ea typeface="Montserrat" panose="00000500000000000000" pitchFamily="2" charset="0"/>
                          <a:cs typeface="Montserrat" panose="00000500000000000000" pitchFamily="2" charset="0"/>
                        </a:rPr>
                        <a:t>40,69%</a:t>
                      </a:r>
                      <a:endParaRPr lang="es-CO" sz="1800">
                        <a:effectLst/>
                        <a:latin typeface="Arial" panose="020B0604020202020204" pitchFamily="34" charset="0"/>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pPr>
                      <a:r>
                        <a:rPr lang="es-ES" sz="1200">
                          <a:effectLst/>
                          <a:latin typeface="Montserrat" panose="00000500000000000000" pitchFamily="2" charset="0"/>
                          <a:ea typeface="Montserrat" panose="00000500000000000000" pitchFamily="2" charset="0"/>
                          <a:cs typeface="Montserrat" panose="00000500000000000000" pitchFamily="2" charset="0"/>
                        </a:rPr>
                        <a:t>1.159</a:t>
                      </a:r>
                      <a:endParaRPr lang="es-CO" sz="1800">
                        <a:effectLst/>
                        <a:latin typeface="Arial" panose="020B0604020202020204" pitchFamily="34" charset="0"/>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pPr>
                      <a:r>
                        <a:rPr lang="es-ES" sz="1200">
                          <a:effectLst/>
                          <a:latin typeface="Montserrat" panose="00000500000000000000" pitchFamily="2" charset="0"/>
                          <a:ea typeface="Montserrat" panose="00000500000000000000" pitchFamily="2" charset="0"/>
                          <a:cs typeface="Montserrat" panose="00000500000000000000" pitchFamily="2" charset="0"/>
                        </a:rPr>
                        <a:t>59,31%</a:t>
                      </a:r>
                      <a:endParaRPr lang="es-CO" sz="1800">
                        <a:effectLst/>
                        <a:latin typeface="Arial" panose="020B0604020202020204" pitchFamily="34" charset="0"/>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pPr>
                      <a:r>
                        <a:rPr lang="es-ES" sz="1200" dirty="0">
                          <a:effectLst/>
                          <a:latin typeface="Montserrat" panose="00000500000000000000" pitchFamily="2" charset="0"/>
                          <a:ea typeface="Montserrat" panose="00000500000000000000" pitchFamily="2" charset="0"/>
                          <a:cs typeface="Montserrat" panose="00000500000000000000" pitchFamily="2" charset="0"/>
                        </a:rPr>
                        <a:t>1.954</a:t>
                      </a:r>
                      <a:endParaRPr lang="es-CO" sz="1800" dirty="0">
                        <a:effectLst/>
                        <a:latin typeface="Arial" panose="020B0604020202020204" pitchFamily="34" charset="0"/>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70229491"/>
                  </a:ext>
                </a:extLst>
              </a:tr>
            </a:tbl>
          </a:graphicData>
        </a:graphic>
      </p:graphicFrame>
      <p:sp>
        <p:nvSpPr>
          <p:cNvPr id="10" name="CuadroTexto 9">
            <a:extLst>
              <a:ext uri="{FF2B5EF4-FFF2-40B4-BE49-F238E27FC236}">
                <a16:creationId xmlns:a16="http://schemas.microsoft.com/office/drawing/2014/main" id="{B1AEA79B-0250-AC61-C69E-A03EB2E50B96}"/>
              </a:ext>
            </a:extLst>
          </p:cNvPr>
          <p:cNvSpPr txBox="1"/>
          <p:nvPr/>
        </p:nvSpPr>
        <p:spPr>
          <a:xfrm>
            <a:off x="1415128" y="5020033"/>
            <a:ext cx="6097554" cy="272575"/>
          </a:xfrm>
          <a:prstGeom prst="rect">
            <a:avLst/>
          </a:prstGeom>
          <a:noFill/>
        </p:spPr>
        <p:txBody>
          <a:bodyPr wrap="square">
            <a:spAutoFit/>
          </a:bodyPr>
          <a:lstStyle/>
          <a:p>
            <a:pPr algn="ctr">
              <a:lnSpc>
                <a:spcPct val="115000"/>
              </a:lnSpc>
            </a:pPr>
            <a:r>
              <a:rPr lang="es-ES" sz="1100" dirty="0">
                <a:effectLst/>
                <a:latin typeface="Montserrat" panose="00000500000000000000" pitchFamily="2" charset="0"/>
                <a:ea typeface="Montserrat" panose="00000500000000000000" pitchFamily="2" charset="0"/>
                <a:cs typeface="Montserrat" panose="00000500000000000000" pitchFamily="2" charset="0"/>
              </a:rPr>
              <a:t>Fuente. Datos de RNEC. Elaboración MOE. </a:t>
            </a:r>
            <a:endParaRPr lang="es-CO" sz="1600" dirty="0">
              <a:effectLst/>
              <a:latin typeface="Arial" panose="020B0604020202020204" pitchFamily="34" charset="0"/>
              <a:ea typeface="Arial" panose="020B0604020202020204" pitchFamily="34" charset="0"/>
            </a:endParaRPr>
          </a:p>
        </p:txBody>
      </p:sp>
      <p:sp>
        <p:nvSpPr>
          <p:cNvPr id="4" name="CuadroTexto 3">
            <a:extLst>
              <a:ext uri="{FF2B5EF4-FFF2-40B4-BE49-F238E27FC236}">
                <a16:creationId xmlns:a16="http://schemas.microsoft.com/office/drawing/2014/main" id="{FAF0AB28-5A4D-6D40-B8B7-27D48E865A5A}"/>
              </a:ext>
            </a:extLst>
          </p:cNvPr>
          <p:cNvSpPr txBox="1"/>
          <p:nvPr/>
        </p:nvSpPr>
        <p:spPr>
          <a:xfrm>
            <a:off x="6096000" y="3296680"/>
            <a:ext cx="5931936" cy="467244"/>
          </a:xfrm>
          <a:prstGeom prst="rect">
            <a:avLst/>
          </a:prstGeom>
          <a:noFill/>
        </p:spPr>
        <p:txBody>
          <a:bodyPr wrap="square">
            <a:spAutoFit/>
          </a:bodyPr>
          <a:lstStyle/>
          <a:p>
            <a:pPr algn="ctr">
              <a:lnSpc>
                <a:spcPct val="115000"/>
              </a:lnSpc>
            </a:pPr>
            <a:r>
              <a:rPr lang="es-ES" sz="1100" b="1" dirty="0">
                <a:effectLst/>
                <a:latin typeface="Montserrat" panose="00000500000000000000" pitchFamily="2" charset="0"/>
                <a:ea typeface="Montserrat" panose="00000500000000000000" pitchFamily="2" charset="0"/>
                <a:cs typeface="Montserrat" panose="00000500000000000000" pitchFamily="2" charset="0"/>
              </a:rPr>
              <a:t>Tabla 4.</a:t>
            </a:r>
            <a:r>
              <a:rPr lang="es-ES" sz="1100" dirty="0">
                <a:effectLst/>
                <a:latin typeface="Montserrat" panose="00000500000000000000" pitchFamily="2" charset="0"/>
                <a:ea typeface="Montserrat" panose="00000500000000000000" pitchFamily="2" charset="0"/>
                <a:cs typeface="Montserrat" panose="00000500000000000000" pitchFamily="2" charset="0"/>
              </a:rPr>
              <a:t> </a:t>
            </a:r>
            <a:r>
              <a:rPr lang="es-ES" sz="1100" i="1" dirty="0">
                <a:effectLst/>
                <a:latin typeface="Montserrat" panose="00000500000000000000" pitchFamily="2" charset="0"/>
                <a:ea typeface="Montserrat" panose="00000500000000000000" pitchFamily="2" charset="0"/>
                <a:cs typeface="Montserrat" panose="00000500000000000000" pitchFamily="2" charset="0"/>
              </a:rPr>
              <a:t>Partidos y movimientos políticos con menor participación de mujeres en las elecciones de 2023.</a:t>
            </a:r>
            <a:endParaRPr lang="es-CO" sz="1100" dirty="0">
              <a:effectLst/>
              <a:latin typeface="Arial" panose="020B0604020202020204" pitchFamily="34" charset="0"/>
              <a:ea typeface="Arial" panose="020B0604020202020204" pitchFamily="34" charset="0"/>
            </a:endParaRPr>
          </a:p>
        </p:txBody>
      </p:sp>
      <p:graphicFrame>
        <p:nvGraphicFramePr>
          <p:cNvPr id="7" name="Tabla 6">
            <a:extLst>
              <a:ext uri="{FF2B5EF4-FFF2-40B4-BE49-F238E27FC236}">
                <a16:creationId xmlns:a16="http://schemas.microsoft.com/office/drawing/2014/main" id="{8673FE16-EA11-ED02-F7B5-24C66FDBD498}"/>
              </a:ext>
            </a:extLst>
          </p:cNvPr>
          <p:cNvGraphicFramePr>
            <a:graphicFrameLocks noGrp="1"/>
          </p:cNvGraphicFramePr>
          <p:nvPr>
            <p:extLst>
              <p:ext uri="{D42A27DB-BD31-4B8C-83A1-F6EECF244321}">
                <p14:modId xmlns:p14="http://schemas.microsoft.com/office/powerpoint/2010/main" val="962673820"/>
              </p:ext>
            </p:extLst>
          </p:nvPr>
        </p:nvGraphicFramePr>
        <p:xfrm>
          <a:off x="6509343" y="3748375"/>
          <a:ext cx="4937293" cy="2807447"/>
        </p:xfrm>
        <a:graphic>
          <a:graphicData uri="http://schemas.openxmlformats.org/drawingml/2006/table">
            <a:tbl>
              <a:tblPr/>
              <a:tblGrid>
                <a:gridCol w="1695547">
                  <a:extLst>
                    <a:ext uri="{9D8B030D-6E8A-4147-A177-3AD203B41FA5}">
                      <a16:colId xmlns:a16="http://schemas.microsoft.com/office/drawing/2014/main" val="2966888380"/>
                    </a:ext>
                  </a:extLst>
                </a:gridCol>
                <a:gridCol w="650106">
                  <a:extLst>
                    <a:ext uri="{9D8B030D-6E8A-4147-A177-3AD203B41FA5}">
                      <a16:colId xmlns:a16="http://schemas.microsoft.com/office/drawing/2014/main" val="3959141732"/>
                    </a:ext>
                  </a:extLst>
                </a:gridCol>
                <a:gridCol w="641321">
                  <a:extLst>
                    <a:ext uri="{9D8B030D-6E8A-4147-A177-3AD203B41FA5}">
                      <a16:colId xmlns:a16="http://schemas.microsoft.com/office/drawing/2014/main" val="926266803"/>
                    </a:ext>
                  </a:extLst>
                </a:gridCol>
                <a:gridCol w="597395">
                  <a:extLst>
                    <a:ext uri="{9D8B030D-6E8A-4147-A177-3AD203B41FA5}">
                      <a16:colId xmlns:a16="http://schemas.microsoft.com/office/drawing/2014/main" val="1167289710"/>
                    </a:ext>
                  </a:extLst>
                </a:gridCol>
                <a:gridCol w="685247">
                  <a:extLst>
                    <a:ext uri="{9D8B030D-6E8A-4147-A177-3AD203B41FA5}">
                      <a16:colId xmlns:a16="http://schemas.microsoft.com/office/drawing/2014/main" val="1176858492"/>
                    </a:ext>
                  </a:extLst>
                </a:gridCol>
                <a:gridCol w="667677">
                  <a:extLst>
                    <a:ext uri="{9D8B030D-6E8A-4147-A177-3AD203B41FA5}">
                      <a16:colId xmlns:a16="http://schemas.microsoft.com/office/drawing/2014/main" val="2681725554"/>
                    </a:ext>
                  </a:extLst>
                </a:gridCol>
              </a:tblGrid>
              <a:tr h="615154">
                <a:tc>
                  <a:txBody>
                    <a:bodyPr/>
                    <a:lstStyle/>
                    <a:p>
                      <a:pPr algn="ctr">
                        <a:lnSpc>
                          <a:spcPct val="115000"/>
                        </a:lnSpc>
                      </a:pPr>
                      <a:r>
                        <a:rPr lang="es-ES" sz="1100" b="1" dirty="0">
                          <a:effectLst/>
                          <a:latin typeface="Montserrat" panose="00000500000000000000" pitchFamily="2" charset="0"/>
                          <a:ea typeface="Montserrat" panose="00000500000000000000" pitchFamily="2" charset="0"/>
                          <a:cs typeface="Montserrat" panose="00000500000000000000" pitchFamily="2" charset="0"/>
                        </a:rPr>
                        <a:t>Partido o movimiento político con personería jurídica </a:t>
                      </a:r>
                      <a:endParaRPr lang="es-CO" sz="1600" dirty="0">
                        <a:effectLst/>
                        <a:latin typeface="Arial" panose="020B0604020202020204" pitchFamily="34" charset="0"/>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1100" b="1">
                          <a:effectLst/>
                          <a:latin typeface="Montserrat" panose="00000500000000000000" pitchFamily="2" charset="0"/>
                          <a:ea typeface="Montserrat" panose="00000500000000000000" pitchFamily="2" charset="0"/>
                          <a:cs typeface="Montserrat" panose="00000500000000000000" pitchFamily="2" charset="0"/>
                        </a:rPr>
                        <a:t>No. M</a:t>
                      </a:r>
                      <a:endParaRPr lang="es-CO" sz="1600">
                        <a:effectLst/>
                        <a:latin typeface="Arial" panose="020B0604020202020204" pitchFamily="34" charset="0"/>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1100" b="1">
                          <a:effectLst/>
                          <a:latin typeface="Montserrat" panose="00000500000000000000" pitchFamily="2" charset="0"/>
                          <a:ea typeface="Montserrat" panose="00000500000000000000" pitchFamily="2" charset="0"/>
                          <a:cs typeface="Montserrat" panose="00000500000000000000" pitchFamily="2" charset="0"/>
                        </a:rPr>
                        <a:t>% M</a:t>
                      </a:r>
                      <a:endParaRPr lang="es-CO" sz="1600">
                        <a:effectLst/>
                        <a:latin typeface="Arial" panose="020B0604020202020204" pitchFamily="34" charset="0"/>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1100" b="1">
                          <a:effectLst/>
                          <a:latin typeface="Montserrat" panose="00000500000000000000" pitchFamily="2" charset="0"/>
                          <a:ea typeface="Montserrat" panose="00000500000000000000" pitchFamily="2" charset="0"/>
                          <a:cs typeface="Montserrat" panose="00000500000000000000" pitchFamily="2" charset="0"/>
                        </a:rPr>
                        <a:t>No. H</a:t>
                      </a:r>
                      <a:endParaRPr lang="es-CO" sz="1600">
                        <a:effectLst/>
                        <a:latin typeface="Arial" panose="020B0604020202020204" pitchFamily="34" charset="0"/>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1100" b="1">
                          <a:effectLst/>
                          <a:latin typeface="Montserrat" panose="00000500000000000000" pitchFamily="2" charset="0"/>
                          <a:ea typeface="Montserrat" panose="00000500000000000000" pitchFamily="2" charset="0"/>
                          <a:cs typeface="Montserrat" panose="00000500000000000000" pitchFamily="2" charset="0"/>
                        </a:rPr>
                        <a:t>% H</a:t>
                      </a:r>
                      <a:endParaRPr lang="es-CO" sz="1600">
                        <a:effectLst/>
                        <a:latin typeface="Arial" panose="020B0604020202020204" pitchFamily="34" charset="0"/>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1100" b="1">
                          <a:effectLst/>
                          <a:latin typeface="Montserrat" panose="00000500000000000000" pitchFamily="2" charset="0"/>
                          <a:ea typeface="Montserrat" panose="00000500000000000000" pitchFamily="2" charset="0"/>
                          <a:cs typeface="Montserrat" panose="00000500000000000000" pitchFamily="2" charset="0"/>
                        </a:rPr>
                        <a:t> Total</a:t>
                      </a:r>
                      <a:endParaRPr lang="es-CO" sz="1600">
                        <a:effectLst/>
                        <a:latin typeface="Arial" panose="020B0604020202020204" pitchFamily="34" charset="0"/>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0487311"/>
                  </a:ext>
                </a:extLst>
              </a:tr>
              <a:tr h="443445">
                <a:tc>
                  <a:txBody>
                    <a:bodyPr/>
                    <a:lstStyle/>
                    <a:p>
                      <a:pPr algn="ctr">
                        <a:lnSpc>
                          <a:spcPct val="115000"/>
                        </a:lnSpc>
                        <a:spcBef>
                          <a:spcPts val="1200"/>
                        </a:spcBef>
                      </a:pPr>
                      <a:r>
                        <a:rPr lang="es-ES" sz="1100">
                          <a:effectLst/>
                          <a:latin typeface="Montserrat" panose="00000500000000000000" pitchFamily="2" charset="0"/>
                          <a:ea typeface="Montserrat" panose="00000500000000000000" pitchFamily="2" charset="0"/>
                          <a:cs typeface="Montserrat" panose="00000500000000000000" pitchFamily="2" charset="0"/>
                        </a:rPr>
                        <a:t>Partido Alianza Social Independiente "ASI"</a:t>
                      </a:r>
                      <a:endParaRPr lang="es-CO" sz="1600">
                        <a:effectLst/>
                        <a:latin typeface="Arial" panose="020B0604020202020204" pitchFamily="34" charset="0"/>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1100" dirty="0">
                          <a:effectLst/>
                          <a:latin typeface="Montserrat" panose="00000500000000000000" pitchFamily="2" charset="0"/>
                          <a:ea typeface="Montserrat" panose="00000500000000000000" pitchFamily="2" charset="0"/>
                          <a:cs typeface="Montserrat" panose="00000500000000000000" pitchFamily="2" charset="0"/>
                        </a:rPr>
                        <a:t>2.628</a:t>
                      </a:r>
                      <a:endParaRPr lang="es-CO" sz="1600" dirty="0">
                        <a:effectLst/>
                        <a:latin typeface="Arial" panose="020B0604020202020204" pitchFamily="34" charset="0"/>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1100" dirty="0">
                          <a:effectLst/>
                          <a:latin typeface="Montserrat" panose="00000500000000000000" pitchFamily="2" charset="0"/>
                          <a:ea typeface="Montserrat" panose="00000500000000000000" pitchFamily="2" charset="0"/>
                          <a:cs typeface="Montserrat" panose="00000500000000000000" pitchFamily="2" charset="0"/>
                        </a:rPr>
                        <a:t>38,26%</a:t>
                      </a:r>
                      <a:endParaRPr lang="es-CO" sz="1600" dirty="0">
                        <a:effectLst/>
                        <a:latin typeface="Arial" panose="020B0604020202020204" pitchFamily="34" charset="0"/>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1100">
                          <a:effectLst/>
                          <a:latin typeface="Montserrat" panose="00000500000000000000" pitchFamily="2" charset="0"/>
                          <a:ea typeface="Montserrat" panose="00000500000000000000" pitchFamily="2" charset="0"/>
                          <a:cs typeface="Montserrat" panose="00000500000000000000" pitchFamily="2" charset="0"/>
                        </a:rPr>
                        <a:t>4.241</a:t>
                      </a:r>
                      <a:endParaRPr lang="es-CO" sz="1600">
                        <a:effectLst/>
                        <a:latin typeface="Arial" panose="020B0604020202020204" pitchFamily="34" charset="0"/>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1100">
                          <a:effectLst/>
                          <a:latin typeface="Montserrat" panose="00000500000000000000" pitchFamily="2" charset="0"/>
                          <a:ea typeface="Montserrat" panose="00000500000000000000" pitchFamily="2" charset="0"/>
                          <a:cs typeface="Montserrat" panose="00000500000000000000" pitchFamily="2" charset="0"/>
                        </a:rPr>
                        <a:t>61,74%</a:t>
                      </a:r>
                      <a:endParaRPr lang="es-CO" sz="1600">
                        <a:effectLst/>
                        <a:latin typeface="Arial" panose="020B0604020202020204" pitchFamily="34" charset="0"/>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1100">
                          <a:effectLst/>
                          <a:latin typeface="Montserrat" panose="00000500000000000000" pitchFamily="2" charset="0"/>
                          <a:ea typeface="Montserrat" panose="00000500000000000000" pitchFamily="2" charset="0"/>
                          <a:cs typeface="Montserrat" panose="00000500000000000000" pitchFamily="2" charset="0"/>
                        </a:rPr>
                        <a:t>6.869</a:t>
                      </a:r>
                      <a:endParaRPr lang="es-CO" sz="1600">
                        <a:effectLst/>
                        <a:latin typeface="Arial" panose="020B0604020202020204" pitchFamily="34" charset="0"/>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5219933"/>
                  </a:ext>
                </a:extLst>
              </a:tr>
              <a:tr h="404940">
                <a:tc>
                  <a:txBody>
                    <a:bodyPr/>
                    <a:lstStyle/>
                    <a:p>
                      <a:pPr algn="ctr">
                        <a:lnSpc>
                          <a:spcPct val="115000"/>
                        </a:lnSpc>
                        <a:spcBef>
                          <a:spcPts val="1200"/>
                        </a:spcBef>
                      </a:pPr>
                      <a:r>
                        <a:rPr lang="es-ES" sz="1100">
                          <a:effectLst/>
                          <a:latin typeface="Montserrat" panose="00000500000000000000" pitchFamily="2" charset="0"/>
                          <a:ea typeface="Montserrat" panose="00000500000000000000" pitchFamily="2" charset="0"/>
                          <a:cs typeface="Montserrat" panose="00000500000000000000" pitchFamily="2" charset="0"/>
                        </a:rPr>
                        <a:t>Movimiento Alternativo Indígena Y Social "MAIS"</a:t>
                      </a:r>
                      <a:endParaRPr lang="es-CO" sz="1600">
                        <a:effectLst/>
                        <a:latin typeface="Arial" panose="020B0604020202020204" pitchFamily="34" charset="0"/>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1100">
                          <a:effectLst/>
                          <a:latin typeface="Montserrat" panose="00000500000000000000" pitchFamily="2" charset="0"/>
                          <a:ea typeface="Montserrat" panose="00000500000000000000" pitchFamily="2" charset="0"/>
                          <a:cs typeface="Montserrat" panose="00000500000000000000" pitchFamily="2" charset="0"/>
                        </a:rPr>
                        <a:t>1.839</a:t>
                      </a:r>
                      <a:endParaRPr lang="es-CO" sz="1600">
                        <a:effectLst/>
                        <a:latin typeface="Arial" panose="020B0604020202020204" pitchFamily="34" charset="0"/>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1100">
                          <a:effectLst/>
                          <a:latin typeface="Montserrat" panose="00000500000000000000" pitchFamily="2" charset="0"/>
                          <a:ea typeface="Montserrat" panose="00000500000000000000" pitchFamily="2" charset="0"/>
                          <a:cs typeface="Montserrat" panose="00000500000000000000" pitchFamily="2" charset="0"/>
                        </a:rPr>
                        <a:t>37,88%</a:t>
                      </a:r>
                      <a:endParaRPr lang="es-CO" sz="1600">
                        <a:effectLst/>
                        <a:latin typeface="Arial" panose="020B0604020202020204" pitchFamily="34" charset="0"/>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1100" dirty="0">
                          <a:effectLst/>
                          <a:latin typeface="Montserrat" panose="00000500000000000000" pitchFamily="2" charset="0"/>
                          <a:ea typeface="Montserrat" panose="00000500000000000000" pitchFamily="2" charset="0"/>
                          <a:cs typeface="Montserrat" panose="00000500000000000000" pitchFamily="2" charset="0"/>
                        </a:rPr>
                        <a:t>3016</a:t>
                      </a:r>
                      <a:endParaRPr lang="es-CO" sz="1600" dirty="0">
                        <a:effectLst/>
                        <a:latin typeface="Arial" panose="020B0604020202020204" pitchFamily="34" charset="0"/>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1100" dirty="0">
                          <a:effectLst/>
                          <a:latin typeface="Montserrat" panose="00000500000000000000" pitchFamily="2" charset="0"/>
                          <a:ea typeface="Montserrat" panose="00000500000000000000" pitchFamily="2" charset="0"/>
                          <a:cs typeface="Montserrat" panose="00000500000000000000" pitchFamily="2" charset="0"/>
                        </a:rPr>
                        <a:t>62,12%</a:t>
                      </a:r>
                      <a:endParaRPr lang="es-CO" sz="1600" dirty="0">
                        <a:effectLst/>
                        <a:latin typeface="Arial" panose="020B0604020202020204" pitchFamily="34" charset="0"/>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1100">
                          <a:effectLst/>
                          <a:latin typeface="Montserrat" panose="00000500000000000000" pitchFamily="2" charset="0"/>
                          <a:ea typeface="Montserrat" panose="00000500000000000000" pitchFamily="2" charset="0"/>
                          <a:cs typeface="Montserrat" panose="00000500000000000000" pitchFamily="2" charset="0"/>
                        </a:rPr>
                        <a:t>4.855</a:t>
                      </a:r>
                      <a:endParaRPr lang="es-CO" sz="1600">
                        <a:effectLst/>
                        <a:latin typeface="Arial" panose="020B0604020202020204" pitchFamily="34" charset="0"/>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7691725"/>
                  </a:ext>
                </a:extLst>
              </a:tr>
              <a:tr h="374897">
                <a:tc>
                  <a:txBody>
                    <a:bodyPr/>
                    <a:lstStyle/>
                    <a:p>
                      <a:pPr algn="ctr">
                        <a:lnSpc>
                          <a:spcPct val="115000"/>
                        </a:lnSpc>
                        <a:spcBef>
                          <a:spcPts val="1200"/>
                        </a:spcBef>
                      </a:pPr>
                      <a:r>
                        <a:rPr lang="es-ES" sz="1100">
                          <a:effectLst/>
                          <a:latin typeface="Montserrat" panose="00000500000000000000" pitchFamily="2" charset="0"/>
                          <a:ea typeface="Montserrat" panose="00000500000000000000" pitchFamily="2" charset="0"/>
                          <a:cs typeface="Montserrat" panose="00000500000000000000" pitchFamily="2" charset="0"/>
                        </a:rPr>
                        <a:t>Partido Verde Oxígeno</a:t>
                      </a:r>
                      <a:endParaRPr lang="es-CO" sz="1600">
                        <a:effectLst/>
                        <a:latin typeface="Arial" panose="020B0604020202020204" pitchFamily="34" charset="0"/>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1100">
                          <a:effectLst/>
                          <a:latin typeface="Montserrat" panose="00000500000000000000" pitchFamily="2" charset="0"/>
                          <a:ea typeface="Montserrat" panose="00000500000000000000" pitchFamily="2" charset="0"/>
                          <a:cs typeface="Montserrat" panose="00000500000000000000" pitchFamily="2" charset="0"/>
                        </a:rPr>
                        <a:t>342</a:t>
                      </a:r>
                      <a:endParaRPr lang="es-CO" sz="1600">
                        <a:effectLst/>
                        <a:latin typeface="Arial" panose="020B0604020202020204" pitchFamily="34" charset="0"/>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1100">
                          <a:effectLst/>
                          <a:latin typeface="Montserrat" panose="00000500000000000000" pitchFamily="2" charset="0"/>
                          <a:ea typeface="Montserrat" panose="00000500000000000000" pitchFamily="2" charset="0"/>
                          <a:cs typeface="Montserrat" panose="00000500000000000000" pitchFamily="2" charset="0"/>
                        </a:rPr>
                        <a:t>37,67%</a:t>
                      </a:r>
                      <a:endParaRPr lang="es-CO" sz="1600">
                        <a:effectLst/>
                        <a:latin typeface="Arial" panose="020B0604020202020204" pitchFamily="34" charset="0"/>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1100">
                          <a:effectLst/>
                          <a:latin typeface="Montserrat" panose="00000500000000000000" pitchFamily="2" charset="0"/>
                          <a:ea typeface="Montserrat" panose="00000500000000000000" pitchFamily="2" charset="0"/>
                          <a:cs typeface="Montserrat" panose="00000500000000000000" pitchFamily="2" charset="0"/>
                        </a:rPr>
                        <a:t>566</a:t>
                      </a:r>
                      <a:endParaRPr lang="es-CO" sz="1600">
                        <a:effectLst/>
                        <a:latin typeface="Arial" panose="020B0604020202020204" pitchFamily="34" charset="0"/>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1100">
                          <a:effectLst/>
                          <a:latin typeface="Montserrat" panose="00000500000000000000" pitchFamily="2" charset="0"/>
                          <a:ea typeface="Montserrat" panose="00000500000000000000" pitchFamily="2" charset="0"/>
                          <a:cs typeface="Montserrat" panose="00000500000000000000" pitchFamily="2" charset="0"/>
                        </a:rPr>
                        <a:t>62,33%</a:t>
                      </a:r>
                      <a:endParaRPr lang="es-CO" sz="1600">
                        <a:effectLst/>
                        <a:latin typeface="Arial" panose="020B0604020202020204" pitchFamily="34" charset="0"/>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1100" dirty="0">
                          <a:effectLst/>
                          <a:latin typeface="Montserrat" panose="00000500000000000000" pitchFamily="2" charset="0"/>
                          <a:ea typeface="Montserrat" panose="00000500000000000000" pitchFamily="2" charset="0"/>
                          <a:cs typeface="Montserrat" panose="00000500000000000000" pitchFamily="2" charset="0"/>
                        </a:rPr>
                        <a:t>908</a:t>
                      </a:r>
                      <a:endParaRPr lang="es-CO" sz="1600" dirty="0">
                        <a:effectLst/>
                        <a:latin typeface="Arial" panose="020B0604020202020204" pitchFamily="34" charset="0"/>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9148474"/>
                  </a:ext>
                </a:extLst>
              </a:tr>
              <a:tr h="404940">
                <a:tc>
                  <a:txBody>
                    <a:bodyPr/>
                    <a:lstStyle/>
                    <a:p>
                      <a:pPr algn="ctr">
                        <a:lnSpc>
                          <a:spcPct val="115000"/>
                        </a:lnSpc>
                        <a:spcBef>
                          <a:spcPts val="1200"/>
                        </a:spcBef>
                      </a:pPr>
                      <a:r>
                        <a:rPr lang="es-ES" sz="1100">
                          <a:effectLst/>
                          <a:latin typeface="Montserrat" panose="00000500000000000000" pitchFamily="2" charset="0"/>
                          <a:ea typeface="Montserrat" panose="00000500000000000000" pitchFamily="2" charset="0"/>
                          <a:cs typeface="Montserrat" panose="00000500000000000000" pitchFamily="2" charset="0"/>
                        </a:rPr>
                        <a:t>Movimiento Político Colombia Humana</a:t>
                      </a:r>
                      <a:endParaRPr lang="es-CO" sz="1600">
                        <a:effectLst/>
                        <a:latin typeface="Arial" panose="020B0604020202020204" pitchFamily="34" charset="0"/>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1100">
                          <a:effectLst/>
                          <a:latin typeface="Montserrat" panose="00000500000000000000" pitchFamily="2" charset="0"/>
                          <a:ea typeface="Montserrat" panose="00000500000000000000" pitchFamily="2" charset="0"/>
                          <a:cs typeface="Montserrat" panose="00000500000000000000" pitchFamily="2" charset="0"/>
                        </a:rPr>
                        <a:t>382</a:t>
                      </a:r>
                      <a:endParaRPr lang="es-CO" sz="1600">
                        <a:effectLst/>
                        <a:latin typeface="Arial" panose="020B0604020202020204" pitchFamily="34" charset="0"/>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1100">
                          <a:effectLst/>
                          <a:latin typeface="Montserrat" panose="00000500000000000000" pitchFamily="2" charset="0"/>
                          <a:ea typeface="Montserrat" panose="00000500000000000000" pitchFamily="2" charset="0"/>
                          <a:cs typeface="Montserrat" panose="00000500000000000000" pitchFamily="2" charset="0"/>
                        </a:rPr>
                        <a:t>36,73%</a:t>
                      </a:r>
                      <a:endParaRPr lang="es-CO" sz="1600">
                        <a:effectLst/>
                        <a:latin typeface="Arial" panose="020B0604020202020204" pitchFamily="34" charset="0"/>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1100">
                          <a:effectLst/>
                          <a:latin typeface="Montserrat" panose="00000500000000000000" pitchFamily="2" charset="0"/>
                          <a:ea typeface="Montserrat" panose="00000500000000000000" pitchFamily="2" charset="0"/>
                          <a:cs typeface="Montserrat" panose="00000500000000000000" pitchFamily="2" charset="0"/>
                        </a:rPr>
                        <a:t>658</a:t>
                      </a:r>
                      <a:endParaRPr lang="es-CO" sz="1600">
                        <a:effectLst/>
                        <a:latin typeface="Arial" panose="020B0604020202020204" pitchFamily="34" charset="0"/>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1100">
                          <a:effectLst/>
                          <a:latin typeface="Montserrat" panose="00000500000000000000" pitchFamily="2" charset="0"/>
                          <a:ea typeface="Montserrat" panose="00000500000000000000" pitchFamily="2" charset="0"/>
                          <a:cs typeface="Montserrat" panose="00000500000000000000" pitchFamily="2" charset="0"/>
                        </a:rPr>
                        <a:t>63,27%</a:t>
                      </a:r>
                      <a:endParaRPr lang="es-CO" sz="1600">
                        <a:effectLst/>
                        <a:latin typeface="Arial" panose="020B0604020202020204" pitchFamily="34" charset="0"/>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1100" dirty="0">
                          <a:effectLst/>
                          <a:latin typeface="Montserrat" panose="00000500000000000000" pitchFamily="2" charset="0"/>
                          <a:ea typeface="Montserrat" panose="00000500000000000000" pitchFamily="2" charset="0"/>
                          <a:cs typeface="Montserrat" panose="00000500000000000000" pitchFamily="2" charset="0"/>
                        </a:rPr>
                        <a:t>1.040</a:t>
                      </a:r>
                      <a:endParaRPr lang="es-CO" sz="1600" dirty="0">
                        <a:effectLst/>
                        <a:latin typeface="Arial" panose="020B0604020202020204" pitchFamily="34" charset="0"/>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7343600"/>
                  </a:ext>
                </a:extLst>
              </a:tr>
              <a:tr h="404940">
                <a:tc>
                  <a:txBody>
                    <a:bodyPr/>
                    <a:lstStyle/>
                    <a:p>
                      <a:pPr algn="ctr">
                        <a:lnSpc>
                          <a:spcPct val="115000"/>
                        </a:lnSpc>
                        <a:spcBef>
                          <a:spcPts val="1200"/>
                        </a:spcBef>
                      </a:pPr>
                      <a:r>
                        <a:rPr lang="es-ES" sz="1100" dirty="0">
                          <a:effectLst/>
                          <a:latin typeface="Montserrat" panose="00000500000000000000" pitchFamily="2" charset="0"/>
                          <a:ea typeface="Montserrat" panose="00000500000000000000" pitchFamily="2" charset="0"/>
                          <a:cs typeface="Montserrat" panose="00000500000000000000" pitchFamily="2" charset="0"/>
                        </a:rPr>
                        <a:t>Partido Comunista Colombiano</a:t>
                      </a:r>
                      <a:endParaRPr lang="es-CO" sz="1600" dirty="0">
                        <a:effectLst/>
                        <a:latin typeface="Arial" panose="020B0604020202020204" pitchFamily="34" charset="0"/>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1100">
                          <a:effectLst/>
                          <a:latin typeface="Montserrat" panose="00000500000000000000" pitchFamily="2" charset="0"/>
                          <a:ea typeface="Montserrat" panose="00000500000000000000" pitchFamily="2" charset="0"/>
                          <a:cs typeface="Montserrat" panose="00000500000000000000" pitchFamily="2" charset="0"/>
                        </a:rPr>
                        <a:t>1</a:t>
                      </a:r>
                      <a:endParaRPr lang="es-CO" sz="1600">
                        <a:effectLst/>
                        <a:latin typeface="Arial" panose="020B0604020202020204" pitchFamily="34" charset="0"/>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1100">
                          <a:effectLst/>
                          <a:latin typeface="Montserrat" panose="00000500000000000000" pitchFamily="2" charset="0"/>
                          <a:ea typeface="Montserrat" panose="00000500000000000000" pitchFamily="2" charset="0"/>
                          <a:cs typeface="Montserrat" panose="00000500000000000000" pitchFamily="2" charset="0"/>
                        </a:rPr>
                        <a:t>33,33%</a:t>
                      </a:r>
                      <a:endParaRPr lang="es-CO" sz="1600">
                        <a:effectLst/>
                        <a:latin typeface="Arial" panose="020B0604020202020204" pitchFamily="34" charset="0"/>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1100">
                          <a:effectLst/>
                          <a:latin typeface="Montserrat" panose="00000500000000000000" pitchFamily="2" charset="0"/>
                          <a:ea typeface="Montserrat" panose="00000500000000000000" pitchFamily="2" charset="0"/>
                          <a:cs typeface="Montserrat" panose="00000500000000000000" pitchFamily="2" charset="0"/>
                        </a:rPr>
                        <a:t>2</a:t>
                      </a:r>
                      <a:endParaRPr lang="es-CO" sz="1600">
                        <a:effectLst/>
                        <a:latin typeface="Arial" panose="020B0604020202020204" pitchFamily="34" charset="0"/>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1100">
                          <a:effectLst/>
                          <a:latin typeface="Montserrat" panose="00000500000000000000" pitchFamily="2" charset="0"/>
                          <a:ea typeface="Montserrat" panose="00000500000000000000" pitchFamily="2" charset="0"/>
                          <a:cs typeface="Montserrat" panose="00000500000000000000" pitchFamily="2" charset="0"/>
                        </a:rPr>
                        <a:t>66,67%</a:t>
                      </a:r>
                      <a:endParaRPr lang="es-CO" sz="1600">
                        <a:effectLst/>
                        <a:latin typeface="Arial" panose="020B0604020202020204" pitchFamily="34" charset="0"/>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s-ES" sz="1100" dirty="0">
                          <a:effectLst/>
                          <a:latin typeface="Montserrat" panose="00000500000000000000" pitchFamily="2" charset="0"/>
                          <a:ea typeface="Montserrat" panose="00000500000000000000" pitchFamily="2" charset="0"/>
                          <a:cs typeface="Montserrat" panose="00000500000000000000" pitchFamily="2" charset="0"/>
                        </a:rPr>
                        <a:t>3</a:t>
                      </a:r>
                      <a:endParaRPr lang="es-CO" sz="1600" dirty="0">
                        <a:effectLst/>
                        <a:latin typeface="Arial" panose="020B0604020202020204" pitchFamily="34" charset="0"/>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677779"/>
                  </a:ext>
                </a:extLst>
              </a:tr>
            </a:tbl>
          </a:graphicData>
        </a:graphic>
      </p:graphicFrame>
      <p:sp>
        <p:nvSpPr>
          <p:cNvPr id="11" name="CuadroTexto 10">
            <a:extLst>
              <a:ext uri="{FF2B5EF4-FFF2-40B4-BE49-F238E27FC236}">
                <a16:creationId xmlns:a16="http://schemas.microsoft.com/office/drawing/2014/main" id="{D5FAA4A5-5786-18F9-71A2-03219E53D088}"/>
              </a:ext>
            </a:extLst>
          </p:cNvPr>
          <p:cNvSpPr txBox="1"/>
          <p:nvPr/>
        </p:nvSpPr>
        <p:spPr>
          <a:xfrm>
            <a:off x="6375142" y="1792160"/>
            <a:ext cx="5521389" cy="1323439"/>
          </a:xfrm>
          <a:prstGeom prst="rect">
            <a:avLst/>
          </a:prstGeom>
          <a:noFill/>
        </p:spPr>
        <p:txBody>
          <a:bodyPr wrap="square">
            <a:spAutoFit/>
          </a:bodyPr>
          <a:lstStyle/>
          <a:p>
            <a:pPr algn="just"/>
            <a:r>
              <a:rPr lang="es-ES" sz="1600" dirty="0">
                <a:latin typeface="Montserrat" panose="00000500000000000000" pitchFamily="2" charset="0"/>
                <a:ea typeface="Montserrat" panose="00000500000000000000" pitchFamily="2" charset="0"/>
                <a:cs typeface="Montserrat" panose="00000500000000000000" pitchFamily="2" charset="0"/>
              </a:rPr>
              <a:t>L</a:t>
            </a:r>
            <a:r>
              <a:rPr lang="es-ES" sz="1600" dirty="0">
                <a:effectLst/>
                <a:latin typeface="Montserrat" panose="00000500000000000000" pitchFamily="2" charset="0"/>
                <a:ea typeface="Montserrat" panose="00000500000000000000" pitchFamily="2" charset="0"/>
                <a:cs typeface="Montserrat" panose="00000500000000000000" pitchFamily="2" charset="0"/>
              </a:rPr>
              <a:t>as coaliciones registran el porcentaje más bajo de aspirantes femeninas, con el 35,31% (4.448) y los partidos políticos o movimientos políticos con personería jurídica la proporción más alta con el 39,41% (45.095) del total de las candidaturas</a:t>
            </a:r>
            <a:endParaRPr lang="es-CO" sz="1600" dirty="0"/>
          </a:p>
        </p:txBody>
      </p:sp>
      <p:sp>
        <p:nvSpPr>
          <p:cNvPr id="12" name="CuadroTexto 11">
            <a:extLst>
              <a:ext uri="{FF2B5EF4-FFF2-40B4-BE49-F238E27FC236}">
                <a16:creationId xmlns:a16="http://schemas.microsoft.com/office/drawing/2014/main" id="{D3AC3254-961D-51E6-A721-182DE6C4C93F}"/>
              </a:ext>
            </a:extLst>
          </p:cNvPr>
          <p:cNvSpPr txBox="1"/>
          <p:nvPr/>
        </p:nvSpPr>
        <p:spPr>
          <a:xfrm>
            <a:off x="5721934" y="6618769"/>
            <a:ext cx="6097554" cy="272575"/>
          </a:xfrm>
          <a:prstGeom prst="rect">
            <a:avLst/>
          </a:prstGeom>
          <a:noFill/>
        </p:spPr>
        <p:txBody>
          <a:bodyPr wrap="square">
            <a:spAutoFit/>
          </a:bodyPr>
          <a:lstStyle/>
          <a:p>
            <a:pPr algn="ctr">
              <a:lnSpc>
                <a:spcPct val="115000"/>
              </a:lnSpc>
            </a:pPr>
            <a:r>
              <a:rPr lang="es-ES" sz="1100" dirty="0">
                <a:effectLst/>
                <a:latin typeface="Montserrat" panose="00000500000000000000" pitchFamily="2" charset="0"/>
                <a:ea typeface="Montserrat" panose="00000500000000000000" pitchFamily="2" charset="0"/>
                <a:cs typeface="Montserrat" panose="00000500000000000000" pitchFamily="2" charset="0"/>
              </a:rPr>
              <a:t>Fuente. Datos de RNEC. Elaboración MOE. </a:t>
            </a:r>
            <a:endParaRPr lang="es-CO" sz="1600" dirty="0">
              <a:effectLst/>
              <a:latin typeface="Arial" panose="020B0604020202020204" pitchFamily="34" charset="0"/>
              <a:ea typeface="Arial" panose="020B0604020202020204" pitchFamily="34" charset="0"/>
            </a:endParaRPr>
          </a:p>
        </p:txBody>
      </p:sp>
      <p:sp>
        <p:nvSpPr>
          <p:cNvPr id="2" name="Google Shape;89;p2">
            <a:extLst>
              <a:ext uri="{FF2B5EF4-FFF2-40B4-BE49-F238E27FC236}">
                <a16:creationId xmlns:a16="http://schemas.microsoft.com/office/drawing/2014/main" id="{BFADA2FF-B652-B495-9B8E-3B7C82852B44}"/>
              </a:ext>
            </a:extLst>
          </p:cNvPr>
          <p:cNvSpPr/>
          <p:nvPr/>
        </p:nvSpPr>
        <p:spPr>
          <a:xfrm>
            <a:off x="933876" y="454320"/>
            <a:ext cx="9227767" cy="1111072"/>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endParaRPr lang="es-MX" sz="2800" b="1" dirty="0">
              <a:solidFill>
                <a:schemeClr val="bg1"/>
              </a:solidFill>
              <a:latin typeface="Gill Sans MT" panose="020B0502020104020203" pitchFamily="34" charset="77"/>
            </a:endParaRPr>
          </a:p>
          <a:p>
            <a:pPr marL="0" marR="0" lvl="0" indent="0" algn="ctr" rtl="0">
              <a:spcBef>
                <a:spcPts val="0"/>
              </a:spcBef>
              <a:spcAft>
                <a:spcPts val="0"/>
              </a:spcAft>
              <a:buNone/>
            </a:pPr>
            <a:r>
              <a:rPr lang="es-MX" sz="2800" b="1" i="0" u="none" strike="noStrike" cap="none" dirty="0">
                <a:solidFill>
                  <a:schemeClr val="bg1"/>
                </a:solidFill>
                <a:latin typeface="Arial"/>
                <a:ea typeface="Arial"/>
                <a:cs typeface="Arial"/>
                <a:sym typeface="Arial"/>
              </a:rPr>
              <a:t>Género de las candidaturas apoyadas por partidos políticos</a:t>
            </a:r>
          </a:p>
          <a:p>
            <a:pPr marL="0" marR="0" lvl="0" indent="0" algn="ctr" rtl="0">
              <a:spcBef>
                <a:spcPts val="0"/>
              </a:spcBef>
              <a:spcAft>
                <a:spcPts val="0"/>
              </a:spcAft>
              <a:buNone/>
            </a:pPr>
            <a:endParaRPr sz="2800" b="1" i="0" u="none" strike="noStrike" cap="none" dirty="0">
              <a:solidFill>
                <a:schemeClr val="bg1"/>
              </a:solidFill>
              <a:latin typeface="Arial"/>
              <a:ea typeface="Arial"/>
              <a:cs typeface="Arial"/>
              <a:sym typeface="Arial"/>
            </a:endParaRPr>
          </a:p>
        </p:txBody>
      </p:sp>
      <p:sp>
        <p:nvSpPr>
          <p:cNvPr id="13" name="Marcador de fecha 3">
            <a:extLst>
              <a:ext uri="{FF2B5EF4-FFF2-40B4-BE49-F238E27FC236}">
                <a16:creationId xmlns:a16="http://schemas.microsoft.com/office/drawing/2014/main" id="{5964D125-6FE4-F48C-D19D-0AB05AEAA5A0}"/>
              </a:ext>
            </a:extLst>
          </p:cNvPr>
          <p:cNvSpPr>
            <a:spLocks noGrp="1"/>
          </p:cNvSpPr>
          <p:nvPr>
            <p:ph type="dt" sz="half" idx="10"/>
          </p:nvPr>
        </p:nvSpPr>
        <p:spPr>
          <a:xfrm>
            <a:off x="2894756" y="6406560"/>
            <a:ext cx="2743200" cy="365125"/>
          </a:xfrm>
        </p:spPr>
        <p:txBody>
          <a:bodyPr/>
          <a:lstStyle/>
          <a:p>
            <a:fld id="{449EEAE1-0529-4202-AF54-2B448B3B8F38}" type="datetime1">
              <a:rPr lang="en-US" smtClean="0"/>
              <a:t>10/18/2023</a:t>
            </a:fld>
            <a:endParaRPr lang="en-US" dirty="0"/>
          </a:p>
        </p:txBody>
      </p:sp>
      <p:sp>
        <p:nvSpPr>
          <p:cNvPr id="14" name="Marcador de número de diapositiva 4">
            <a:extLst>
              <a:ext uri="{FF2B5EF4-FFF2-40B4-BE49-F238E27FC236}">
                <a16:creationId xmlns:a16="http://schemas.microsoft.com/office/drawing/2014/main" id="{B67134FC-363F-6BD9-AB52-73F3F4D69D04}"/>
              </a:ext>
            </a:extLst>
          </p:cNvPr>
          <p:cNvSpPr>
            <a:spLocks noGrp="1"/>
          </p:cNvSpPr>
          <p:nvPr>
            <p:ph type="sldNum" sz="quarter" idx="12"/>
          </p:nvPr>
        </p:nvSpPr>
        <p:spPr>
          <a:xfrm>
            <a:off x="9061968" y="6492875"/>
            <a:ext cx="2743200" cy="365125"/>
          </a:xfrm>
        </p:spPr>
        <p:txBody>
          <a:bodyPr/>
          <a:lstStyle/>
          <a:p>
            <a:fld id="{F30F7205-41FB-46DE-B583-596CEB3EBE73}" type="slidenum">
              <a:rPr lang="en-US" smtClean="0"/>
              <a:t>13</a:t>
            </a:fld>
            <a:endParaRPr lang="en-US" dirty="0"/>
          </a:p>
        </p:txBody>
      </p:sp>
    </p:spTree>
    <p:extLst>
      <p:ext uri="{BB962C8B-B14F-4D97-AF65-F5344CB8AC3E}">
        <p14:creationId xmlns:p14="http://schemas.microsoft.com/office/powerpoint/2010/main" val="10547405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EBCF1D9F-EA61-5993-C5D9-7F6683DACF87}"/>
              </a:ext>
            </a:extLst>
          </p:cNvPr>
          <p:cNvSpPr>
            <a:spLocks noGrp="1"/>
          </p:cNvSpPr>
          <p:nvPr>
            <p:ph type="dt" sz="half" idx="10"/>
          </p:nvPr>
        </p:nvSpPr>
        <p:spPr/>
        <p:txBody>
          <a:bodyPr/>
          <a:lstStyle/>
          <a:p>
            <a:fld id="{449EEAE1-0529-4202-AF54-2B448B3B8F38}" type="datetime1">
              <a:rPr lang="en-US" smtClean="0"/>
              <a:t>10/18/2023</a:t>
            </a:fld>
            <a:endParaRPr lang="en-US"/>
          </a:p>
        </p:txBody>
      </p:sp>
      <p:sp>
        <p:nvSpPr>
          <p:cNvPr id="5" name="Marcador de número de diapositiva 4">
            <a:extLst>
              <a:ext uri="{FF2B5EF4-FFF2-40B4-BE49-F238E27FC236}">
                <a16:creationId xmlns:a16="http://schemas.microsoft.com/office/drawing/2014/main" id="{DA19AC77-E0BD-6BF4-A092-E96662C323DC}"/>
              </a:ext>
            </a:extLst>
          </p:cNvPr>
          <p:cNvSpPr>
            <a:spLocks noGrp="1"/>
          </p:cNvSpPr>
          <p:nvPr>
            <p:ph type="sldNum" sz="quarter" idx="12"/>
          </p:nvPr>
        </p:nvSpPr>
        <p:spPr/>
        <p:txBody>
          <a:bodyPr/>
          <a:lstStyle/>
          <a:p>
            <a:fld id="{F30F7205-41FB-46DE-B583-596CEB3EBE73}" type="slidenum">
              <a:rPr lang="en-US" smtClean="0"/>
              <a:t>14</a:t>
            </a:fld>
            <a:endParaRPr lang="en-US"/>
          </a:p>
        </p:txBody>
      </p:sp>
      <p:sp>
        <p:nvSpPr>
          <p:cNvPr id="6" name="Google Shape;89;p2">
            <a:extLst>
              <a:ext uri="{FF2B5EF4-FFF2-40B4-BE49-F238E27FC236}">
                <a16:creationId xmlns:a16="http://schemas.microsoft.com/office/drawing/2014/main" id="{E8C94D9A-14B2-BCE7-E7FD-17C46475FD8B}"/>
              </a:ext>
            </a:extLst>
          </p:cNvPr>
          <p:cNvSpPr/>
          <p:nvPr/>
        </p:nvSpPr>
        <p:spPr>
          <a:xfrm>
            <a:off x="558816" y="448920"/>
            <a:ext cx="9404581" cy="881116"/>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MX" sz="2400" b="1" i="0" u="none" strike="noStrike" cap="none" dirty="0">
                <a:solidFill>
                  <a:schemeClr val="bg1"/>
                </a:solidFill>
                <a:latin typeface="Arial"/>
                <a:ea typeface="Arial"/>
                <a:cs typeface="Arial"/>
                <a:sym typeface="Arial"/>
              </a:rPr>
              <a:t>Ranking de partidos políticos con mayor porcentaje de mujeres encabezando listas cerradas</a:t>
            </a:r>
            <a:endParaRPr sz="2400" b="1" i="0" u="none" strike="noStrike" cap="none" dirty="0">
              <a:solidFill>
                <a:schemeClr val="bg1"/>
              </a:solidFill>
              <a:latin typeface="Arial"/>
              <a:ea typeface="Arial"/>
              <a:cs typeface="Arial"/>
              <a:sym typeface="Arial"/>
            </a:endParaRPr>
          </a:p>
        </p:txBody>
      </p:sp>
      <p:graphicFrame>
        <p:nvGraphicFramePr>
          <p:cNvPr id="11" name="Tabla 10">
            <a:extLst>
              <a:ext uri="{FF2B5EF4-FFF2-40B4-BE49-F238E27FC236}">
                <a16:creationId xmlns:a16="http://schemas.microsoft.com/office/drawing/2014/main" id="{D01A9CF9-7096-1B04-3F31-B8474C5614FB}"/>
              </a:ext>
            </a:extLst>
          </p:cNvPr>
          <p:cNvGraphicFramePr>
            <a:graphicFrameLocks noGrp="1"/>
          </p:cNvGraphicFramePr>
          <p:nvPr/>
        </p:nvGraphicFramePr>
        <p:xfrm>
          <a:off x="5798693" y="1468138"/>
          <a:ext cx="5930170" cy="5129569"/>
        </p:xfrm>
        <a:graphic>
          <a:graphicData uri="http://schemas.openxmlformats.org/drawingml/2006/table">
            <a:tbl>
              <a:tblPr>
                <a:tableStyleId>{21E4AEA4-8DFA-4A89-87EB-49C32662AFE0}</a:tableStyleId>
              </a:tblPr>
              <a:tblGrid>
                <a:gridCol w="3507051">
                  <a:extLst>
                    <a:ext uri="{9D8B030D-6E8A-4147-A177-3AD203B41FA5}">
                      <a16:colId xmlns:a16="http://schemas.microsoft.com/office/drawing/2014/main" val="3397894047"/>
                    </a:ext>
                  </a:extLst>
                </a:gridCol>
                <a:gridCol w="488995">
                  <a:extLst>
                    <a:ext uri="{9D8B030D-6E8A-4147-A177-3AD203B41FA5}">
                      <a16:colId xmlns:a16="http://schemas.microsoft.com/office/drawing/2014/main" val="1116001165"/>
                    </a:ext>
                  </a:extLst>
                </a:gridCol>
                <a:gridCol w="512340">
                  <a:extLst>
                    <a:ext uri="{9D8B030D-6E8A-4147-A177-3AD203B41FA5}">
                      <a16:colId xmlns:a16="http://schemas.microsoft.com/office/drawing/2014/main" val="4207436049"/>
                    </a:ext>
                  </a:extLst>
                </a:gridCol>
                <a:gridCol w="480912">
                  <a:extLst>
                    <a:ext uri="{9D8B030D-6E8A-4147-A177-3AD203B41FA5}">
                      <a16:colId xmlns:a16="http://schemas.microsoft.com/office/drawing/2014/main" val="719761649"/>
                    </a:ext>
                  </a:extLst>
                </a:gridCol>
                <a:gridCol w="512340">
                  <a:extLst>
                    <a:ext uri="{9D8B030D-6E8A-4147-A177-3AD203B41FA5}">
                      <a16:colId xmlns:a16="http://schemas.microsoft.com/office/drawing/2014/main" val="553115639"/>
                    </a:ext>
                  </a:extLst>
                </a:gridCol>
                <a:gridCol w="428532">
                  <a:extLst>
                    <a:ext uri="{9D8B030D-6E8A-4147-A177-3AD203B41FA5}">
                      <a16:colId xmlns:a16="http://schemas.microsoft.com/office/drawing/2014/main" val="3819241716"/>
                    </a:ext>
                  </a:extLst>
                </a:gridCol>
              </a:tblGrid>
              <a:tr h="422579">
                <a:tc>
                  <a:txBody>
                    <a:bodyPr/>
                    <a:lstStyle/>
                    <a:p>
                      <a:pPr algn="ctr" fontAlgn="b"/>
                      <a:r>
                        <a:rPr lang="es-MX" sz="1200" b="1" u="none" strike="noStrike" dirty="0">
                          <a:solidFill>
                            <a:srgbClr val="000000"/>
                          </a:solidFill>
                          <a:effectLst/>
                          <a:latin typeface="Gill Sans MT" panose="020B0502020104020203" pitchFamily="34" charset="0"/>
                        </a:rPr>
                        <a:t>PARTIDO O MOVIMIENTO POLITICO CON PERSONERÍA JURÍDICA</a:t>
                      </a:r>
                      <a:endParaRPr lang="es-CO" sz="1200" b="1" i="0" u="none" strike="noStrike" dirty="0">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fontAlgn="b"/>
                      <a:r>
                        <a:rPr lang="es-CO" sz="1200" b="1" u="none" strike="noStrike" dirty="0">
                          <a:effectLst/>
                          <a:latin typeface="Gill Sans MT" panose="020B0502020104020203" pitchFamily="34" charset="0"/>
                        </a:rPr>
                        <a:t>No. M</a:t>
                      </a:r>
                      <a:endParaRPr lang="es-CO" sz="1200" b="1" i="0" u="none" strike="noStrike" dirty="0">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fontAlgn="b"/>
                      <a:r>
                        <a:rPr lang="es-CO" sz="1200" b="1" u="none" strike="noStrike" dirty="0">
                          <a:effectLst/>
                          <a:latin typeface="Gill Sans MT" panose="020B0502020104020203" pitchFamily="34" charset="0"/>
                        </a:rPr>
                        <a:t>%M</a:t>
                      </a:r>
                      <a:endParaRPr lang="es-CO" sz="1200" b="1" i="0" u="none" strike="noStrike" dirty="0">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fontAlgn="b"/>
                      <a:r>
                        <a:rPr lang="es-CO" sz="1200" b="1" u="none" strike="noStrike" dirty="0">
                          <a:effectLst/>
                          <a:latin typeface="Gill Sans MT" panose="020B0502020104020203" pitchFamily="34" charset="0"/>
                        </a:rPr>
                        <a:t>No. H</a:t>
                      </a:r>
                      <a:endParaRPr lang="es-CO" sz="1200" b="1" i="0" u="none" strike="noStrike" dirty="0">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fontAlgn="b"/>
                      <a:r>
                        <a:rPr lang="es-CO" sz="1200" b="1" u="none" strike="noStrike" dirty="0">
                          <a:effectLst/>
                          <a:latin typeface="Gill Sans MT" panose="020B0502020104020203" pitchFamily="34" charset="0"/>
                        </a:rPr>
                        <a:t>%H</a:t>
                      </a:r>
                      <a:endParaRPr lang="es-CO" sz="1200" b="1" i="0" u="none" strike="noStrike" dirty="0">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fontAlgn="b"/>
                      <a:r>
                        <a:rPr lang="es-CO" sz="1200" b="1" u="none" strike="noStrike" dirty="0">
                          <a:effectLst/>
                          <a:latin typeface="Gill Sans MT" panose="020B0502020104020203" pitchFamily="34" charset="0"/>
                        </a:rPr>
                        <a:t>Total</a:t>
                      </a:r>
                      <a:endParaRPr lang="es-CO" sz="1200" b="1" i="0" u="none" strike="noStrike" dirty="0">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520945840"/>
                  </a:ext>
                </a:extLst>
              </a:tr>
              <a:tr h="174454">
                <a:tc>
                  <a:txBody>
                    <a:bodyPr/>
                    <a:lstStyle/>
                    <a:p>
                      <a:pPr algn="ctr">
                        <a:lnSpc>
                          <a:spcPct val="107000"/>
                        </a:lnSpc>
                        <a:spcAft>
                          <a:spcPts val="800"/>
                        </a:spcAft>
                      </a:pPr>
                      <a:r>
                        <a:rPr lang="es-MX" sz="1200" kern="100" dirty="0">
                          <a:solidFill>
                            <a:srgbClr val="000000"/>
                          </a:solidFill>
                          <a:effectLst/>
                          <a:latin typeface="Gill Sans MT" panose="020B0502020104020203" pitchFamily="34" charset="0"/>
                          <a:ea typeface="Calibri" panose="020F0502020204030204" pitchFamily="34" charset="0"/>
                          <a:cs typeface="Times New Roman" panose="02020603050405020304" pitchFamily="18" charset="0"/>
                        </a:rPr>
                        <a:t>Partido Político La Fuerza De La Paz</a:t>
                      </a:r>
                      <a:endParaRPr lang="es-CO" sz="1200" kern="100" dirty="0">
                        <a:effectLst/>
                        <a:latin typeface="Gill Sans MT" panose="020B0502020104020203"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s-CO" sz="1200" u="none" strike="noStrike">
                          <a:effectLst/>
                          <a:latin typeface="Gill Sans MT" panose="020B0502020104020203" pitchFamily="34" charset="0"/>
                        </a:rPr>
                        <a:t>18</a:t>
                      </a:r>
                      <a:endParaRPr lang="es-CO" sz="1200" b="0" i="0" u="none" strike="noStrike">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s-CO" sz="1200" u="none" strike="noStrike">
                          <a:effectLst/>
                          <a:latin typeface="Gill Sans MT" panose="020B0502020104020203" pitchFamily="34" charset="0"/>
                        </a:rPr>
                        <a:t>54,55%</a:t>
                      </a:r>
                      <a:endParaRPr lang="es-CO" sz="1200" b="0" i="0" u="none" strike="noStrike">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s-CO" sz="1200" u="none" strike="noStrike">
                          <a:effectLst/>
                          <a:latin typeface="Gill Sans MT" panose="020B0502020104020203" pitchFamily="34" charset="0"/>
                        </a:rPr>
                        <a:t>15</a:t>
                      </a:r>
                      <a:endParaRPr lang="es-CO" sz="1200" b="0" i="0" u="none" strike="noStrike">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s-CO" sz="1200" u="none" strike="noStrike">
                          <a:effectLst/>
                          <a:latin typeface="Gill Sans MT" panose="020B0502020104020203" pitchFamily="34" charset="0"/>
                        </a:rPr>
                        <a:t>45,45%</a:t>
                      </a:r>
                      <a:endParaRPr lang="es-CO" sz="1200" b="0" i="0" u="none" strike="noStrike">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s-CO" sz="1200" u="none" strike="noStrike" dirty="0">
                          <a:effectLst/>
                          <a:latin typeface="Gill Sans MT" panose="020B0502020104020203" pitchFamily="34" charset="0"/>
                        </a:rPr>
                        <a:t>33</a:t>
                      </a:r>
                      <a:endParaRPr lang="es-CO" sz="1200" b="0" i="0" u="none" strike="noStrike" dirty="0">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804612722"/>
                  </a:ext>
                </a:extLst>
              </a:tr>
              <a:tr h="171577">
                <a:tc>
                  <a:txBody>
                    <a:bodyPr/>
                    <a:lstStyle/>
                    <a:p>
                      <a:pPr algn="ctr">
                        <a:lnSpc>
                          <a:spcPct val="107000"/>
                        </a:lnSpc>
                        <a:spcAft>
                          <a:spcPts val="800"/>
                        </a:spcAft>
                      </a:pPr>
                      <a:r>
                        <a:rPr lang="es-CO" sz="1200" kern="100" dirty="0">
                          <a:solidFill>
                            <a:srgbClr val="000000"/>
                          </a:solidFill>
                          <a:effectLst/>
                          <a:latin typeface="Gill Sans MT" panose="020B0502020104020203" pitchFamily="34" charset="0"/>
                          <a:ea typeface="Calibri" panose="020F0502020204030204" pitchFamily="34" charset="0"/>
                          <a:cs typeface="Times New Roman" panose="02020603050405020304" pitchFamily="18" charset="0"/>
                        </a:rPr>
                        <a:t>Partido Nuevo Liberalismo</a:t>
                      </a:r>
                      <a:endParaRPr lang="es-CO" sz="1200" kern="100" dirty="0">
                        <a:effectLst/>
                        <a:latin typeface="Gill Sans MT" panose="020B0502020104020203"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s-CO" sz="1200" u="none" strike="noStrike" dirty="0">
                          <a:effectLst/>
                          <a:latin typeface="Gill Sans MT" panose="020B0502020104020203" pitchFamily="34" charset="0"/>
                        </a:rPr>
                        <a:t>24</a:t>
                      </a:r>
                      <a:endParaRPr lang="es-CO" sz="1200" b="0" i="0" u="none" strike="noStrike" dirty="0">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s-CO" sz="1200" u="none" strike="noStrike" dirty="0">
                          <a:effectLst/>
                          <a:latin typeface="Gill Sans MT" panose="020B0502020104020203" pitchFamily="34" charset="0"/>
                        </a:rPr>
                        <a:t>48,98%</a:t>
                      </a:r>
                      <a:endParaRPr lang="es-CO" sz="1200" b="0" i="0" u="none" strike="noStrike" dirty="0">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s-CO" sz="1200" u="none" strike="noStrike" dirty="0">
                          <a:effectLst/>
                          <a:latin typeface="Gill Sans MT" panose="020B0502020104020203" pitchFamily="34" charset="0"/>
                        </a:rPr>
                        <a:t>25</a:t>
                      </a:r>
                      <a:endParaRPr lang="es-CO" sz="1200" b="0" i="0" u="none" strike="noStrike" dirty="0">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s-CO" sz="1200" u="none" strike="noStrike" dirty="0">
                          <a:effectLst/>
                          <a:latin typeface="Gill Sans MT" panose="020B0502020104020203" pitchFamily="34" charset="0"/>
                        </a:rPr>
                        <a:t>51,02%</a:t>
                      </a:r>
                      <a:endParaRPr lang="es-CO" sz="1200" b="0" i="0" u="none" strike="noStrike" dirty="0">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s-CO" sz="1200" u="none" strike="noStrike" dirty="0">
                          <a:effectLst/>
                          <a:latin typeface="Gill Sans MT" panose="020B0502020104020203" pitchFamily="34" charset="0"/>
                        </a:rPr>
                        <a:t>49</a:t>
                      </a:r>
                      <a:endParaRPr lang="es-CO" sz="1200" b="0" i="0" u="none" strike="noStrike" dirty="0">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853433597"/>
                  </a:ext>
                </a:extLst>
              </a:tr>
              <a:tr h="174454">
                <a:tc>
                  <a:txBody>
                    <a:bodyPr/>
                    <a:lstStyle/>
                    <a:p>
                      <a:pPr algn="ctr">
                        <a:lnSpc>
                          <a:spcPct val="107000"/>
                        </a:lnSpc>
                        <a:spcAft>
                          <a:spcPts val="800"/>
                        </a:spcAft>
                      </a:pPr>
                      <a:r>
                        <a:rPr lang="es-CO" sz="1200" kern="100" dirty="0">
                          <a:solidFill>
                            <a:srgbClr val="000000"/>
                          </a:solidFill>
                          <a:effectLst/>
                          <a:latin typeface="Gill Sans MT" panose="020B0502020104020203" pitchFamily="34" charset="0"/>
                          <a:ea typeface="Calibri" panose="020F0502020204030204" pitchFamily="34" charset="0"/>
                          <a:cs typeface="Times New Roman" panose="02020603050405020304" pitchFamily="18" charset="0"/>
                        </a:rPr>
                        <a:t>Partido Político Esperanza Democrática</a:t>
                      </a:r>
                      <a:endParaRPr lang="es-CO" sz="1200" kern="100" dirty="0">
                        <a:effectLst/>
                        <a:latin typeface="Gill Sans MT" panose="020B0502020104020203"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s-CO" sz="1200" u="none" strike="noStrike">
                          <a:effectLst/>
                          <a:latin typeface="Gill Sans MT" panose="020B0502020104020203" pitchFamily="34" charset="0"/>
                        </a:rPr>
                        <a:t>10</a:t>
                      </a:r>
                      <a:endParaRPr lang="es-CO" sz="1200" b="0" i="0" u="none" strike="noStrike">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s-CO" sz="1200" u="none" strike="noStrike">
                          <a:effectLst/>
                          <a:latin typeface="Gill Sans MT" panose="020B0502020104020203" pitchFamily="34" charset="0"/>
                        </a:rPr>
                        <a:t>45,45%</a:t>
                      </a:r>
                      <a:endParaRPr lang="es-CO" sz="1200" b="0" i="0" u="none" strike="noStrike">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s-CO" sz="1200" u="none" strike="noStrike" dirty="0">
                          <a:effectLst/>
                          <a:latin typeface="Gill Sans MT" panose="020B0502020104020203" pitchFamily="34" charset="0"/>
                        </a:rPr>
                        <a:t>12</a:t>
                      </a:r>
                      <a:endParaRPr lang="es-CO" sz="1200" b="0" i="0" u="none" strike="noStrike" dirty="0">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s-CO" sz="1200" u="none" strike="noStrike">
                          <a:effectLst/>
                          <a:latin typeface="Gill Sans MT" panose="020B0502020104020203" pitchFamily="34" charset="0"/>
                        </a:rPr>
                        <a:t>54,55%</a:t>
                      </a:r>
                      <a:endParaRPr lang="es-CO" sz="1200" b="0" i="0" u="none" strike="noStrike">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s-CO" sz="1200" u="none" strike="noStrike" dirty="0">
                          <a:effectLst/>
                          <a:latin typeface="Gill Sans MT" panose="020B0502020104020203" pitchFamily="34" charset="0"/>
                        </a:rPr>
                        <a:t>22</a:t>
                      </a:r>
                      <a:endParaRPr lang="es-CO" sz="1200" b="0" i="0" u="none" strike="noStrike" dirty="0">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655904610"/>
                  </a:ext>
                </a:extLst>
              </a:tr>
              <a:tr h="231700">
                <a:tc>
                  <a:txBody>
                    <a:bodyPr/>
                    <a:lstStyle/>
                    <a:p>
                      <a:pPr algn="ctr">
                        <a:lnSpc>
                          <a:spcPct val="107000"/>
                        </a:lnSpc>
                        <a:spcAft>
                          <a:spcPts val="800"/>
                        </a:spcAft>
                      </a:pPr>
                      <a:r>
                        <a:rPr lang="es-CO" sz="1200" kern="100" dirty="0">
                          <a:solidFill>
                            <a:srgbClr val="000000"/>
                          </a:solidFill>
                          <a:effectLst/>
                          <a:latin typeface="Gill Sans MT" panose="020B0502020104020203" pitchFamily="34" charset="0"/>
                          <a:ea typeface="Calibri" panose="020F0502020204030204" pitchFamily="34" charset="0"/>
                          <a:cs typeface="Times New Roman" panose="02020603050405020304" pitchFamily="18" charset="0"/>
                        </a:rPr>
                        <a:t>Partido Ecologista Colombiano</a:t>
                      </a:r>
                      <a:endParaRPr lang="es-CO" sz="1200" kern="100" dirty="0">
                        <a:effectLst/>
                        <a:latin typeface="Gill Sans MT" panose="020B0502020104020203"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200" u="none" strike="noStrike" dirty="0">
                          <a:effectLst/>
                          <a:latin typeface="Gill Sans MT" panose="020B0502020104020203" pitchFamily="34" charset="0"/>
                        </a:rPr>
                        <a:t>14</a:t>
                      </a:r>
                      <a:endParaRPr lang="es-CO" sz="1200" b="0" i="0" u="none" strike="noStrike" dirty="0">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200" u="none" strike="noStrike" dirty="0">
                          <a:effectLst/>
                          <a:latin typeface="Gill Sans MT" panose="020B0502020104020203" pitchFamily="34" charset="0"/>
                        </a:rPr>
                        <a:t>41,18%</a:t>
                      </a:r>
                      <a:endParaRPr lang="es-CO" sz="1200" b="0" i="0" u="none" strike="noStrike" dirty="0">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200" u="none" strike="noStrike">
                          <a:effectLst/>
                          <a:latin typeface="Gill Sans MT" panose="020B0502020104020203" pitchFamily="34" charset="0"/>
                        </a:rPr>
                        <a:t>20</a:t>
                      </a:r>
                      <a:endParaRPr lang="es-CO" sz="1200" b="0" i="0" u="none" strike="noStrike">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200" u="none" strike="noStrike">
                          <a:effectLst/>
                          <a:latin typeface="Gill Sans MT" panose="020B0502020104020203" pitchFamily="34" charset="0"/>
                        </a:rPr>
                        <a:t>58,82%</a:t>
                      </a:r>
                      <a:endParaRPr lang="es-CO" sz="1200" b="0" i="0" u="none" strike="noStrike">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200" u="none" strike="noStrike">
                          <a:effectLst/>
                          <a:latin typeface="Gill Sans MT" panose="020B0502020104020203" pitchFamily="34" charset="0"/>
                        </a:rPr>
                        <a:t>34</a:t>
                      </a:r>
                      <a:endParaRPr lang="es-CO" sz="1200" b="0" i="0" u="none" strike="noStrike">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63687112"/>
                  </a:ext>
                </a:extLst>
              </a:tr>
              <a:tr h="231700">
                <a:tc>
                  <a:txBody>
                    <a:bodyPr/>
                    <a:lstStyle/>
                    <a:p>
                      <a:pPr algn="ctr">
                        <a:lnSpc>
                          <a:spcPct val="107000"/>
                        </a:lnSpc>
                        <a:spcAft>
                          <a:spcPts val="800"/>
                        </a:spcAft>
                      </a:pPr>
                      <a:r>
                        <a:rPr lang="es-CO" sz="1200" kern="100" dirty="0">
                          <a:solidFill>
                            <a:srgbClr val="000000"/>
                          </a:solidFill>
                          <a:effectLst/>
                          <a:latin typeface="Gill Sans MT" panose="020B0502020104020203" pitchFamily="34" charset="0"/>
                          <a:ea typeface="Calibri" panose="020F0502020204030204" pitchFamily="34" charset="0"/>
                          <a:cs typeface="Times New Roman" panose="02020603050405020304" pitchFamily="18" charset="0"/>
                        </a:rPr>
                        <a:t>Independientes</a:t>
                      </a:r>
                      <a:endParaRPr lang="es-CO" sz="1200" kern="100" dirty="0">
                        <a:effectLst/>
                        <a:latin typeface="Gill Sans MT" panose="020B0502020104020203"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200" u="none" strike="noStrike" dirty="0">
                          <a:effectLst/>
                          <a:latin typeface="Gill Sans MT" panose="020B0502020104020203" pitchFamily="34" charset="0"/>
                        </a:rPr>
                        <a:t>18</a:t>
                      </a:r>
                      <a:endParaRPr lang="es-CO" sz="1200" b="0" i="0" u="none" strike="noStrike" dirty="0">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200" u="none" strike="noStrike">
                          <a:effectLst/>
                          <a:latin typeface="Gill Sans MT" panose="020B0502020104020203" pitchFamily="34" charset="0"/>
                        </a:rPr>
                        <a:t>40,91%</a:t>
                      </a:r>
                      <a:endParaRPr lang="es-CO" sz="1200" b="0" i="0" u="none" strike="noStrike">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200" u="none" strike="noStrike">
                          <a:effectLst/>
                          <a:latin typeface="Gill Sans MT" panose="020B0502020104020203" pitchFamily="34" charset="0"/>
                        </a:rPr>
                        <a:t>26</a:t>
                      </a:r>
                      <a:endParaRPr lang="es-CO" sz="1200" b="0" i="0" u="none" strike="noStrike">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200" u="none" strike="noStrike">
                          <a:effectLst/>
                          <a:latin typeface="Gill Sans MT" panose="020B0502020104020203" pitchFamily="34" charset="0"/>
                        </a:rPr>
                        <a:t>59,09%</a:t>
                      </a:r>
                      <a:endParaRPr lang="es-CO" sz="1200" b="0" i="0" u="none" strike="noStrike">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200" u="none" strike="noStrike">
                          <a:effectLst/>
                          <a:latin typeface="Gill Sans MT" panose="020B0502020104020203" pitchFamily="34" charset="0"/>
                        </a:rPr>
                        <a:t>44</a:t>
                      </a:r>
                      <a:endParaRPr lang="es-CO" sz="1200" b="0" i="0" u="none" strike="noStrike">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0345569"/>
                  </a:ext>
                </a:extLst>
              </a:tr>
              <a:tr h="231700">
                <a:tc>
                  <a:txBody>
                    <a:bodyPr/>
                    <a:lstStyle/>
                    <a:p>
                      <a:pPr algn="ctr">
                        <a:lnSpc>
                          <a:spcPct val="107000"/>
                        </a:lnSpc>
                        <a:spcAft>
                          <a:spcPts val="800"/>
                        </a:spcAft>
                      </a:pPr>
                      <a:r>
                        <a:rPr lang="es-CO" sz="1200" kern="100" dirty="0">
                          <a:solidFill>
                            <a:srgbClr val="000000"/>
                          </a:solidFill>
                          <a:effectLst/>
                          <a:latin typeface="Gill Sans MT" panose="020B0502020104020203" pitchFamily="34" charset="0"/>
                          <a:ea typeface="Calibri" panose="020F0502020204030204" pitchFamily="34" charset="0"/>
                          <a:cs typeface="Times New Roman" panose="02020603050405020304" pitchFamily="18" charset="0"/>
                        </a:rPr>
                        <a:t>Agrupación Política En Marcha</a:t>
                      </a:r>
                      <a:endParaRPr lang="es-CO" sz="1200" kern="100" dirty="0">
                        <a:effectLst/>
                        <a:latin typeface="Gill Sans MT" panose="020B0502020104020203"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200" u="none" strike="noStrike">
                          <a:effectLst/>
                          <a:latin typeface="Gill Sans MT" panose="020B0502020104020203" pitchFamily="34" charset="0"/>
                        </a:rPr>
                        <a:t>8</a:t>
                      </a:r>
                      <a:endParaRPr lang="es-CO" sz="1200" b="0" i="0" u="none" strike="noStrike">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200" u="none" strike="noStrike">
                          <a:effectLst/>
                          <a:latin typeface="Gill Sans MT" panose="020B0502020104020203" pitchFamily="34" charset="0"/>
                        </a:rPr>
                        <a:t>40,00%</a:t>
                      </a:r>
                      <a:endParaRPr lang="es-CO" sz="1200" b="0" i="0" u="none" strike="noStrike">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200" u="none" strike="noStrike">
                          <a:effectLst/>
                          <a:latin typeface="Gill Sans MT" panose="020B0502020104020203" pitchFamily="34" charset="0"/>
                        </a:rPr>
                        <a:t>12</a:t>
                      </a:r>
                      <a:endParaRPr lang="es-CO" sz="1200" b="0" i="0" u="none" strike="noStrike">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200" u="none" strike="noStrike">
                          <a:effectLst/>
                          <a:latin typeface="Gill Sans MT" panose="020B0502020104020203" pitchFamily="34" charset="0"/>
                        </a:rPr>
                        <a:t>60,00%</a:t>
                      </a:r>
                      <a:endParaRPr lang="es-CO" sz="1200" b="0" i="0" u="none" strike="noStrike">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200" u="none" strike="noStrike">
                          <a:effectLst/>
                          <a:latin typeface="Gill Sans MT" panose="020B0502020104020203" pitchFamily="34" charset="0"/>
                        </a:rPr>
                        <a:t>20</a:t>
                      </a:r>
                      <a:endParaRPr lang="es-CO" sz="1200" b="0" i="0" u="none" strike="noStrike">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6803599"/>
                  </a:ext>
                </a:extLst>
              </a:tr>
              <a:tr h="231700">
                <a:tc>
                  <a:txBody>
                    <a:bodyPr/>
                    <a:lstStyle/>
                    <a:p>
                      <a:pPr algn="ctr">
                        <a:lnSpc>
                          <a:spcPct val="107000"/>
                        </a:lnSpc>
                        <a:spcAft>
                          <a:spcPts val="800"/>
                        </a:spcAft>
                      </a:pPr>
                      <a:r>
                        <a:rPr lang="es-CO" sz="1200" kern="100" dirty="0">
                          <a:solidFill>
                            <a:srgbClr val="000000"/>
                          </a:solidFill>
                          <a:effectLst/>
                          <a:latin typeface="Gill Sans MT" panose="020B0502020104020203" pitchFamily="34" charset="0"/>
                          <a:ea typeface="Calibri" panose="020F0502020204030204" pitchFamily="34" charset="0"/>
                          <a:cs typeface="Times New Roman" panose="02020603050405020304" pitchFamily="18" charset="0"/>
                        </a:rPr>
                        <a:t>Partido Político Dignidad &amp; Compromiso</a:t>
                      </a:r>
                      <a:endParaRPr lang="es-CO" sz="1200" kern="100" dirty="0">
                        <a:effectLst/>
                        <a:latin typeface="Gill Sans MT" panose="020B0502020104020203"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200" u="none" strike="noStrike">
                          <a:effectLst/>
                          <a:latin typeface="Gill Sans MT" panose="020B0502020104020203" pitchFamily="34" charset="0"/>
                        </a:rPr>
                        <a:t>19</a:t>
                      </a:r>
                      <a:endParaRPr lang="es-CO" sz="1200" b="0" i="0" u="none" strike="noStrike">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200" u="none" strike="noStrike">
                          <a:effectLst/>
                          <a:latin typeface="Gill Sans MT" panose="020B0502020104020203" pitchFamily="34" charset="0"/>
                        </a:rPr>
                        <a:t>39,58%</a:t>
                      </a:r>
                      <a:endParaRPr lang="es-CO" sz="1200" b="0" i="0" u="none" strike="noStrike">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200" u="none" strike="noStrike">
                          <a:effectLst/>
                          <a:latin typeface="Gill Sans MT" panose="020B0502020104020203" pitchFamily="34" charset="0"/>
                        </a:rPr>
                        <a:t>29</a:t>
                      </a:r>
                      <a:endParaRPr lang="es-CO" sz="1200" b="0" i="0" u="none" strike="noStrike">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200" u="none" strike="noStrike">
                          <a:effectLst/>
                          <a:latin typeface="Gill Sans MT" panose="020B0502020104020203" pitchFamily="34" charset="0"/>
                        </a:rPr>
                        <a:t>60,42%</a:t>
                      </a:r>
                      <a:endParaRPr lang="es-CO" sz="1200" b="0" i="0" u="none" strike="noStrike">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200" u="none" strike="noStrike">
                          <a:effectLst/>
                          <a:latin typeface="Gill Sans MT" panose="020B0502020104020203" pitchFamily="34" charset="0"/>
                        </a:rPr>
                        <a:t>48</a:t>
                      </a:r>
                      <a:endParaRPr lang="es-CO" sz="1200" b="0" i="0" u="none" strike="noStrike">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3031446"/>
                  </a:ext>
                </a:extLst>
              </a:tr>
              <a:tr h="174454">
                <a:tc>
                  <a:txBody>
                    <a:bodyPr/>
                    <a:lstStyle/>
                    <a:p>
                      <a:pPr algn="ctr">
                        <a:lnSpc>
                          <a:spcPct val="107000"/>
                        </a:lnSpc>
                        <a:spcAft>
                          <a:spcPts val="800"/>
                        </a:spcAft>
                      </a:pPr>
                      <a:r>
                        <a:rPr lang="es-CO" sz="1200" kern="100" dirty="0">
                          <a:solidFill>
                            <a:srgbClr val="000000"/>
                          </a:solidFill>
                          <a:effectLst/>
                          <a:latin typeface="Gill Sans MT" panose="020B0502020104020203" pitchFamily="34" charset="0"/>
                          <a:ea typeface="Calibri" panose="020F0502020204030204" pitchFamily="34" charset="0"/>
                          <a:cs typeface="Times New Roman" panose="02020603050405020304" pitchFamily="18" charset="0"/>
                        </a:rPr>
                        <a:t>Partido Colombia Justa Libres</a:t>
                      </a:r>
                      <a:endParaRPr lang="es-CO" sz="1200" kern="100" dirty="0">
                        <a:effectLst/>
                        <a:latin typeface="Gill Sans MT" panose="020B0502020104020203"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200" u="none" strike="noStrike" dirty="0">
                          <a:effectLst/>
                          <a:latin typeface="Gill Sans MT" panose="020B0502020104020203" pitchFamily="34" charset="0"/>
                        </a:rPr>
                        <a:t>11</a:t>
                      </a:r>
                      <a:endParaRPr lang="es-CO" sz="1200" b="0" i="0" u="none" strike="noStrike" dirty="0">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200" u="none" strike="noStrike" dirty="0">
                          <a:effectLst/>
                          <a:latin typeface="Gill Sans MT" panose="020B0502020104020203" pitchFamily="34" charset="0"/>
                        </a:rPr>
                        <a:t>37,93%</a:t>
                      </a:r>
                      <a:endParaRPr lang="es-CO" sz="1200" b="0" i="0" u="none" strike="noStrike" dirty="0">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200" u="none" strike="noStrike" dirty="0">
                          <a:effectLst/>
                          <a:latin typeface="Gill Sans MT" panose="020B0502020104020203" pitchFamily="34" charset="0"/>
                        </a:rPr>
                        <a:t>18</a:t>
                      </a:r>
                      <a:endParaRPr lang="es-CO" sz="1200" b="0" i="0" u="none" strike="noStrike" dirty="0">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200" u="none" strike="noStrike">
                          <a:effectLst/>
                          <a:latin typeface="Gill Sans MT" panose="020B0502020104020203" pitchFamily="34" charset="0"/>
                        </a:rPr>
                        <a:t>62,07%</a:t>
                      </a:r>
                      <a:endParaRPr lang="es-CO" sz="1200" b="0" i="0" u="none" strike="noStrike">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200" u="none" strike="noStrike">
                          <a:effectLst/>
                          <a:latin typeface="Gill Sans MT" panose="020B0502020104020203" pitchFamily="34" charset="0"/>
                        </a:rPr>
                        <a:t>29</a:t>
                      </a:r>
                      <a:endParaRPr lang="es-CO" sz="1200" b="0" i="0" u="none" strike="noStrike">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72951207"/>
                  </a:ext>
                </a:extLst>
              </a:tr>
              <a:tr h="231700">
                <a:tc>
                  <a:txBody>
                    <a:bodyPr/>
                    <a:lstStyle/>
                    <a:p>
                      <a:pPr algn="ctr">
                        <a:lnSpc>
                          <a:spcPct val="107000"/>
                        </a:lnSpc>
                        <a:spcAft>
                          <a:spcPts val="800"/>
                        </a:spcAft>
                      </a:pPr>
                      <a:r>
                        <a:rPr lang="es-CO" sz="1200" kern="100" dirty="0">
                          <a:solidFill>
                            <a:srgbClr val="000000"/>
                          </a:solidFill>
                          <a:effectLst/>
                          <a:latin typeface="Gill Sans MT" panose="020B0502020104020203" pitchFamily="34" charset="0"/>
                          <a:ea typeface="Calibri" panose="020F0502020204030204" pitchFamily="34" charset="0"/>
                          <a:cs typeface="Times New Roman" panose="02020603050405020304" pitchFamily="18" charset="0"/>
                        </a:rPr>
                        <a:t>Movimiento Autoridades Indígenas De Colombia "</a:t>
                      </a:r>
                      <a:r>
                        <a:rPr lang="es-CO" sz="1200" kern="100" dirty="0" err="1">
                          <a:solidFill>
                            <a:srgbClr val="000000"/>
                          </a:solidFill>
                          <a:effectLst/>
                          <a:latin typeface="Gill Sans MT" panose="020B0502020104020203" pitchFamily="34" charset="0"/>
                          <a:ea typeface="Calibri" panose="020F0502020204030204" pitchFamily="34" charset="0"/>
                          <a:cs typeface="Times New Roman" panose="02020603050405020304" pitchFamily="18" charset="0"/>
                        </a:rPr>
                        <a:t>Aico</a:t>
                      </a:r>
                      <a:r>
                        <a:rPr lang="es-CO" sz="1200" kern="100" dirty="0">
                          <a:solidFill>
                            <a:srgbClr val="000000"/>
                          </a:solidFill>
                          <a:effectLst/>
                          <a:latin typeface="Gill Sans MT" panose="020B0502020104020203" pitchFamily="34" charset="0"/>
                          <a:ea typeface="Calibri" panose="020F0502020204030204" pitchFamily="34" charset="0"/>
                          <a:cs typeface="Times New Roman" panose="02020603050405020304" pitchFamily="18" charset="0"/>
                        </a:rPr>
                        <a:t>"</a:t>
                      </a:r>
                      <a:endParaRPr lang="es-CO" sz="1200" kern="100" dirty="0">
                        <a:effectLst/>
                        <a:latin typeface="Gill Sans MT" panose="020B0502020104020203"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200" u="none" strike="noStrike" dirty="0">
                          <a:effectLst/>
                          <a:latin typeface="Gill Sans MT" panose="020B0502020104020203" pitchFamily="34" charset="0"/>
                        </a:rPr>
                        <a:t>10</a:t>
                      </a:r>
                      <a:endParaRPr lang="es-CO" sz="1200" b="0" i="0" u="none" strike="noStrike" dirty="0">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200" u="none" strike="noStrike" dirty="0">
                          <a:effectLst/>
                          <a:latin typeface="Gill Sans MT" panose="020B0502020104020203" pitchFamily="34" charset="0"/>
                        </a:rPr>
                        <a:t>35,71%</a:t>
                      </a:r>
                      <a:endParaRPr lang="es-CO" sz="1200" b="0" i="0" u="none" strike="noStrike" dirty="0">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200" u="none" strike="noStrike">
                          <a:effectLst/>
                          <a:latin typeface="Gill Sans MT" panose="020B0502020104020203" pitchFamily="34" charset="0"/>
                        </a:rPr>
                        <a:t>18</a:t>
                      </a:r>
                      <a:endParaRPr lang="es-CO" sz="1200" b="0" i="0" u="none" strike="noStrike">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200" u="none" strike="noStrike">
                          <a:effectLst/>
                          <a:latin typeface="Gill Sans MT" panose="020B0502020104020203" pitchFamily="34" charset="0"/>
                        </a:rPr>
                        <a:t>64,29%</a:t>
                      </a:r>
                      <a:endParaRPr lang="es-CO" sz="1200" b="0" i="0" u="none" strike="noStrike">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200" u="none" strike="noStrike">
                          <a:effectLst/>
                          <a:latin typeface="Gill Sans MT" panose="020B0502020104020203" pitchFamily="34" charset="0"/>
                        </a:rPr>
                        <a:t>28</a:t>
                      </a:r>
                      <a:endParaRPr lang="es-CO" sz="1200" b="0" i="0" u="none" strike="noStrike">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92694291"/>
                  </a:ext>
                </a:extLst>
              </a:tr>
              <a:tr h="174454">
                <a:tc>
                  <a:txBody>
                    <a:bodyPr/>
                    <a:lstStyle/>
                    <a:p>
                      <a:pPr algn="ctr">
                        <a:lnSpc>
                          <a:spcPct val="107000"/>
                        </a:lnSpc>
                        <a:spcAft>
                          <a:spcPts val="800"/>
                        </a:spcAft>
                      </a:pPr>
                      <a:r>
                        <a:rPr lang="es-CO" sz="1200" kern="100" dirty="0">
                          <a:solidFill>
                            <a:srgbClr val="000000"/>
                          </a:solidFill>
                          <a:effectLst/>
                          <a:latin typeface="Gill Sans MT" panose="020B0502020104020203" pitchFamily="34" charset="0"/>
                          <a:ea typeface="Calibri" panose="020F0502020204030204" pitchFamily="34" charset="0"/>
                          <a:cs typeface="Times New Roman" panose="02020603050405020304" pitchFamily="18" charset="0"/>
                        </a:rPr>
                        <a:t>Movimiento Político Colombia Humana</a:t>
                      </a:r>
                      <a:endParaRPr lang="es-CO" sz="1200" kern="100" dirty="0">
                        <a:effectLst/>
                        <a:latin typeface="Gill Sans MT" panose="020B0502020104020203"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200" u="none" strike="noStrike" dirty="0">
                          <a:effectLst/>
                          <a:latin typeface="Gill Sans MT" panose="020B0502020104020203" pitchFamily="34" charset="0"/>
                        </a:rPr>
                        <a:t>42</a:t>
                      </a:r>
                      <a:endParaRPr lang="es-CO" sz="1200" b="0" i="0" u="none" strike="noStrike" dirty="0">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200" u="none" strike="noStrike">
                          <a:effectLst/>
                          <a:latin typeface="Gill Sans MT" panose="020B0502020104020203" pitchFamily="34" charset="0"/>
                        </a:rPr>
                        <a:t>33,33%</a:t>
                      </a:r>
                      <a:endParaRPr lang="es-CO" sz="1200" b="0" i="0" u="none" strike="noStrike">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200" u="none" strike="noStrike">
                          <a:effectLst/>
                          <a:latin typeface="Gill Sans MT" panose="020B0502020104020203" pitchFamily="34" charset="0"/>
                        </a:rPr>
                        <a:t>84</a:t>
                      </a:r>
                      <a:endParaRPr lang="es-CO" sz="1200" b="0" i="0" u="none" strike="noStrike">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200" u="none" strike="noStrike">
                          <a:effectLst/>
                          <a:latin typeface="Gill Sans MT" panose="020B0502020104020203" pitchFamily="34" charset="0"/>
                        </a:rPr>
                        <a:t>66,67%</a:t>
                      </a:r>
                      <a:endParaRPr lang="es-CO" sz="1200" b="0" i="0" u="none" strike="noStrike">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200" u="none" strike="noStrike">
                          <a:effectLst/>
                          <a:latin typeface="Gill Sans MT" panose="020B0502020104020203" pitchFamily="34" charset="0"/>
                        </a:rPr>
                        <a:t>126</a:t>
                      </a:r>
                      <a:endParaRPr lang="es-CO" sz="1200" b="0" i="0" u="none" strike="noStrike">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25028621"/>
                  </a:ext>
                </a:extLst>
              </a:tr>
              <a:tr h="174454">
                <a:tc>
                  <a:txBody>
                    <a:bodyPr/>
                    <a:lstStyle/>
                    <a:p>
                      <a:pPr algn="ctr">
                        <a:lnSpc>
                          <a:spcPct val="107000"/>
                        </a:lnSpc>
                        <a:spcAft>
                          <a:spcPts val="800"/>
                        </a:spcAft>
                      </a:pPr>
                      <a:r>
                        <a:rPr lang="es-CO" sz="1200" kern="100">
                          <a:solidFill>
                            <a:srgbClr val="000000"/>
                          </a:solidFill>
                          <a:effectLst/>
                          <a:latin typeface="Gill Sans MT" panose="020B0502020104020203" pitchFamily="34" charset="0"/>
                          <a:ea typeface="Calibri" panose="020F0502020204030204" pitchFamily="34" charset="0"/>
                          <a:cs typeface="Times New Roman" panose="02020603050405020304" pitchFamily="18" charset="0"/>
                        </a:rPr>
                        <a:t>Partido Polo Democrático Alternativo</a:t>
                      </a:r>
                      <a:endParaRPr lang="es-CO" sz="1200" kern="100">
                        <a:effectLst/>
                        <a:latin typeface="Gill Sans MT" panose="020B0502020104020203"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200" u="none" strike="noStrike" dirty="0">
                          <a:effectLst/>
                          <a:latin typeface="Gill Sans MT" panose="020B0502020104020203" pitchFamily="34" charset="0"/>
                        </a:rPr>
                        <a:t>18</a:t>
                      </a:r>
                      <a:endParaRPr lang="es-CO" sz="1200" b="0" i="0" u="none" strike="noStrike" dirty="0">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200" u="none" strike="noStrike">
                          <a:effectLst/>
                          <a:latin typeface="Gill Sans MT" panose="020B0502020104020203" pitchFamily="34" charset="0"/>
                        </a:rPr>
                        <a:t>32,14%</a:t>
                      </a:r>
                      <a:endParaRPr lang="es-CO" sz="1200" b="0" i="0" u="none" strike="noStrike">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200" u="none" strike="noStrike">
                          <a:effectLst/>
                          <a:latin typeface="Gill Sans MT" panose="020B0502020104020203" pitchFamily="34" charset="0"/>
                        </a:rPr>
                        <a:t>38</a:t>
                      </a:r>
                      <a:endParaRPr lang="es-CO" sz="1200" b="0" i="0" u="none" strike="noStrike">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200" u="none" strike="noStrike">
                          <a:effectLst/>
                          <a:latin typeface="Gill Sans MT" panose="020B0502020104020203" pitchFamily="34" charset="0"/>
                        </a:rPr>
                        <a:t>67,86%</a:t>
                      </a:r>
                      <a:endParaRPr lang="es-CO" sz="1200" b="0" i="0" u="none" strike="noStrike">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200" u="none" strike="noStrike">
                          <a:effectLst/>
                          <a:latin typeface="Gill Sans MT" panose="020B0502020104020203" pitchFamily="34" charset="0"/>
                        </a:rPr>
                        <a:t>56</a:t>
                      </a:r>
                      <a:endParaRPr lang="es-CO" sz="1200" b="0" i="0" u="none" strike="noStrike">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09499498"/>
                  </a:ext>
                </a:extLst>
              </a:tr>
              <a:tr h="231700">
                <a:tc>
                  <a:txBody>
                    <a:bodyPr/>
                    <a:lstStyle/>
                    <a:p>
                      <a:pPr algn="ctr">
                        <a:lnSpc>
                          <a:spcPct val="107000"/>
                        </a:lnSpc>
                        <a:spcAft>
                          <a:spcPts val="800"/>
                        </a:spcAft>
                      </a:pPr>
                      <a:r>
                        <a:rPr lang="es-CO" sz="1200" kern="100">
                          <a:solidFill>
                            <a:srgbClr val="000000"/>
                          </a:solidFill>
                          <a:effectLst/>
                          <a:latin typeface="Gill Sans MT" panose="020B0502020104020203" pitchFamily="34" charset="0"/>
                          <a:ea typeface="Calibri" panose="020F0502020204030204" pitchFamily="34" charset="0"/>
                          <a:cs typeface="Times New Roman" panose="02020603050405020304" pitchFamily="18" charset="0"/>
                        </a:rPr>
                        <a:t>Partido Centro Democrático</a:t>
                      </a:r>
                      <a:endParaRPr lang="es-CO" sz="1200" kern="100">
                        <a:effectLst/>
                        <a:latin typeface="Gill Sans MT" panose="020B0502020104020203"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200" u="none" strike="noStrike" dirty="0">
                          <a:effectLst/>
                          <a:latin typeface="Gill Sans MT" panose="020B0502020104020203" pitchFamily="34" charset="0"/>
                        </a:rPr>
                        <a:t>44</a:t>
                      </a:r>
                      <a:endParaRPr lang="es-CO" sz="1200" b="0" i="0" u="none" strike="noStrike" dirty="0">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200" u="none" strike="noStrike" dirty="0">
                          <a:effectLst/>
                          <a:latin typeface="Gill Sans MT" panose="020B0502020104020203" pitchFamily="34" charset="0"/>
                        </a:rPr>
                        <a:t>29,14%</a:t>
                      </a:r>
                      <a:endParaRPr lang="es-CO" sz="1200" b="0" i="0" u="none" strike="noStrike" dirty="0">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200" u="none" strike="noStrike">
                          <a:effectLst/>
                          <a:latin typeface="Gill Sans MT" panose="020B0502020104020203" pitchFamily="34" charset="0"/>
                        </a:rPr>
                        <a:t>107</a:t>
                      </a:r>
                      <a:endParaRPr lang="es-CO" sz="1200" b="0" i="0" u="none" strike="noStrike">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200" u="none" strike="noStrike">
                          <a:effectLst/>
                          <a:latin typeface="Gill Sans MT" panose="020B0502020104020203" pitchFamily="34" charset="0"/>
                        </a:rPr>
                        <a:t>70,86%</a:t>
                      </a:r>
                      <a:endParaRPr lang="es-CO" sz="1200" b="0" i="0" u="none" strike="noStrike">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200" u="none" strike="noStrike">
                          <a:effectLst/>
                          <a:latin typeface="Gill Sans MT" panose="020B0502020104020203" pitchFamily="34" charset="0"/>
                        </a:rPr>
                        <a:t>151</a:t>
                      </a:r>
                      <a:endParaRPr lang="es-CO" sz="1200" b="0" i="0" u="none" strike="noStrike">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1945287"/>
                  </a:ext>
                </a:extLst>
              </a:tr>
              <a:tr h="174454">
                <a:tc>
                  <a:txBody>
                    <a:bodyPr/>
                    <a:lstStyle/>
                    <a:p>
                      <a:pPr algn="ctr">
                        <a:lnSpc>
                          <a:spcPct val="107000"/>
                        </a:lnSpc>
                        <a:spcAft>
                          <a:spcPts val="800"/>
                        </a:spcAft>
                      </a:pPr>
                      <a:r>
                        <a:rPr lang="es-CO" sz="1200" kern="100">
                          <a:solidFill>
                            <a:srgbClr val="000000"/>
                          </a:solidFill>
                          <a:effectLst/>
                          <a:latin typeface="Gill Sans MT" panose="020B0502020104020203" pitchFamily="34" charset="0"/>
                          <a:ea typeface="Calibri" panose="020F0502020204030204" pitchFamily="34" charset="0"/>
                          <a:cs typeface="Times New Roman" panose="02020603050405020304" pitchFamily="18" charset="0"/>
                        </a:rPr>
                        <a:t>Nueva Fuerza Democrática</a:t>
                      </a:r>
                      <a:endParaRPr lang="es-CO" sz="1200" kern="100">
                        <a:effectLst/>
                        <a:latin typeface="Gill Sans MT" panose="020B0502020104020203"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200" u="none" strike="noStrike" dirty="0">
                          <a:effectLst/>
                          <a:latin typeface="Gill Sans MT" panose="020B0502020104020203" pitchFamily="34" charset="0"/>
                        </a:rPr>
                        <a:t>6</a:t>
                      </a:r>
                      <a:endParaRPr lang="es-CO" sz="1200" b="0" i="0" u="none" strike="noStrike" dirty="0">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200" u="none" strike="noStrike" dirty="0">
                          <a:effectLst/>
                          <a:latin typeface="Gill Sans MT" panose="020B0502020104020203" pitchFamily="34" charset="0"/>
                        </a:rPr>
                        <a:t>28,57%</a:t>
                      </a:r>
                      <a:endParaRPr lang="es-CO" sz="1200" b="0" i="0" u="none" strike="noStrike" dirty="0">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200" u="none" strike="noStrike">
                          <a:effectLst/>
                          <a:latin typeface="Gill Sans MT" panose="020B0502020104020203" pitchFamily="34" charset="0"/>
                        </a:rPr>
                        <a:t>15</a:t>
                      </a:r>
                      <a:endParaRPr lang="es-CO" sz="1200" b="0" i="0" u="none" strike="noStrike">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200" u="none" strike="noStrike">
                          <a:effectLst/>
                          <a:latin typeface="Gill Sans MT" panose="020B0502020104020203" pitchFamily="34" charset="0"/>
                        </a:rPr>
                        <a:t>71,43%</a:t>
                      </a:r>
                      <a:endParaRPr lang="es-CO" sz="1200" b="0" i="0" u="none" strike="noStrike">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200" u="none" strike="noStrike">
                          <a:effectLst/>
                          <a:latin typeface="Gill Sans MT" panose="020B0502020104020203" pitchFamily="34" charset="0"/>
                        </a:rPr>
                        <a:t>21</a:t>
                      </a:r>
                      <a:endParaRPr lang="es-CO" sz="1200" b="0" i="0" u="none" strike="noStrike">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47358093"/>
                  </a:ext>
                </a:extLst>
              </a:tr>
              <a:tr h="231700">
                <a:tc>
                  <a:txBody>
                    <a:bodyPr/>
                    <a:lstStyle/>
                    <a:p>
                      <a:pPr algn="ctr">
                        <a:lnSpc>
                          <a:spcPct val="107000"/>
                        </a:lnSpc>
                        <a:spcAft>
                          <a:spcPts val="800"/>
                        </a:spcAft>
                      </a:pPr>
                      <a:r>
                        <a:rPr lang="es-CO" sz="1200" kern="100">
                          <a:solidFill>
                            <a:srgbClr val="000000"/>
                          </a:solidFill>
                          <a:effectLst/>
                          <a:latin typeface="Gill Sans MT" panose="020B0502020104020203" pitchFamily="34" charset="0"/>
                          <a:ea typeface="Calibri" panose="020F0502020204030204" pitchFamily="34" charset="0"/>
                          <a:cs typeface="Times New Roman" panose="02020603050405020304" pitchFamily="18" charset="0"/>
                        </a:rPr>
                        <a:t>Partido Comunes </a:t>
                      </a:r>
                      <a:endParaRPr lang="es-CO" sz="1200" kern="100">
                        <a:effectLst/>
                        <a:latin typeface="Gill Sans MT" panose="020B0502020104020203"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200" u="none" strike="noStrike" dirty="0">
                          <a:effectLst/>
                          <a:latin typeface="Gill Sans MT" panose="020B0502020104020203" pitchFamily="34" charset="0"/>
                        </a:rPr>
                        <a:t>7</a:t>
                      </a:r>
                      <a:endParaRPr lang="es-CO" sz="1200" b="0" i="0" u="none" strike="noStrike" dirty="0">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200" u="none" strike="noStrike" dirty="0">
                          <a:effectLst/>
                          <a:latin typeface="Gill Sans MT" panose="020B0502020104020203" pitchFamily="34" charset="0"/>
                        </a:rPr>
                        <a:t>28,00%</a:t>
                      </a:r>
                      <a:endParaRPr lang="es-CO" sz="1200" b="0" i="0" u="none" strike="noStrike" dirty="0">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200" u="none" strike="noStrike">
                          <a:effectLst/>
                          <a:latin typeface="Gill Sans MT" panose="020B0502020104020203" pitchFamily="34" charset="0"/>
                        </a:rPr>
                        <a:t>18</a:t>
                      </a:r>
                      <a:endParaRPr lang="es-CO" sz="1200" b="0" i="0" u="none" strike="noStrike">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200" u="none" strike="noStrike">
                          <a:effectLst/>
                          <a:latin typeface="Gill Sans MT" panose="020B0502020104020203" pitchFamily="34" charset="0"/>
                        </a:rPr>
                        <a:t>72,00%</a:t>
                      </a:r>
                      <a:endParaRPr lang="es-CO" sz="1200" b="0" i="0" u="none" strike="noStrike">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200" u="none" strike="noStrike">
                          <a:effectLst/>
                          <a:latin typeface="Gill Sans MT" panose="020B0502020104020203" pitchFamily="34" charset="0"/>
                        </a:rPr>
                        <a:t>25</a:t>
                      </a:r>
                      <a:endParaRPr lang="es-CO" sz="1200" b="0" i="0" u="none" strike="noStrike">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80005566"/>
                  </a:ext>
                </a:extLst>
              </a:tr>
              <a:tr h="231700">
                <a:tc>
                  <a:txBody>
                    <a:bodyPr/>
                    <a:lstStyle/>
                    <a:p>
                      <a:pPr algn="ctr">
                        <a:lnSpc>
                          <a:spcPct val="107000"/>
                        </a:lnSpc>
                        <a:spcAft>
                          <a:spcPts val="800"/>
                        </a:spcAft>
                      </a:pPr>
                      <a:r>
                        <a:rPr lang="es-CO" sz="1200" kern="100">
                          <a:solidFill>
                            <a:srgbClr val="000000"/>
                          </a:solidFill>
                          <a:effectLst/>
                          <a:latin typeface="Gill Sans MT" panose="020B0502020104020203" pitchFamily="34" charset="0"/>
                          <a:ea typeface="Calibri" panose="020F0502020204030204" pitchFamily="34" charset="0"/>
                          <a:cs typeface="Times New Roman" panose="02020603050405020304" pitchFamily="18" charset="0"/>
                        </a:rPr>
                        <a:t>Partido Político Creemos</a:t>
                      </a:r>
                      <a:endParaRPr lang="es-CO" sz="1200" kern="100">
                        <a:effectLst/>
                        <a:latin typeface="Gill Sans MT" panose="020B0502020104020203"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200" u="none" strike="noStrike" dirty="0">
                          <a:effectLst/>
                          <a:latin typeface="Gill Sans MT" panose="020B0502020104020203" pitchFamily="34" charset="0"/>
                        </a:rPr>
                        <a:t>7</a:t>
                      </a:r>
                      <a:endParaRPr lang="es-CO" sz="1200" b="0" i="0" u="none" strike="noStrike" dirty="0">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200" u="none" strike="noStrike" dirty="0">
                          <a:effectLst/>
                          <a:latin typeface="Gill Sans MT" panose="020B0502020104020203" pitchFamily="34" charset="0"/>
                        </a:rPr>
                        <a:t>28,00%</a:t>
                      </a:r>
                      <a:endParaRPr lang="es-CO" sz="1200" b="0" i="0" u="none" strike="noStrike" dirty="0">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200" u="none" strike="noStrike" dirty="0">
                          <a:effectLst/>
                          <a:latin typeface="Gill Sans MT" panose="020B0502020104020203" pitchFamily="34" charset="0"/>
                        </a:rPr>
                        <a:t>18</a:t>
                      </a:r>
                      <a:endParaRPr lang="es-CO" sz="1200" b="0" i="0" u="none" strike="noStrike" dirty="0">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200" u="none" strike="noStrike">
                          <a:effectLst/>
                          <a:latin typeface="Gill Sans MT" panose="020B0502020104020203" pitchFamily="34" charset="0"/>
                        </a:rPr>
                        <a:t>72,00%</a:t>
                      </a:r>
                      <a:endParaRPr lang="es-CO" sz="1200" b="0" i="0" u="none" strike="noStrike">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200" u="none" strike="noStrike">
                          <a:effectLst/>
                          <a:latin typeface="Gill Sans MT" panose="020B0502020104020203" pitchFamily="34" charset="0"/>
                        </a:rPr>
                        <a:t>25</a:t>
                      </a:r>
                      <a:endParaRPr lang="es-CO" sz="1200" b="0" i="0" u="none" strike="noStrike">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99668813"/>
                  </a:ext>
                </a:extLst>
              </a:tr>
              <a:tr h="174454">
                <a:tc>
                  <a:txBody>
                    <a:bodyPr/>
                    <a:lstStyle/>
                    <a:p>
                      <a:pPr algn="ctr">
                        <a:lnSpc>
                          <a:spcPct val="107000"/>
                        </a:lnSpc>
                        <a:spcAft>
                          <a:spcPts val="800"/>
                        </a:spcAft>
                      </a:pPr>
                      <a:r>
                        <a:rPr lang="es-CO" sz="1200" kern="100">
                          <a:solidFill>
                            <a:srgbClr val="000000"/>
                          </a:solidFill>
                          <a:effectLst/>
                          <a:latin typeface="Gill Sans MT" panose="020B0502020104020203" pitchFamily="34" charset="0"/>
                          <a:ea typeface="Calibri" panose="020F0502020204030204" pitchFamily="34" charset="0"/>
                          <a:cs typeface="Times New Roman" panose="02020603050405020304" pitchFamily="18" charset="0"/>
                        </a:rPr>
                        <a:t>Movimiento  Salvación Nacional</a:t>
                      </a:r>
                      <a:endParaRPr lang="es-CO" sz="1200" kern="100">
                        <a:effectLst/>
                        <a:latin typeface="Gill Sans MT" panose="020B0502020104020203"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200" u="none" strike="noStrike" dirty="0">
                          <a:effectLst/>
                          <a:latin typeface="Gill Sans MT" panose="020B0502020104020203" pitchFamily="34" charset="0"/>
                        </a:rPr>
                        <a:t>13</a:t>
                      </a:r>
                      <a:endParaRPr lang="es-CO" sz="1200" b="0" i="0" u="none" strike="noStrike" dirty="0">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200" u="none" strike="noStrike" dirty="0">
                          <a:effectLst/>
                          <a:latin typeface="Gill Sans MT" panose="020B0502020104020203" pitchFamily="34" charset="0"/>
                        </a:rPr>
                        <a:t>25,49%</a:t>
                      </a:r>
                      <a:endParaRPr lang="es-CO" sz="1200" b="0" i="0" u="none" strike="noStrike" dirty="0">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200" u="none" strike="noStrike" dirty="0">
                          <a:effectLst/>
                          <a:latin typeface="Gill Sans MT" panose="020B0502020104020203" pitchFamily="34" charset="0"/>
                        </a:rPr>
                        <a:t>38</a:t>
                      </a:r>
                      <a:endParaRPr lang="es-CO" sz="1200" b="0" i="0" u="none" strike="noStrike" dirty="0">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200" u="none" strike="noStrike">
                          <a:effectLst/>
                          <a:latin typeface="Gill Sans MT" panose="020B0502020104020203" pitchFamily="34" charset="0"/>
                        </a:rPr>
                        <a:t>74,51%</a:t>
                      </a:r>
                      <a:endParaRPr lang="es-CO" sz="1200" b="0" i="0" u="none" strike="noStrike">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200" u="none" strike="noStrike">
                          <a:effectLst/>
                          <a:latin typeface="Gill Sans MT" panose="020B0502020104020203" pitchFamily="34" charset="0"/>
                        </a:rPr>
                        <a:t>51</a:t>
                      </a:r>
                      <a:endParaRPr lang="es-CO" sz="1200" b="0" i="0" u="none" strike="noStrike">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6922912"/>
                  </a:ext>
                </a:extLst>
              </a:tr>
              <a:tr h="231700">
                <a:tc>
                  <a:txBody>
                    <a:bodyPr/>
                    <a:lstStyle/>
                    <a:p>
                      <a:pPr algn="ctr">
                        <a:lnSpc>
                          <a:spcPct val="107000"/>
                        </a:lnSpc>
                        <a:spcAft>
                          <a:spcPts val="800"/>
                        </a:spcAft>
                      </a:pPr>
                      <a:r>
                        <a:rPr lang="es-CO" sz="1200" kern="100">
                          <a:solidFill>
                            <a:srgbClr val="000000"/>
                          </a:solidFill>
                          <a:effectLst/>
                          <a:latin typeface="Gill Sans MT" panose="020B0502020104020203" pitchFamily="34" charset="0"/>
                          <a:ea typeface="Calibri" panose="020F0502020204030204" pitchFamily="34" charset="0"/>
                          <a:cs typeface="Times New Roman" panose="02020603050405020304" pitchFamily="18" charset="0"/>
                        </a:rPr>
                        <a:t>Partido Cambio Radical</a:t>
                      </a:r>
                      <a:endParaRPr lang="es-CO" sz="1200" kern="100">
                        <a:effectLst/>
                        <a:latin typeface="Gill Sans MT" panose="020B0502020104020203"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200" u="none" strike="noStrike" dirty="0">
                          <a:effectLst/>
                          <a:latin typeface="Gill Sans MT" panose="020B0502020104020203" pitchFamily="34" charset="0"/>
                        </a:rPr>
                        <a:t>8</a:t>
                      </a:r>
                      <a:endParaRPr lang="es-CO" sz="1200" b="0" i="0" u="none" strike="noStrike" dirty="0">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200" u="none" strike="noStrike">
                          <a:effectLst/>
                          <a:latin typeface="Gill Sans MT" panose="020B0502020104020203" pitchFamily="34" charset="0"/>
                        </a:rPr>
                        <a:t>25,00%</a:t>
                      </a:r>
                      <a:endParaRPr lang="es-CO" sz="1200" b="0" i="0" u="none" strike="noStrike">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200" u="none" strike="noStrike" dirty="0">
                          <a:effectLst/>
                          <a:latin typeface="Gill Sans MT" panose="020B0502020104020203" pitchFamily="34" charset="0"/>
                        </a:rPr>
                        <a:t>24</a:t>
                      </a:r>
                      <a:endParaRPr lang="es-CO" sz="1200" b="0" i="0" u="none" strike="noStrike" dirty="0">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200" u="none" strike="noStrike" dirty="0">
                          <a:effectLst/>
                          <a:latin typeface="Gill Sans MT" panose="020B0502020104020203" pitchFamily="34" charset="0"/>
                        </a:rPr>
                        <a:t>75,00%</a:t>
                      </a:r>
                      <a:endParaRPr lang="es-CO" sz="1200" b="0" i="0" u="none" strike="noStrike" dirty="0">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200" u="none" strike="noStrike">
                          <a:effectLst/>
                          <a:latin typeface="Gill Sans MT" panose="020B0502020104020203" pitchFamily="34" charset="0"/>
                        </a:rPr>
                        <a:t>32</a:t>
                      </a:r>
                      <a:endParaRPr lang="es-CO" sz="1200" b="0" i="0" u="none" strike="noStrike">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7854342"/>
                  </a:ext>
                </a:extLst>
              </a:tr>
              <a:tr h="231700">
                <a:tc>
                  <a:txBody>
                    <a:bodyPr/>
                    <a:lstStyle/>
                    <a:p>
                      <a:pPr algn="ctr">
                        <a:lnSpc>
                          <a:spcPct val="107000"/>
                        </a:lnSpc>
                        <a:spcAft>
                          <a:spcPts val="800"/>
                        </a:spcAft>
                      </a:pPr>
                      <a:r>
                        <a:rPr lang="es-CO" sz="1200" kern="100">
                          <a:solidFill>
                            <a:srgbClr val="000000"/>
                          </a:solidFill>
                          <a:effectLst/>
                          <a:latin typeface="Gill Sans MT" panose="020B0502020104020203" pitchFamily="34" charset="0"/>
                          <a:ea typeface="Calibri" panose="020F0502020204030204" pitchFamily="34" charset="0"/>
                          <a:cs typeface="Times New Roman" panose="02020603050405020304" pitchFamily="18" charset="0"/>
                        </a:rPr>
                        <a:t>Partido Unión Patriótica "Up"</a:t>
                      </a:r>
                      <a:endParaRPr lang="es-CO" sz="1200" kern="100">
                        <a:effectLst/>
                        <a:latin typeface="Gill Sans MT" panose="020B0502020104020203"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200" u="none" strike="noStrike" dirty="0">
                          <a:effectLst/>
                          <a:latin typeface="Gill Sans MT" panose="020B0502020104020203" pitchFamily="34" charset="0"/>
                        </a:rPr>
                        <a:t>7</a:t>
                      </a:r>
                      <a:endParaRPr lang="es-CO" sz="1200" b="0" i="0" u="none" strike="noStrike" dirty="0">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200" u="none" strike="noStrike">
                          <a:effectLst/>
                          <a:latin typeface="Gill Sans MT" panose="020B0502020104020203" pitchFamily="34" charset="0"/>
                        </a:rPr>
                        <a:t>25,00%</a:t>
                      </a:r>
                      <a:endParaRPr lang="es-CO" sz="1200" b="0" i="0" u="none" strike="noStrike">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200" u="none" strike="noStrike" dirty="0">
                          <a:effectLst/>
                          <a:latin typeface="Gill Sans MT" panose="020B0502020104020203" pitchFamily="34" charset="0"/>
                        </a:rPr>
                        <a:t>21</a:t>
                      </a:r>
                      <a:endParaRPr lang="es-CO" sz="1200" b="0" i="0" u="none" strike="noStrike" dirty="0">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200" u="none" strike="noStrike" dirty="0">
                          <a:effectLst/>
                          <a:latin typeface="Gill Sans MT" panose="020B0502020104020203" pitchFamily="34" charset="0"/>
                        </a:rPr>
                        <a:t>75,00%</a:t>
                      </a:r>
                      <a:endParaRPr lang="es-CO" sz="1200" b="0" i="0" u="none" strike="noStrike" dirty="0">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200" u="none" strike="noStrike">
                          <a:effectLst/>
                          <a:latin typeface="Gill Sans MT" panose="020B0502020104020203" pitchFamily="34" charset="0"/>
                        </a:rPr>
                        <a:t>28</a:t>
                      </a:r>
                      <a:endParaRPr lang="es-CO" sz="1200" b="0" i="0" u="none" strike="noStrike">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08957594"/>
                  </a:ext>
                </a:extLst>
              </a:tr>
              <a:tr h="174454">
                <a:tc>
                  <a:txBody>
                    <a:bodyPr/>
                    <a:lstStyle/>
                    <a:p>
                      <a:pPr algn="ctr">
                        <a:lnSpc>
                          <a:spcPct val="107000"/>
                        </a:lnSpc>
                        <a:spcAft>
                          <a:spcPts val="800"/>
                        </a:spcAft>
                      </a:pPr>
                      <a:r>
                        <a:rPr lang="es-CO" sz="1200" kern="100">
                          <a:solidFill>
                            <a:srgbClr val="000000"/>
                          </a:solidFill>
                          <a:effectLst/>
                          <a:latin typeface="Gill Sans MT" panose="020B0502020104020203" pitchFamily="34" charset="0"/>
                          <a:ea typeface="Calibri" panose="020F0502020204030204" pitchFamily="34" charset="0"/>
                          <a:cs typeface="Times New Roman" panose="02020603050405020304" pitchFamily="18" charset="0"/>
                        </a:rPr>
                        <a:t>Movimiento Politico Fuerza Ciudadana</a:t>
                      </a:r>
                      <a:endParaRPr lang="es-CO" sz="1200" kern="100">
                        <a:effectLst/>
                        <a:latin typeface="Gill Sans MT" panose="020B0502020104020203"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200" u="none" strike="noStrike" dirty="0">
                          <a:effectLst/>
                          <a:latin typeface="Gill Sans MT" panose="020B0502020104020203" pitchFamily="34" charset="0"/>
                        </a:rPr>
                        <a:t>10</a:t>
                      </a:r>
                      <a:endParaRPr lang="es-CO" sz="1200" b="0" i="0" u="none" strike="noStrike" dirty="0">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200" u="none" strike="noStrike" dirty="0">
                          <a:effectLst/>
                          <a:latin typeface="Gill Sans MT" panose="020B0502020104020203" pitchFamily="34" charset="0"/>
                        </a:rPr>
                        <a:t>24,39%</a:t>
                      </a:r>
                      <a:endParaRPr lang="es-CO" sz="1200" b="0" i="0" u="none" strike="noStrike" dirty="0">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200" u="none" strike="noStrike" dirty="0">
                          <a:effectLst/>
                          <a:latin typeface="Gill Sans MT" panose="020B0502020104020203" pitchFamily="34" charset="0"/>
                        </a:rPr>
                        <a:t>31</a:t>
                      </a:r>
                      <a:endParaRPr lang="es-CO" sz="1200" b="0" i="0" u="none" strike="noStrike" dirty="0">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200" u="none" strike="noStrike" dirty="0">
                          <a:effectLst/>
                          <a:latin typeface="Gill Sans MT" panose="020B0502020104020203" pitchFamily="34" charset="0"/>
                        </a:rPr>
                        <a:t>75,61%</a:t>
                      </a:r>
                      <a:endParaRPr lang="es-CO" sz="1200" b="0" i="0" u="none" strike="noStrike" dirty="0">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CO" sz="1200" u="none" strike="noStrike" dirty="0">
                          <a:effectLst/>
                          <a:latin typeface="Gill Sans MT" panose="020B0502020104020203" pitchFamily="34" charset="0"/>
                        </a:rPr>
                        <a:t>41</a:t>
                      </a:r>
                      <a:endParaRPr lang="es-CO" sz="1200" b="0" i="0" u="none" strike="noStrike" dirty="0">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64481048"/>
                  </a:ext>
                </a:extLst>
              </a:tr>
              <a:tr h="174454">
                <a:tc>
                  <a:txBody>
                    <a:bodyPr/>
                    <a:lstStyle/>
                    <a:p>
                      <a:pPr algn="ctr">
                        <a:lnSpc>
                          <a:spcPct val="107000"/>
                        </a:lnSpc>
                        <a:spcAft>
                          <a:spcPts val="800"/>
                        </a:spcAft>
                      </a:pPr>
                      <a:r>
                        <a:rPr lang="es-MX" sz="1200" kern="100" dirty="0">
                          <a:solidFill>
                            <a:srgbClr val="000000"/>
                          </a:solidFill>
                          <a:effectLst/>
                          <a:latin typeface="Gill Sans MT" panose="020B0502020104020203" pitchFamily="34" charset="0"/>
                          <a:ea typeface="Calibri" panose="020F0502020204030204" pitchFamily="34" charset="0"/>
                          <a:cs typeface="Times New Roman" panose="02020603050405020304" pitchFamily="18" charset="0"/>
                        </a:rPr>
                        <a:t>Movimiento Alternativo Indígena Y Social "</a:t>
                      </a:r>
                      <a:r>
                        <a:rPr lang="es-MX" sz="1200" kern="100" dirty="0" err="1">
                          <a:solidFill>
                            <a:srgbClr val="000000"/>
                          </a:solidFill>
                          <a:effectLst/>
                          <a:latin typeface="Gill Sans MT" panose="020B0502020104020203" pitchFamily="34" charset="0"/>
                          <a:ea typeface="Calibri" panose="020F0502020204030204" pitchFamily="34" charset="0"/>
                          <a:cs typeface="Times New Roman" panose="02020603050405020304" pitchFamily="18" charset="0"/>
                        </a:rPr>
                        <a:t>Mais</a:t>
                      </a:r>
                      <a:r>
                        <a:rPr lang="es-MX" sz="1200" kern="100" dirty="0">
                          <a:solidFill>
                            <a:srgbClr val="000000"/>
                          </a:solidFill>
                          <a:effectLst/>
                          <a:latin typeface="Gill Sans MT" panose="020B0502020104020203" pitchFamily="34" charset="0"/>
                          <a:ea typeface="Calibri" panose="020F0502020204030204" pitchFamily="34" charset="0"/>
                          <a:cs typeface="Times New Roman" panose="02020603050405020304" pitchFamily="18" charset="0"/>
                        </a:rPr>
                        <a:t>"</a:t>
                      </a:r>
                      <a:endParaRPr lang="es-CO" sz="1200" kern="100" dirty="0">
                        <a:effectLst/>
                        <a:latin typeface="Gill Sans MT" panose="020B0502020104020203"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A998"/>
                    </a:solidFill>
                  </a:tcPr>
                </a:tc>
                <a:tc>
                  <a:txBody>
                    <a:bodyPr/>
                    <a:lstStyle/>
                    <a:p>
                      <a:pPr algn="ctr" fontAlgn="b"/>
                      <a:r>
                        <a:rPr lang="es-CO" sz="1200" u="none" strike="noStrike">
                          <a:effectLst/>
                          <a:latin typeface="Gill Sans MT" panose="020B0502020104020203" pitchFamily="34" charset="0"/>
                        </a:rPr>
                        <a:t>8</a:t>
                      </a:r>
                      <a:endParaRPr lang="es-CO" sz="1200" b="0" i="0" u="none" strike="noStrike">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A998"/>
                    </a:solidFill>
                  </a:tcPr>
                </a:tc>
                <a:tc>
                  <a:txBody>
                    <a:bodyPr/>
                    <a:lstStyle/>
                    <a:p>
                      <a:pPr algn="ctr" fontAlgn="b"/>
                      <a:r>
                        <a:rPr lang="es-CO" sz="1200" u="none" strike="noStrike">
                          <a:effectLst/>
                          <a:latin typeface="Gill Sans MT" panose="020B0502020104020203" pitchFamily="34" charset="0"/>
                        </a:rPr>
                        <a:t>21,62%</a:t>
                      </a:r>
                      <a:endParaRPr lang="es-CO" sz="1200" b="0" i="0" u="none" strike="noStrike">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A998"/>
                    </a:solidFill>
                  </a:tcPr>
                </a:tc>
                <a:tc>
                  <a:txBody>
                    <a:bodyPr/>
                    <a:lstStyle/>
                    <a:p>
                      <a:pPr algn="ctr" fontAlgn="b"/>
                      <a:r>
                        <a:rPr lang="es-CO" sz="1200" u="none" strike="noStrike">
                          <a:effectLst/>
                          <a:latin typeface="Gill Sans MT" panose="020B0502020104020203" pitchFamily="34" charset="0"/>
                        </a:rPr>
                        <a:t>29</a:t>
                      </a:r>
                      <a:endParaRPr lang="es-CO" sz="1200" b="0" i="0" u="none" strike="noStrike">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A998"/>
                    </a:solidFill>
                  </a:tcPr>
                </a:tc>
                <a:tc>
                  <a:txBody>
                    <a:bodyPr/>
                    <a:lstStyle/>
                    <a:p>
                      <a:pPr algn="ctr" fontAlgn="b"/>
                      <a:r>
                        <a:rPr lang="es-CO" sz="1200" u="none" strike="noStrike" dirty="0">
                          <a:effectLst/>
                          <a:latin typeface="Gill Sans MT" panose="020B0502020104020203" pitchFamily="34" charset="0"/>
                        </a:rPr>
                        <a:t>78,38%</a:t>
                      </a:r>
                      <a:endParaRPr lang="es-CO" sz="1200" b="0" i="0" u="none" strike="noStrike" dirty="0">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A998"/>
                    </a:solidFill>
                  </a:tcPr>
                </a:tc>
                <a:tc>
                  <a:txBody>
                    <a:bodyPr/>
                    <a:lstStyle/>
                    <a:p>
                      <a:pPr algn="ctr" fontAlgn="b"/>
                      <a:r>
                        <a:rPr lang="es-CO" sz="1200" u="none" strike="noStrike">
                          <a:effectLst/>
                          <a:latin typeface="Gill Sans MT" panose="020B0502020104020203" pitchFamily="34" charset="0"/>
                        </a:rPr>
                        <a:t>37</a:t>
                      </a:r>
                      <a:endParaRPr lang="es-CO" sz="1200" b="0" i="0" u="none" strike="noStrike">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A998"/>
                    </a:solidFill>
                  </a:tcPr>
                </a:tc>
                <a:extLst>
                  <a:ext uri="{0D108BD9-81ED-4DB2-BD59-A6C34878D82A}">
                    <a16:rowId xmlns:a16="http://schemas.microsoft.com/office/drawing/2014/main" val="1796274119"/>
                  </a:ext>
                </a:extLst>
              </a:tr>
              <a:tr h="231700">
                <a:tc>
                  <a:txBody>
                    <a:bodyPr/>
                    <a:lstStyle/>
                    <a:p>
                      <a:pPr algn="ctr">
                        <a:lnSpc>
                          <a:spcPct val="107000"/>
                        </a:lnSpc>
                        <a:spcAft>
                          <a:spcPts val="800"/>
                        </a:spcAft>
                      </a:pPr>
                      <a:r>
                        <a:rPr lang="es-CO" sz="1200" kern="100">
                          <a:solidFill>
                            <a:srgbClr val="000000"/>
                          </a:solidFill>
                          <a:effectLst/>
                          <a:latin typeface="Gill Sans MT" panose="020B0502020104020203" pitchFamily="34" charset="0"/>
                          <a:ea typeface="Calibri" panose="020F0502020204030204" pitchFamily="34" charset="0"/>
                          <a:cs typeface="Times New Roman" panose="02020603050405020304" pitchFamily="18" charset="0"/>
                        </a:rPr>
                        <a:t>Partido Liberal Colombiano</a:t>
                      </a:r>
                      <a:endParaRPr lang="es-CO" sz="1200" kern="100">
                        <a:effectLst/>
                        <a:latin typeface="Gill Sans MT" panose="020B0502020104020203"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A998"/>
                    </a:solidFill>
                  </a:tcPr>
                </a:tc>
                <a:tc>
                  <a:txBody>
                    <a:bodyPr/>
                    <a:lstStyle/>
                    <a:p>
                      <a:pPr algn="ctr" fontAlgn="b"/>
                      <a:r>
                        <a:rPr lang="es-CO" sz="1200" u="none" strike="noStrike">
                          <a:effectLst/>
                          <a:latin typeface="Gill Sans MT" panose="020B0502020104020203" pitchFamily="34" charset="0"/>
                        </a:rPr>
                        <a:t>6</a:t>
                      </a:r>
                      <a:endParaRPr lang="es-CO" sz="1200" b="0" i="0" u="none" strike="noStrike">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A998"/>
                    </a:solidFill>
                  </a:tcPr>
                </a:tc>
                <a:tc>
                  <a:txBody>
                    <a:bodyPr/>
                    <a:lstStyle/>
                    <a:p>
                      <a:pPr algn="ctr" fontAlgn="b"/>
                      <a:r>
                        <a:rPr lang="es-CO" sz="1200" u="none" strike="noStrike">
                          <a:effectLst/>
                          <a:latin typeface="Gill Sans MT" panose="020B0502020104020203" pitchFamily="34" charset="0"/>
                        </a:rPr>
                        <a:t>17,14%</a:t>
                      </a:r>
                      <a:endParaRPr lang="es-CO" sz="1200" b="0" i="0" u="none" strike="noStrike">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A998"/>
                    </a:solidFill>
                  </a:tcPr>
                </a:tc>
                <a:tc>
                  <a:txBody>
                    <a:bodyPr/>
                    <a:lstStyle/>
                    <a:p>
                      <a:pPr algn="ctr" fontAlgn="b"/>
                      <a:r>
                        <a:rPr lang="es-CO" sz="1200" u="none" strike="noStrike">
                          <a:effectLst/>
                          <a:latin typeface="Gill Sans MT" panose="020B0502020104020203" pitchFamily="34" charset="0"/>
                        </a:rPr>
                        <a:t>29</a:t>
                      </a:r>
                      <a:endParaRPr lang="es-CO" sz="1200" b="0" i="0" u="none" strike="noStrike">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A998"/>
                    </a:solidFill>
                  </a:tcPr>
                </a:tc>
                <a:tc>
                  <a:txBody>
                    <a:bodyPr/>
                    <a:lstStyle/>
                    <a:p>
                      <a:pPr algn="ctr" fontAlgn="b"/>
                      <a:r>
                        <a:rPr lang="es-CO" sz="1200" u="none" strike="noStrike" dirty="0">
                          <a:effectLst/>
                          <a:latin typeface="Gill Sans MT" panose="020B0502020104020203" pitchFamily="34" charset="0"/>
                        </a:rPr>
                        <a:t>82,86%</a:t>
                      </a:r>
                      <a:endParaRPr lang="es-CO" sz="1200" b="0" i="0" u="none" strike="noStrike" dirty="0">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A998"/>
                    </a:solidFill>
                  </a:tcPr>
                </a:tc>
                <a:tc>
                  <a:txBody>
                    <a:bodyPr/>
                    <a:lstStyle/>
                    <a:p>
                      <a:pPr algn="ctr" fontAlgn="b"/>
                      <a:r>
                        <a:rPr lang="es-CO" sz="1200" u="none" strike="noStrike">
                          <a:effectLst/>
                          <a:latin typeface="Gill Sans MT" panose="020B0502020104020203" pitchFamily="34" charset="0"/>
                        </a:rPr>
                        <a:t>35</a:t>
                      </a:r>
                      <a:endParaRPr lang="es-CO" sz="1200" b="0" i="0" u="none" strike="noStrike">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A998"/>
                    </a:solidFill>
                  </a:tcPr>
                </a:tc>
                <a:extLst>
                  <a:ext uri="{0D108BD9-81ED-4DB2-BD59-A6C34878D82A}">
                    <a16:rowId xmlns:a16="http://schemas.microsoft.com/office/drawing/2014/main" val="2287878250"/>
                  </a:ext>
                </a:extLst>
              </a:tr>
              <a:tr h="231700">
                <a:tc>
                  <a:txBody>
                    <a:bodyPr/>
                    <a:lstStyle/>
                    <a:p>
                      <a:pPr algn="ctr">
                        <a:lnSpc>
                          <a:spcPct val="107000"/>
                        </a:lnSpc>
                        <a:spcAft>
                          <a:spcPts val="800"/>
                        </a:spcAft>
                      </a:pPr>
                      <a:r>
                        <a:rPr lang="es-MX" sz="1200" kern="100" dirty="0">
                          <a:solidFill>
                            <a:srgbClr val="000000"/>
                          </a:solidFill>
                          <a:effectLst/>
                          <a:latin typeface="Gill Sans MT" panose="020B0502020104020203" pitchFamily="34" charset="0"/>
                          <a:ea typeface="Calibri" panose="020F0502020204030204" pitchFamily="34" charset="0"/>
                          <a:cs typeface="Times New Roman" panose="02020603050405020304" pitchFamily="18" charset="0"/>
                        </a:rPr>
                        <a:t>Partido De La Unión Por La Gente - Partido De La U</a:t>
                      </a:r>
                      <a:endParaRPr lang="es-CO" sz="1200" kern="100" dirty="0">
                        <a:effectLst/>
                        <a:latin typeface="Gill Sans MT" panose="020B0502020104020203"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A998"/>
                    </a:solidFill>
                  </a:tcPr>
                </a:tc>
                <a:tc>
                  <a:txBody>
                    <a:bodyPr/>
                    <a:lstStyle/>
                    <a:p>
                      <a:pPr algn="ctr" fontAlgn="b"/>
                      <a:r>
                        <a:rPr lang="es-CO" sz="1200" u="none" strike="noStrike">
                          <a:effectLst/>
                          <a:latin typeface="Gill Sans MT" panose="020B0502020104020203" pitchFamily="34" charset="0"/>
                        </a:rPr>
                        <a:t>4</a:t>
                      </a:r>
                      <a:endParaRPr lang="es-CO" sz="1200" b="0" i="0" u="none" strike="noStrike">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A998"/>
                    </a:solidFill>
                  </a:tcPr>
                </a:tc>
                <a:tc>
                  <a:txBody>
                    <a:bodyPr/>
                    <a:lstStyle/>
                    <a:p>
                      <a:pPr algn="ctr" fontAlgn="b"/>
                      <a:r>
                        <a:rPr lang="es-CO" sz="1200" u="none" strike="noStrike" dirty="0">
                          <a:effectLst/>
                          <a:latin typeface="Gill Sans MT" panose="020B0502020104020203" pitchFamily="34" charset="0"/>
                        </a:rPr>
                        <a:t>12,50%</a:t>
                      </a:r>
                      <a:endParaRPr lang="es-CO" sz="1200" b="0" i="0" u="none" strike="noStrike" dirty="0">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A998"/>
                    </a:solidFill>
                  </a:tcPr>
                </a:tc>
                <a:tc>
                  <a:txBody>
                    <a:bodyPr/>
                    <a:lstStyle/>
                    <a:p>
                      <a:pPr algn="ctr" fontAlgn="b"/>
                      <a:r>
                        <a:rPr lang="es-CO" sz="1200" u="none" strike="noStrike">
                          <a:effectLst/>
                          <a:latin typeface="Gill Sans MT" panose="020B0502020104020203" pitchFamily="34" charset="0"/>
                        </a:rPr>
                        <a:t>28</a:t>
                      </a:r>
                      <a:endParaRPr lang="es-CO" sz="1200" b="0" i="0" u="none" strike="noStrike">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A998"/>
                    </a:solidFill>
                  </a:tcPr>
                </a:tc>
                <a:tc>
                  <a:txBody>
                    <a:bodyPr/>
                    <a:lstStyle/>
                    <a:p>
                      <a:pPr algn="ctr" fontAlgn="b"/>
                      <a:r>
                        <a:rPr lang="es-CO" sz="1200" u="none" strike="noStrike" dirty="0">
                          <a:effectLst/>
                          <a:latin typeface="Gill Sans MT" panose="020B0502020104020203" pitchFamily="34" charset="0"/>
                        </a:rPr>
                        <a:t>87,50%</a:t>
                      </a:r>
                      <a:endParaRPr lang="es-CO" sz="1200" b="0" i="0" u="none" strike="noStrike" dirty="0">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A998"/>
                    </a:solidFill>
                  </a:tcPr>
                </a:tc>
                <a:tc>
                  <a:txBody>
                    <a:bodyPr/>
                    <a:lstStyle/>
                    <a:p>
                      <a:pPr algn="ctr" fontAlgn="b"/>
                      <a:r>
                        <a:rPr lang="es-CO" sz="1200" u="none" strike="noStrike" dirty="0">
                          <a:effectLst/>
                          <a:latin typeface="Gill Sans MT" panose="020B0502020104020203" pitchFamily="34" charset="0"/>
                        </a:rPr>
                        <a:t>32</a:t>
                      </a:r>
                      <a:endParaRPr lang="es-CO" sz="1200" b="0" i="0" u="none" strike="noStrike" dirty="0">
                        <a:solidFill>
                          <a:srgbClr val="000000"/>
                        </a:solidFill>
                        <a:effectLst/>
                        <a:latin typeface="Gill Sans MT" panose="020B0502020104020203" pitchFamily="34" charset="0"/>
                      </a:endParaRPr>
                    </a:p>
                  </a:txBody>
                  <a:tcPr marL="9459" marR="9459" marT="9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A998"/>
                    </a:solidFill>
                  </a:tcPr>
                </a:tc>
                <a:extLst>
                  <a:ext uri="{0D108BD9-81ED-4DB2-BD59-A6C34878D82A}">
                    <a16:rowId xmlns:a16="http://schemas.microsoft.com/office/drawing/2014/main" val="1247041355"/>
                  </a:ext>
                </a:extLst>
              </a:tr>
            </a:tbl>
          </a:graphicData>
        </a:graphic>
      </p:graphicFrame>
      <p:sp>
        <p:nvSpPr>
          <p:cNvPr id="12" name="CuadroTexto 11">
            <a:extLst>
              <a:ext uri="{FF2B5EF4-FFF2-40B4-BE49-F238E27FC236}">
                <a16:creationId xmlns:a16="http://schemas.microsoft.com/office/drawing/2014/main" id="{0D9ABB7C-4923-4E80-2695-F41C909DDD82}"/>
              </a:ext>
            </a:extLst>
          </p:cNvPr>
          <p:cNvSpPr txBox="1"/>
          <p:nvPr/>
        </p:nvSpPr>
        <p:spPr>
          <a:xfrm>
            <a:off x="463137" y="1587156"/>
            <a:ext cx="5165767" cy="2862322"/>
          </a:xfrm>
          <a:prstGeom prst="rect">
            <a:avLst/>
          </a:prstGeom>
          <a:noFill/>
        </p:spPr>
        <p:txBody>
          <a:bodyPr wrap="square" rtlCol="0">
            <a:spAutoFit/>
          </a:bodyPr>
          <a:lstStyle/>
          <a:p>
            <a:pPr algn="just"/>
            <a:r>
              <a:rPr lang="es-MX" dirty="0">
                <a:latin typeface="Gill Sans MT" panose="020B0502020104020203" pitchFamily="34" charset="0"/>
              </a:rPr>
              <a:t>Al analizar  el género de las personas que encabezan las listas cerradas, se pudo identificar los siguientes porcentajes en los partidos que habían inscrito más de 20 listas en todas  corporaciones a nivel nacional: </a:t>
            </a:r>
          </a:p>
          <a:p>
            <a:pPr algn="just"/>
            <a:endParaRPr lang="es-MX" dirty="0">
              <a:latin typeface="Gill Sans MT" panose="020B0502020104020203" pitchFamily="34" charset="0"/>
            </a:endParaRPr>
          </a:p>
          <a:p>
            <a:pPr algn="just"/>
            <a:r>
              <a:rPr lang="es-MX" dirty="0">
                <a:latin typeface="Gill Sans MT" panose="020B0502020104020203" pitchFamily="34" charset="0"/>
              </a:rPr>
              <a:t>- </a:t>
            </a:r>
            <a:r>
              <a:rPr lang="es-MX" b="1" dirty="0">
                <a:latin typeface="Gill Sans MT" panose="020B0502020104020203" pitchFamily="34" charset="0"/>
              </a:rPr>
              <a:t>La Fuerza de la Paz </a:t>
            </a:r>
            <a:r>
              <a:rPr lang="es-MX" dirty="0">
                <a:latin typeface="Gill Sans MT" panose="020B0502020104020203" pitchFamily="34" charset="0"/>
              </a:rPr>
              <a:t>fue el partido con </a:t>
            </a:r>
            <a:r>
              <a:rPr lang="es-MX" b="1" dirty="0">
                <a:latin typeface="Gill Sans MT" panose="020B0502020104020203" pitchFamily="34" charset="0"/>
              </a:rPr>
              <a:t>mayor</a:t>
            </a:r>
            <a:r>
              <a:rPr lang="es-MX" dirty="0">
                <a:latin typeface="Gill Sans MT" panose="020B0502020104020203" pitchFamily="34" charset="0"/>
              </a:rPr>
              <a:t> porcentaje de listas encabezadas por mujeres con 54,55%.</a:t>
            </a:r>
          </a:p>
          <a:p>
            <a:pPr algn="just"/>
            <a:r>
              <a:rPr lang="es-MX" dirty="0">
                <a:latin typeface="Gill Sans MT" panose="020B0502020104020203" pitchFamily="34" charset="0"/>
              </a:rPr>
              <a:t>- </a:t>
            </a:r>
            <a:r>
              <a:rPr lang="es-MX" b="1" dirty="0">
                <a:latin typeface="Gill Sans MT" panose="020B0502020104020203" pitchFamily="34" charset="0"/>
              </a:rPr>
              <a:t>El partido de la U </a:t>
            </a:r>
            <a:r>
              <a:rPr lang="es-MX" dirty="0">
                <a:latin typeface="Gill Sans MT" panose="020B0502020104020203" pitchFamily="34" charset="0"/>
              </a:rPr>
              <a:t>obtuvo el porcentaje </a:t>
            </a:r>
            <a:r>
              <a:rPr lang="es-MX" b="1" dirty="0">
                <a:latin typeface="Gill Sans MT" panose="020B0502020104020203" pitchFamily="34" charset="0"/>
              </a:rPr>
              <a:t>más bajo </a:t>
            </a:r>
            <a:r>
              <a:rPr lang="es-MX" dirty="0">
                <a:latin typeface="Gill Sans MT" panose="020B0502020104020203" pitchFamily="34" charset="0"/>
              </a:rPr>
              <a:t>de mujeres cabeza de listas cerradas.  </a:t>
            </a:r>
            <a:endParaRPr lang="es-CO" dirty="0">
              <a:latin typeface="Gill Sans MT" panose="020B0502020104020203" pitchFamily="34" charset="0"/>
            </a:endParaRPr>
          </a:p>
        </p:txBody>
      </p:sp>
      <p:sp>
        <p:nvSpPr>
          <p:cNvPr id="14" name="CuadroTexto 13">
            <a:extLst>
              <a:ext uri="{FF2B5EF4-FFF2-40B4-BE49-F238E27FC236}">
                <a16:creationId xmlns:a16="http://schemas.microsoft.com/office/drawing/2014/main" id="{6B192D2E-C814-7020-4417-BE7130A6F629}"/>
              </a:ext>
            </a:extLst>
          </p:cNvPr>
          <p:cNvSpPr txBox="1"/>
          <p:nvPr/>
        </p:nvSpPr>
        <p:spPr>
          <a:xfrm>
            <a:off x="5867400" y="6578134"/>
            <a:ext cx="6097978" cy="286682"/>
          </a:xfrm>
          <a:prstGeom prst="rect">
            <a:avLst/>
          </a:prstGeom>
          <a:noFill/>
        </p:spPr>
        <p:txBody>
          <a:bodyPr wrap="square">
            <a:spAutoFit/>
          </a:bodyPr>
          <a:lstStyle/>
          <a:p>
            <a:pPr algn="ctr">
              <a:lnSpc>
                <a:spcPct val="115000"/>
              </a:lnSpc>
            </a:pPr>
            <a:r>
              <a:rPr lang="es-419" sz="1200" i="1" dirty="0">
                <a:effectLst/>
                <a:latin typeface="Arial" panose="020B0604020202020204" pitchFamily="34" charset="0"/>
                <a:ea typeface="Arial" panose="020B0604020202020204" pitchFamily="34" charset="0"/>
              </a:rPr>
              <a:t>Fuente: Elaboración propia con datos RNEC</a:t>
            </a:r>
            <a:endParaRPr lang="es-CO" sz="12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8472494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78F2CCD8-10DA-DC2F-EDB2-59C0642ABDA7}"/>
              </a:ext>
            </a:extLst>
          </p:cNvPr>
          <p:cNvPicPr>
            <a:picLocks noChangeAspect="1"/>
          </p:cNvPicPr>
          <p:nvPr/>
        </p:nvPicPr>
        <p:blipFill>
          <a:blip r:embed="rId2"/>
          <a:stretch>
            <a:fillRect/>
          </a:stretch>
        </p:blipFill>
        <p:spPr>
          <a:xfrm>
            <a:off x="1033885" y="1733067"/>
            <a:ext cx="5334938" cy="4213828"/>
          </a:xfrm>
          <a:prstGeom prst="rect">
            <a:avLst/>
          </a:prstGeom>
        </p:spPr>
      </p:pic>
      <p:sp>
        <p:nvSpPr>
          <p:cNvPr id="9" name="CuadroTexto 8">
            <a:extLst>
              <a:ext uri="{FF2B5EF4-FFF2-40B4-BE49-F238E27FC236}">
                <a16:creationId xmlns:a16="http://schemas.microsoft.com/office/drawing/2014/main" id="{1120AB0C-F770-79D5-32BB-32DE698BDD84}"/>
              </a:ext>
            </a:extLst>
          </p:cNvPr>
          <p:cNvSpPr txBox="1"/>
          <p:nvPr/>
        </p:nvSpPr>
        <p:spPr>
          <a:xfrm>
            <a:off x="6585910" y="2183117"/>
            <a:ext cx="4895481" cy="3313728"/>
          </a:xfrm>
          <a:prstGeom prst="rect">
            <a:avLst/>
          </a:prstGeom>
          <a:noFill/>
        </p:spPr>
        <p:txBody>
          <a:bodyPr wrap="square" rtlCol="0">
            <a:spAutoFit/>
          </a:bodyPr>
          <a:lstStyle/>
          <a:p>
            <a:pPr algn="just">
              <a:spcBef>
                <a:spcPts val="500"/>
              </a:spcBef>
              <a:spcAft>
                <a:spcPts val="500"/>
              </a:spcAft>
            </a:pPr>
            <a:r>
              <a:rPr lang="es-MX" sz="1600" dirty="0">
                <a:latin typeface="Gill Sans MT" panose="020B0502020104020203" pitchFamily="34" charset="0"/>
              </a:rPr>
              <a:t>En el proceso de registro se preguntó sobre si las candidaturas voluntariamente querían proveer información que les identificara como:</a:t>
            </a:r>
          </a:p>
          <a:p>
            <a:pPr marL="285750" indent="-285750" algn="just">
              <a:spcBef>
                <a:spcPts val="500"/>
              </a:spcBef>
              <a:spcAft>
                <a:spcPts val="500"/>
              </a:spcAft>
              <a:buFontTx/>
              <a:buChar char="-"/>
            </a:pPr>
            <a:r>
              <a:rPr lang="es-MX" sz="1600" dirty="0">
                <a:latin typeface="Gill Sans MT" panose="020B0502020104020203" pitchFamily="34" charset="0"/>
              </a:rPr>
              <a:t>Personas con pertenencia étnica o racial: 1.375 candidaturas inscritas.</a:t>
            </a:r>
          </a:p>
          <a:p>
            <a:pPr marL="285750" indent="-285750" algn="just">
              <a:spcBef>
                <a:spcPts val="500"/>
              </a:spcBef>
              <a:spcAft>
                <a:spcPts val="500"/>
              </a:spcAft>
              <a:buFontTx/>
              <a:buChar char="-"/>
            </a:pPr>
            <a:r>
              <a:rPr lang="es-MX" sz="1600" dirty="0">
                <a:latin typeface="Gill Sans MT" panose="020B0502020104020203" pitchFamily="34" charset="0"/>
              </a:rPr>
              <a:t>Personas con identidades de género diversas: 20 candidaturas inscritas.</a:t>
            </a:r>
          </a:p>
          <a:p>
            <a:pPr marL="285750" indent="-285750" algn="just">
              <a:spcBef>
                <a:spcPts val="500"/>
              </a:spcBef>
              <a:spcAft>
                <a:spcPts val="500"/>
              </a:spcAft>
              <a:buFontTx/>
              <a:buChar char="-"/>
            </a:pPr>
            <a:r>
              <a:rPr lang="es-MX" sz="1600" dirty="0">
                <a:latin typeface="Gill Sans MT" panose="020B0502020104020203" pitchFamily="34" charset="0"/>
              </a:rPr>
              <a:t>Personas con orientaciones sexuales diversas: 46 candidaturas inscritas.</a:t>
            </a:r>
          </a:p>
          <a:p>
            <a:pPr algn="just">
              <a:spcBef>
                <a:spcPts val="500"/>
              </a:spcBef>
              <a:spcAft>
                <a:spcPts val="500"/>
              </a:spcAft>
            </a:pPr>
            <a:r>
              <a:rPr lang="es-MX" sz="1600" b="1" dirty="0">
                <a:latin typeface="Gill Sans MT" panose="020B0502020104020203" pitchFamily="34" charset="0"/>
              </a:rPr>
              <a:t>Solo el 1% de las candidaturas respondió sobre su identificación.</a:t>
            </a:r>
          </a:p>
        </p:txBody>
      </p:sp>
      <p:sp>
        <p:nvSpPr>
          <p:cNvPr id="2" name="Google Shape;89;p2">
            <a:extLst>
              <a:ext uri="{FF2B5EF4-FFF2-40B4-BE49-F238E27FC236}">
                <a16:creationId xmlns:a16="http://schemas.microsoft.com/office/drawing/2014/main" id="{2DF3DB8F-73A0-63FA-A8B3-73297734853F}"/>
              </a:ext>
            </a:extLst>
          </p:cNvPr>
          <p:cNvSpPr/>
          <p:nvPr/>
        </p:nvSpPr>
        <p:spPr>
          <a:xfrm>
            <a:off x="1033885" y="220522"/>
            <a:ext cx="8501042" cy="1244004"/>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MX" sz="2800" b="1" dirty="0">
                <a:solidFill>
                  <a:schemeClr val="bg1"/>
                </a:solidFill>
                <a:latin typeface="Gill Sans MT" panose="020B0502020104020203" pitchFamily="34" charset="0"/>
              </a:rPr>
              <a:t>Datos generales sobre candidaturas </a:t>
            </a:r>
          </a:p>
          <a:p>
            <a:pPr marL="0" marR="0" lvl="0" indent="0" algn="ctr" rtl="0">
              <a:spcBef>
                <a:spcPts val="0"/>
              </a:spcBef>
              <a:spcAft>
                <a:spcPts val="0"/>
              </a:spcAft>
              <a:buNone/>
            </a:pPr>
            <a:r>
              <a:rPr lang="es-MX" sz="2800" b="1" dirty="0">
                <a:solidFill>
                  <a:schemeClr val="bg1"/>
                </a:solidFill>
                <a:latin typeface="Gill Sans MT" panose="020B0502020104020203" pitchFamily="34" charset="0"/>
              </a:rPr>
              <a:t>identificadas como grupos históricamente subrepresentados en política</a:t>
            </a:r>
            <a:endParaRPr sz="2800" b="1" i="0" u="none" strike="noStrike" cap="none" dirty="0">
              <a:solidFill>
                <a:schemeClr val="bg1"/>
              </a:solidFill>
              <a:latin typeface="Arial"/>
              <a:ea typeface="Arial"/>
              <a:cs typeface="Arial"/>
              <a:sym typeface="Arial"/>
            </a:endParaRPr>
          </a:p>
        </p:txBody>
      </p:sp>
    </p:spTree>
    <p:extLst>
      <p:ext uri="{BB962C8B-B14F-4D97-AF65-F5344CB8AC3E}">
        <p14:creationId xmlns:p14="http://schemas.microsoft.com/office/powerpoint/2010/main" val="20131064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1C72FE9-8FAC-B069-FB4D-1499C2CB367E}"/>
              </a:ext>
            </a:extLst>
          </p:cNvPr>
          <p:cNvSpPr>
            <a:spLocks noGrp="1"/>
          </p:cNvSpPr>
          <p:nvPr>
            <p:ph type="dt" sz="half" idx="10"/>
          </p:nvPr>
        </p:nvSpPr>
        <p:spPr/>
        <p:txBody>
          <a:bodyPr/>
          <a:lstStyle/>
          <a:p>
            <a:fld id="{822D5224-603B-45C2-90AD-A057B68BC582}" type="datetime1">
              <a:rPr lang="en-US" smtClean="0"/>
              <a:t>10/18/2023</a:t>
            </a:fld>
            <a:endParaRPr lang="en-US"/>
          </a:p>
        </p:txBody>
      </p:sp>
      <p:sp>
        <p:nvSpPr>
          <p:cNvPr id="4" name="Slide Number Placeholder 3">
            <a:extLst>
              <a:ext uri="{FF2B5EF4-FFF2-40B4-BE49-F238E27FC236}">
                <a16:creationId xmlns:a16="http://schemas.microsoft.com/office/drawing/2014/main" id="{3318DD15-1A12-1890-8130-835ADE634163}"/>
              </a:ext>
            </a:extLst>
          </p:cNvPr>
          <p:cNvSpPr>
            <a:spLocks noGrp="1"/>
          </p:cNvSpPr>
          <p:nvPr>
            <p:ph type="sldNum" sz="quarter" idx="12"/>
          </p:nvPr>
        </p:nvSpPr>
        <p:spPr/>
        <p:txBody>
          <a:bodyPr/>
          <a:lstStyle/>
          <a:p>
            <a:fld id="{F30F7205-41FB-46DE-B583-596CEB3EBE73}" type="slidenum">
              <a:rPr lang="en-US" smtClean="0"/>
              <a:t>16</a:t>
            </a:fld>
            <a:endParaRPr lang="en-US"/>
          </a:p>
        </p:txBody>
      </p:sp>
      <p:sp>
        <p:nvSpPr>
          <p:cNvPr id="5" name="TextBox 4">
            <a:extLst>
              <a:ext uri="{FF2B5EF4-FFF2-40B4-BE49-F238E27FC236}">
                <a16:creationId xmlns:a16="http://schemas.microsoft.com/office/drawing/2014/main" id="{9E473004-BBBF-E38E-A568-E287813E2A54}"/>
              </a:ext>
            </a:extLst>
          </p:cNvPr>
          <p:cNvSpPr txBox="1"/>
          <p:nvPr/>
        </p:nvSpPr>
        <p:spPr>
          <a:xfrm flipH="1">
            <a:off x="465376" y="4293860"/>
            <a:ext cx="5404161" cy="307777"/>
          </a:xfrm>
          <a:prstGeom prst="rect">
            <a:avLst/>
          </a:prstGeom>
          <a:solidFill>
            <a:schemeClr val="accent2"/>
          </a:solidFill>
        </p:spPr>
        <p:txBody>
          <a:bodyPr wrap="square" rtlCol="0">
            <a:spAutoFit/>
          </a:bodyPr>
          <a:lstStyle/>
          <a:p>
            <a:pPr algn="ctr"/>
            <a:r>
              <a:rPr lang="es-CO" sz="1400" b="1" dirty="0">
                <a:latin typeface="Gill Sans MT" panose="020B0502020104020203" pitchFamily="34" charset="0"/>
              </a:rPr>
              <a:t>Información recopilada por la RNEC en el formulario E-6 </a:t>
            </a:r>
            <a:endParaRPr lang="en-US" sz="1400" b="1" dirty="0">
              <a:latin typeface="Gill Sans MT" panose="020B0502020104020203" pitchFamily="34" charset="0"/>
            </a:endParaRPr>
          </a:p>
        </p:txBody>
      </p:sp>
      <p:sp>
        <p:nvSpPr>
          <p:cNvPr id="6" name="TextBox 5">
            <a:extLst>
              <a:ext uri="{FF2B5EF4-FFF2-40B4-BE49-F238E27FC236}">
                <a16:creationId xmlns:a16="http://schemas.microsoft.com/office/drawing/2014/main" id="{0B53D317-99B5-2434-7949-2951240177C0}"/>
              </a:ext>
            </a:extLst>
          </p:cNvPr>
          <p:cNvSpPr txBox="1"/>
          <p:nvPr/>
        </p:nvSpPr>
        <p:spPr>
          <a:xfrm flipH="1">
            <a:off x="6363476" y="4216917"/>
            <a:ext cx="5551715" cy="461665"/>
          </a:xfrm>
          <a:prstGeom prst="rect">
            <a:avLst/>
          </a:prstGeom>
          <a:solidFill>
            <a:schemeClr val="accent2"/>
          </a:solidFill>
        </p:spPr>
        <p:txBody>
          <a:bodyPr wrap="square" rtlCol="0">
            <a:spAutoFit/>
          </a:bodyPr>
          <a:lstStyle/>
          <a:p>
            <a:pPr algn="ctr"/>
            <a:r>
              <a:rPr lang="es-CO" sz="1200" b="1" dirty="0">
                <a:latin typeface="Montserrat" panose="00000500000000000000" pitchFamily="2" charset="0"/>
              </a:rPr>
              <a:t>Información de la iniciativa Voto por la Igualdad (VLPI) de Caribe Afirmativo/ </a:t>
            </a:r>
            <a:r>
              <a:rPr lang="es-CO" sz="1200" b="1" dirty="0" err="1">
                <a:latin typeface="Montserrat" panose="00000500000000000000" pitchFamily="2" charset="0"/>
              </a:rPr>
              <a:t>Victory</a:t>
            </a:r>
            <a:r>
              <a:rPr lang="es-CO" sz="1200" b="1" dirty="0">
                <a:latin typeface="Montserrat" panose="00000500000000000000" pitchFamily="2" charset="0"/>
              </a:rPr>
              <a:t> </a:t>
            </a:r>
            <a:r>
              <a:rPr lang="es-CO" sz="1200" b="1" dirty="0" err="1">
                <a:latin typeface="Montserrat" panose="00000500000000000000" pitchFamily="2" charset="0"/>
              </a:rPr>
              <a:t>Institute</a:t>
            </a:r>
            <a:r>
              <a:rPr lang="es-CO" sz="1200" b="1" dirty="0">
                <a:latin typeface="Montserrat" panose="00000500000000000000" pitchFamily="2" charset="0"/>
              </a:rPr>
              <a:t> </a:t>
            </a:r>
          </a:p>
        </p:txBody>
      </p:sp>
      <p:sp>
        <p:nvSpPr>
          <p:cNvPr id="7" name="CuadroTexto 1">
            <a:extLst>
              <a:ext uri="{FF2B5EF4-FFF2-40B4-BE49-F238E27FC236}">
                <a16:creationId xmlns:a16="http://schemas.microsoft.com/office/drawing/2014/main" id="{84AC565A-F633-C0A2-1A1E-DA4A431FAD3C}"/>
              </a:ext>
            </a:extLst>
          </p:cNvPr>
          <p:cNvSpPr txBox="1"/>
          <p:nvPr/>
        </p:nvSpPr>
        <p:spPr>
          <a:xfrm>
            <a:off x="703327" y="4596832"/>
            <a:ext cx="4928261" cy="1815882"/>
          </a:xfrm>
          <a:prstGeom prst="rect">
            <a:avLst/>
          </a:prstGeom>
          <a:noFill/>
        </p:spPr>
        <p:txBody>
          <a:bodyPr wrap="square" rtlCol="0">
            <a:spAutoFit/>
          </a:bodyPr>
          <a:lstStyle/>
          <a:p>
            <a:pPr marL="285750" indent="-285750" algn="just">
              <a:buFont typeface="Wingdings" panose="05000000000000000000" pitchFamily="2" charset="2"/>
              <a:buChar char="Ø"/>
            </a:pPr>
            <a:r>
              <a:rPr lang="es-MX" sz="1400" dirty="0">
                <a:latin typeface="Gill Sans MT" panose="020B0502020104020203" pitchFamily="34" charset="0"/>
              </a:rPr>
              <a:t>La RNEC registró 66 candidaturas  de personas con orientaciones e identidades de género diversas, distribuidas así: 24 hombres gais, 13 mujeres lesbianas, 12 mujeres trans, 7 personas bisexuales, 2 personas pansexuales, 5 no binaries y 3 hombres trans. </a:t>
            </a:r>
          </a:p>
          <a:p>
            <a:pPr marL="285750" indent="-285750" algn="just">
              <a:buFont typeface="Wingdings" panose="05000000000000000000" pitchFamily="2" charset="2"/>
              <a:buChar char="Ø"/>
            </a:pPr>
            <a:endParaRPr lang="es-MX" sz="1400" dirty="0">
              <a:latin typeface="Gill Sans MT" panose="020B0502020104020203" pitchFamily="34" charset="0"/>
            </a:endParaRPr>
          </a:p>
          <a:p>
            <a:pPr marL="285750" indent="-285750" algn="just">
              <a:buFont typeface="Wingdings" panose="05000000000000000000" pitchFamily="2" charset="2"/>
              <a:buChar char="Ø"/>
            </a:pPr>
            <a:r>
              <a:rPr lang="es-MX" sz="1400" dirty="0">
                <a:latin typeface="Gill Sans MT" panose="020B0502020104020203" pitchFamily="34" charset="0"/>
              </a:rPr>
              <a:t>Estas candidaturas representan 0,05% del global general a nivel nacional. </a:t>
            </a:r>
          </a:p>
        </p:txBody>
      </p:sp>
      <p:sp>
        <p:nvSpPr>
          <p:cNvPr id="8" name="CuadroTexto 6">
            <a:extLst>
              <a:ext uri="{FF2B5EF4-FFF2-40B4-BE49-F238E27FC236}">
                <a16:creationId xmlns:a16="http://schemas.microsoft.com/office/drawing/2014/main" id="{9987459B-BA0A-0498-EE65-7D3F1C727BB4}"/>
              </a:ext>
            </a:extLst>
          </p:cNvPr>
          <p:cNvSpPr txBox="1"/>
          <p:nvPr/>
        </p:nvSpPr>
        <p:spPr>
          <a:xfrm>
            <a:off x="5906420" y="4720927"/>
            <a:ext cx="5918859" cy="2000548"/>
          </a:xfrm>
          <a:prstGeom prst="rect">
            <a:avLst/>
          </a:prstGeom>
          <a:noFill/>
        </p:spPr>
        <p:txBody>
          <a:bodyPr wrap="square">
            <a:spAutoFit/>
          </a:bodyPr>
          <a:lstStyle/>
          <a:p>
            <a:pPr marL="285750" indent="-285750" algn="just">
              <a:buFont typeface="Wingdings" panose="05000000000000000000" pitchFamily="2" charset="2"/>
              <a:buChar char="Ø"/>
            </a:pPr>
            <a:r>
              <a:rPr lang="es-MX" sz="1400" b="1" i="0" u="none" strike="noStrike" dirty="0">
                <a:solidFill>
                  <a:srgbClr val="000000"/>
                </a:solidFill>
                <a:effectLst/>
                <a:latin typeface="Gill Sans MT" panose="020B0502020104020203" pitchFamily="34" charset="0"/>
              </a:rPr>
              <a:t>Recopil</a:t>
            </a:r>
            <a:r>
              <a:rPr lang="es-MX" sz="1400" b="1" dirty="0">
                <a:solidFill>
                  <a:srgbClr val="000000"/>
                </a:solidFill>
                <a:latin typeface="Gill Sans MT" panose="020B0502020104020203" pitchFamily="34" charset="0"/>
              </a:rPr>
              <a:t>ó información </a:t>
            </a:r>
            <a:r>
              <a:rPr lang="es-MX" sz="1400" b="1" i="0" u="none" strike="noStrike" dirty="0">
                <a:solidFill>
                  <a:srgbClr val="000000"/>
                </a:solidFill>
                <a:effectLst/>
                <a:latin typeface="Gill Sans MT" panose="020B0502020104020203" pitchFamily="34" charset="0"/>
              </a:rPr>
              <a:t>de 140 candidaturas de personas abiertamente LGBTIQ+ para todo el país</a:t>
            </a:r>
            <a:r>
              <a:rPr lang="es-MX" sz="1400" dirty="0">
                <a:solidFill>
                  <a:srgbClr val="000000"/>
                </a:solidFill>
                <a:latin typeface="Gill Sans MT" panose="020B0502020104020203" pitchFamily="34" charset="0"/>
              </a:rPr>
              <a:t> que representa un aumento porcentual en comparación con 2019, del 70.7%</a:t>
            </a:r>
            <a:endParaRPr lang="es-MX" sz="1400" b="0" i="0" u="none" strike="noStrike" dirty="0">
              <a:solidFill>
                <a:srgbClr val="000000"/>
              </a:solidFill>
              <a:effectLst/>
              <a:latin typeface="Gill Sans MT" panose="020B0502020104020203" pitchFamily="34" charset="0"/>
            </a:endParaRPr>
          </a:p>
          <a:p>
            <a:pPr algn="just"/>
            <a:endParaRPr lang="es-MX" sz="1400" b="0" i="0" u="none" strike="noStrike" dirty="0">
              <a:solidFill>
                <a:srgbClr val="000000"/>
              </a:solidFill>
              <a:effectLst/>
              <a:latin typeface="Gill Sans MT" panose="020B0502020104020203" pitchFamily="34" charset="0"/>
            </a:endParaRPr>
          </a:p>
          <a:p>
            <a:pPr marL="285750" indent="-285750" algn="just">
              <a:buFont typeface="Wingdings" panose="05000000000000000000" pitchFamily="2" charset="2"/>
              <a:buChar char="Ø"/>
            </a:pPr>
            <a:r>
              <a:rPr lang="es-MX" sz="1400" b="1" dirty="0">
                <a:solidFill>
                  <a:srgbClr val="000000"/>
                </a:solidFill>
                <a:latin typeface="Gill Sans MT" panose="020B0502020104020203" pitchFamily="34" charset="0"/>
              </a:rPr>
              <a:t>26</a:t>
            </a:r>
            <a:r>
              <a:rPr lang="es-MX" sz="1400" b="1" i="0" u="none" strike="noStrike" dirty="0">
                <a:solidFill>
                  <a:srgbClr val="000000"/>
                </a:solidFill>
                <a:effectLst/>
                <a:latin typeface="Gill Sans MT" panose="020B0502020104020203" pitchFamily="34" charset="0"/>
              </a:rPr>
              <a:t> son mujeres lesbianas, 56 son hombres gais, 10 mujeres bisexuales, 8 son hombres bisexuales, 2 son </a:t>
            </a:r>
            <a:r>
              <a:rPr lang="es-MX" sz="1400" b="1" dirty="0">
                <a:solidFill>
                  <a:srgbClr val="000000"/>
                </a:solidFill>
                <a:latin typeface="Gill Sans MT" panose="020B0502020104020203" pitchFamily="34" charset="0"/>
              </a:rPr>
              <a:t>mujeres</a:t>
            </a:r>
            <a:r>
              <a:rPr lang="es-MX" sz="1400" b="1" i="0" u="none" strike="noStrike" dirty="0">
                <a:solidFill>
                  <a:srgbClr val="000000"/>
                </a:solidFill>
                <a:effectLst/>
                <a:latin typeface="Gill Sans MT" panose="020B0502020104020203" pitchFamily="34" charset="0"/>
              </a:rPr>
              <a:t> pansexuales, 18 son mujeres trans, 5 son hombres trans y 15 son personas no binarias.</a:t>
            </a:r>
          </a:p>
          <a:p>
            <a:endParaRPr lang="es-CO" sz="1200" dirty="0"/>
          </a:p>
        </p:txBody>
      </p:sp>
      <p:sp>
        <p:nvSpPr>
          <p:cNvPr id="9" name="Google Shape;89;p2">
            <a:extLst>
              <a:ext uri="{FF2B5EF4-FFF2-40B4-BE49-F238E27FC236}">
                <a16:creationId xmlns:a16="http://schemas.microsoft.com/office/drawing/2014/main" id="{EF59E3AF-02CB-6508-43F5-55463B7AAA5E}"/>
              </a:ext>
            </a:extLst>
          </p:cNvPr>
          <p:cNvSpPr/>
          <p:nvPr/>
        </p:nvSpPr>
        <p:spPr>
          <a:xfrm>
            <a:off x="1214217" y="64454"/>
            <a:ext cx="8767983" cy="633186"/>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MX" sz="2400" b="1" dirty="0">
                <a:solidFill>
                  <a:schemeClr val="bg1"/>
                </a:solidFill>
                <a:latin typeface="Gill Sans MT" panose="020B0502020104020203" pitchFamily="34" charset="0"/>
              </a:rPr>
              <a:t>Candidaturas de personas abiertamente LGBTIQ+</a:t>
            </a:r>
            <a:endParaRPr sz="2400" b="1" i="0" u="none" strike="noStrike" cap="none" dirty="0">
              <a:solidFill>
                <a:schemeClr val="bg1"/>
              </a:solidFill>
              <a:latin typeface="Arial"/>
              <a:ea typeface="Arial"/>
              <a:cs typeface="Arial"/>
              <a:sym typeface="Arial"/>
            </a:endParaRPr>
          </a:p>
        </p:txBody>
      </p:sp>
      <p:graphicFrame>
        <p:nvGraphicFramePr>
          <p:cNvPr id="2" name="Gráfico 1">
            <a:extLst>
              <a:ext uri="{FF2B5EF4-FFF2-40B4-BE49-F238E27FC236}">
                <a16:creationId xmlns:a16="http://schemas.microsoft.com/office/drawing/2014/main" id="{622AFE03-487A-84F4-3616-97B37707BDA2}"/>
              </a:ext>
            </a:extLst>
          </p:cNvPr>
          <p:cNvGraphicFramePr>
            <a:graphicFrameLocks/>
          </p:cNvGraphicFramePr>
          <p:nvPr/>
        </p:nvGraphicFramePr>
        <p:xfrm>
          <a:off x="2493040" y="621660"/>
          <a:ext cx="6372809" cy="3666411"/>
        </p:xfrm>
        <a:graphic>
          <a:graphicData uri="http://schemas.openxmlformats.org/drawingml/2006/chart">
            <c:chart xmlns:c="http://schemas.openxmlformats.org/drawingml/2006/chart" xmlns:r="http://schemas.openxmlformats.org/officeDocument/2006/relationships" r:id="rId2"/>
          </a:graphicData>
        </a:graphic>
      </p:graphicFrame>
      <p:sp>
        <p:nvSpPr>
          <p:cNvPr id="10" name="CuadroTexto 9">
            <a:extLst>
              <a:ext uri="{FF2B5EF4-FFF2-40B4-BE49-F238E27FC236}">
                <a16:creationId xmlns:a16="http://schemas.microsoft.com/office/drawing/2014/main" id="{F452AB67-5ABD-D7FC-3424-7864F74DA925}"/>
              </a:ext>
            </a:extLst>
          </p:cNvPr>
          <p:cNvSpPr txBox="1"/>
          <p:nvPr/>
        </p:nvSpPr>
        <p:spPr>
          <a:xfrm>
            <a:off x="2866274" y="632369"/>
            <a:ext cx="6715125" cy="307777"/>
          </a:xfrm>
          <a:prstGeom prst="rect">
            <a:avLst/>
          </a:prstGeom>
          <a:noFill/>
        </p:spPr>
        <p:txBody>
          <a:bodyPr wrap="square" rtlCol="0">
            <a:spAutoFit/>
          </a:bodyPr>
          <a:lstStyle/>
          <a:p>
            <a:r>
              <a:rPr lang="es-CO" sz="1400" b="1" i="1" dirty="0"/>
              <a:t>Tabla 5. </a:t>
            </a:r>
            <a:r>
              <a:rPr lang="es-CO" sz="1400" i="1" dirty="0"/>
              <a:t>Candidaturas de personas abiertamente LGBTI+ por fuente de información </a:t>
            </a:r>
          </a:p>
        </p:txBody>
      </p:sp>
      <p:sp>
        <p:nvSpPr>
          <p:cNvPr id="11" name="CuadroTexto 10">
            <a:extLst>
              <a:ext uri="{FF2B5EF4-FFF2-40B4-BE49-F238E27FC236}">
                <a16:creationId xmlns:a16="http://schemas.microsoft.com/office/drawing/2014/main" id="{A649E237-4DDE-B108-2508-9161CA97DF05}"/>
              </a:ext>
            </a:extLst>
          </p:cNvPr>
          <p:cNvSpPr txBox="1"/>
          <p:nvPr/>
        </p:nvSpPr>
        <p:spPr>
          <a:xfrm>
            <a:off x="7022050" y="3882103"/>
            <a:ext cx="6097554" cy="272575"/>
          </a:xfrm>
          <a:prstGeom prst="rect">
            <a:avLst/>
          </a:prstGeom>
          <a:noFill/>
        </p:spPr>
        <p:txBody>
          <a:bodyPr wrap="square">
            <a:spAutoFit/>
          </a:bodyPr>
          <a:lstStyle/>
          <a:p>
            <a:pPr algn="ctr">
              <a:lnSpc>
                <a:spcPct val="115000"/>
              </a:lnSpc>
            </a:pPr>
            <a:r>
              <a:rPr lang="es-ES" sz="1100" dirty="0">
                <a:effectLst/>
                <a:latin typeface="Montserrat" panose="00000500000000000000" pitchFamily="2" charset="0"/>
                <a:ea typeface="Montserrat" panose="00000500000000000000" pitchFamily="2" charset="0"/>
                <a:cs typeface="Montserrat" panose="00000500000000000000" pitchFamily="2" charset="0"/>
              </a:rPr>
              <a:t>Fuente. Datos de RNEC – VLPI . Elaboración MOE. </a:t>
            </a:r>
            <a:endParaRPr lang="es-CO" sz="16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8836836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4B4A34A6-673E-526C-A41A-3068CF1E09CC}"/>
              </a:ext>
            </a:extLst>
          </p:cNvPr>
          <p:cNvSpPr>
            <a:spLocks noGrp="1"/>
          </p:cNvSpPr>
          <p:nvPr>
            <p:ph type="dt" sz="half" idx="10"/>
          </p:nvPr>
        </p:nvSpPr>
        <p:spPr/>
        <p:txBody>
          <a:bodyPr/>
          <a:lstStyle/>
          <a:p>
            <a:fld id="{822D5224-603B-45C2-90AD-A057B68BC582}" type="datetime1">
              <a:rPr lang="en-US" smtClean="0"/>
              <a:t>10/18/2023</a:t>
            </a:fld>
            <a:endParaRPr lang="en-US"/>
          </a:p>
        </p:txBody>
      </p:sp>
      <p:sp>
        <p:nvSpPr>
          <p:cNvPr id="4" name="Marcador de número de diapositiva 3">
            <a:extLst>
              <a:ext uri="{FF2B5EF4-FFF2-40B4-BE49-F238E27FC236}">
                <a16:creationId xmlns:a16="http://schemas.microsoft.com/office/drawing/2014/main" id="{D10057E8-5100-55DD-57A3-A3A9BA6BCF70}"/>
              </a:ext>
            </a:extLst>
          </p:cNvPr>
          <p:cNvSpPr>
            <a:spLocks noGrp="1"/>
          </p:cNvSpPr>
          <p:nvPr>
            <p:ph type="sldNum" sz="quarter" idx="12"/>
          </p:nvPr>
        </p:nvSpPr>
        <p:spPr/>
        <p:txBody>
          <a:bodyPr/>
          <a:lstStyle/>
          <a:p>
            <a:fld id="{F30F7205-41FB-46DE-B583-596CEB3EBE73}" type="slidenum">
              <a:rPr lang="en-US" smtClean="0"/>
              <a:t>17</a:t>
            </a:fld>
            <a:endParaRPr lang="en-US"/>
          </a:p>
        </p:txBody>
      </p:sp>
      <p:sp>
        <p:nvSpPr>
          <p:cNvPr id="5" name="Google Shape;89;p2">
            <a:extLst>
              <a:ext uri="{FF2B5EF4-FFF2-40B4-BE49-F238E27FC236}">
                <a16:creationId xmlns:a16="http://schemas.microsoft.com/office/drawing/2014/main" id="{5493F190-78AF-229B-5DAF-172859389819}"/>
              </a:ext>
            </a:extLst>
          </p:cNvPr>
          <p:cNvSpPr/>
          <p:nvPr/>
        </p:nvSpPr>
        <p:spPr>
          <a:xfrm>
            <a:off x="968707" y="426817"/>
            <a:ext cx="8852187" cy="1170414"/>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MX" sz="2400" b="1" dirty="0">
                <a:solidFill>
                  <a:schemeClr val="bg1"/>
                </a:solidFill>
                <a:latin typeface="Gill Sans MT" panose="020B0502020104020203" pitchFamily="34" charset="0"/>
              </a:rPr>
              <a:t>Datos sobre inscripción de candidaturas de personas abiertamente LGBTIQ+, según </a:t>
            </a:r>
            <a:r>
              <a:rPr lang="es-MX" sz="2400" b="1" i="0" u="none" strike="noStrike" dirty="0">
                <a:solidFill>
                  <a:schemeClr val="bg1"/>
                </a:solidFill>
                <a:effectLst/>
                <a:latin typeface="Gill Sans MT" panose="020B0502020104020203" pitchFamily="34" charset="0"/>
              </a:rPr>
              <a:t>iniciativa de Voto Por La Igualdad – Caribe Afirmativo</a:t>
            </a:r>
            <a:endParaRPr sz="2400" b="1" i="0" u="none" strike="noStrike" cap="none" dirty="0">
              <a:solidFill>
                <a:schemeClr val="bg1"/>
              </a:solidFill>
              <a:latin typeface="Gill Sans MT" panose="020B0502020104020203" pitchFamily="34" charset="0"/>
              <a:ea typeface="Arial"/>
              <a:cs typeface="Arial"/>
              <a:sym typeface="Arial"/>
            </a:endParaRPr>
          </a:p>
        </p:txBody>
      </p:sp>
      <p:graphicFrame>
        <p:nvGraphicFramePr>
          <p:cNvPr id="6" name="Tabla 6">
            <a:extLst>
              <a:ext uri="{FF2B5EF4-FFF2-40B4-BE49-F238E27FC236}">
                <a16:creationId xmlns:a16="http://schemas.microsoft.com/office/drawing/2014/main" id="{5EE5EDAD-B0B7-6FF0-4ED5-4ACD4C856B5C}"/>
              </a:ext>
            </a:extLst>
          </p:cNvPr>
          <p:cNvGraphicFramePr>
            <a:graphicFrameLocks noGrp="1"/>
          </p:cNvGraphicFramePr>
          <p:nvPr>
            <p:extLst>
              <p:ext uri="{D42A27DB-BD31-4B8C-83A1-F6EECF244321}">
                <p14:modId xmlns:p14="http://schemas.microsoft.com/office/powerpoint/2010/main" val="3098219142"/>
              </p:ext>
            </p:extLst>
          </p:nvPr>
        </p:nvGraphicFramePr>
        <p:xfrm>
          <a:off x="564138" y="3255991"/>
          <a:ext cx="5339940" cy="2607901"/>
        </p:xfrm>
        <a:graphic>
          <a:graphicData uri="http://schemas.openxmlformats.org/drawingml/2006/table">
            <a:tbl>
              <a:tblPr firstRow="1" bandRow="1">
                <a:tableStyleId>{B301B821-A1FF-4177-AEE7-76D212191A09}</a:tableStyleId>
              </a:tblPr>
              <a:tblGrid>
                <a:gridCol w="1779980">
                  <a:extLst>
                    <a:ext uri="{9D8B030D-6E8A-4147-A177-3AD203B41FA5}">
                      <a16:colId xmlns:a16="http://schemas.microsoft.com/office/drawing/2014/main" val="1402663488"/>
                    </a:ext>
                  </a:extLst>
                </a:gridCol>
                <a:gridCol w="1669082">
                  <a:extLst>
                    <a:ext uri="{9D8B030D-6E8A-4147-A177-3AD203B41FA5}">
                      <a16:colId xmlns:a16="http://schemas.microsoft.com/office/drawing/2014/main" val="3205711887"/>
                    </a:ext>
                  </a:extLst>
                </a:gridCol>
                <a:gridCol w="1890878">
                  <a:extLst>
                    <a:ext uri="{9D8B030D-6E8A-4147-A177-3AD203B41FA5}">
                      <a16:colId xmlns:a16="http://schemas.microsoft.com/office/drawing/2014/main" val="3063888867"/>
                    </a:ext>
                  </a:extLst>
                </a:gridCol>
              </a:tblGrid>
              <a:tr h="903296">
                <a:tc>
                  <a:txBody>
                    <a:bodyPr/>
                    <a:lstStyle/>
                    <a:p>
                      <a:pPr algn="ctr"/>
                      <a:r>
                        <a:rPr lang="es-MX" sz="1600" dirty="0"/>
                        <a:t>Departamento</a:t>
                      </a:r>
                      <a:endParaRPr lang="es-CO" sz="1600" dirty="0"/>
                    </a:p>
                  </a:txBody>
                  <a:tcPr anchor="ctr"/>
                </a:tc>
                <a:tc>
                  <a:txBody>
                    <a:bodyPr/>
                    <a:lstStyle/>
                    <a:p>
                      <a:pPr algn="ctr"/>
                      <a:r>
                        <a:rPr lang="es-MX" sz="1600" dirty="0"/>
                        <a:t>No. Candidaturas</a:t>
                      </a:r>
                      <a:endParaRPr lang="es-CO" sz="1600" dirty="0"/>
                    </a:p>
                  </a:txBody>
                  <a:tcPr anchor="ctr"/>
                </a:tc>
                <a:tc>
                  <a:txBody>
                    <a:bodyPr/>
                    <a:lstStyle/>
                    <a:p>
                      <a:pPr algn="ctr"/>
                      <a:r>
                        <a:rPr lang="es-MX" sz="1600" dirty="0"/>
                        <a:t>% Respecto al total candidaturas diversas</a:t>
                      </a:r>
                      <a:endParaRPr lang="es-CO" sz="1600" dirty="0"/>
                    </a:p>
                  </a:txBody>
                  <a:tcPr anchor="ctr"/>
                </a:tc>
                <a:extLst>
                  <a:ext uri="{0D108BD9-81ED-4DB2-BD59-A6C34878D82A}">
                    <a16:rowId xmlns:a16="http://schemas.microsoft.com/office/drawing/2014/main" val="3965941451"/>
                  </a:ext>
                </a:extLst>
              </a:tr>
              <a:tr h="395087">
                <a:tc>
                  <a:txBody>
                    <a:bodyPr/>
                    <a:lstStyle/>
                    <a:p>
                      <a:pPr algn="ctr"/>
                      <a:r>
                        <a:rPr lang="es-MX" sz="1600" dirty="0"/>
                        <a:t>Antioquia </a:t>
                      </a:r>
                      <a:endParaRPr lang="es-CO" sz="1600" dirty="0"/>
                    </a:p>
                  </a:txBody>
                  <a:tcPr anchor="ctr"/>
                </a:tc>
                <a:tc>
                  <a:txBody>
                    <a:bodyPr/>
                    <a:lstStyle/>
                    <a:p>
                      <a:pPr algn="ctr"/>
                      <a:r>
                        <a:rPr lang="es-MX" sz="1600" dirty="0"/>
                        <a:t>22</a:t>
                      </a:r>
                      <a:endParaRPr lang="es-CO" sz="1600" dirty="0"/>
                    </a:p>
                  </a:txBody>
                  <a:tcPr anchor="ctr"/>
                </a:tc>
                <a:tc>
                  <a:txBody>
                    <a:bodyPr/>
                    <a:lstStyle/>
                    <a:p>
                      <a:pPr algn="ctr"/>
                      <a:r>
                        <a:rPr lang="es-MX" sz="1600" dirty="0"/>
                        <a:t>16%</a:t>
                      </a:r>
                      <a:endParaRPr lang="es-CO" sz="1600" dirty="0"/>
                    </a:p>
                  </a:txBody>
                  <a:tcPr anchor="ctr"/>
                </a:tc>
                <a:extLst>
                  <a:ext uri="{0D108BD9-81ED-4DB2-BD59-A6C34878D82A}">
                    <a16:rowId xmlns:a16="http://schemas.microsoft.com/office/drawing/2014/main" val="3459451434"/>
                  </a:ext>
                </a:extLst>
              </a:tr>
              <a:tr h="395087">
                <a:tc>
                  <a:txBody>
                    <a:bodyPr/>
                    <a:lstStyle/>
                    <a:p>
                      <a:pPr algn="ctr"/>
                      <a:r>
                        <a:rPr lang="es-MX" sz="1600" dirty="0"/>
                        <a:t>Valle del Cauca</a:t>
                      </a:r>
                      <a:endParaRPr lang="es-CO" sz="1600" dirty="0"/>
                    </a:p>
                  </a:txBody>
                  <a:tcPr anchor="ctr"/>
                </a:tc>
                <a:tc>
                  <a:txBody>
                    <a:bodyPr/>
                    <a:lstStyle/>
                    <a:p>
                      <a:pPr algn="ctr"/>
                      <a:r>
                        <a:rPr lang="es-MX" sz="1600" dirty="0"/>
                        <a:t>21</a:t>
                      </a:r>
                      <a:endParaRPr lang="es-CO" sz="1600" dirty="0"/>
                    </a:p>
                  </a:txBody>
                  <a:tcPr anchor="ctr"/>
                </a:tc>
                <a:tc>
                  <a:txBody>
                    <a:bodyPr/>
                    <a:lstStyle/>
                    <a:p>
                      <a:pPr algn="ctr"/>
                      <a:r>
                        <a:rPr lang="es-MX" sz="1600" dirty="0"/>
                        <a:t>15%</a:t>
                      </a:r>
                      <a:endParaRPr lang="es-CO" sz="1600" dirty="0"/>
                    </a:p>
                  </a:txBody>
                  <a:tcPr anchor="ctr"/>
                </a:tc>
                <a:extLst>
                  <a:ext uri="{0D108BD9-81ED-4DB2-BD59-A6C34878D82A}">
                    <a16:rowId xmlns:a16="http://schemas.microsoft.com/office/drawing/2014/main" val="1362519716"/>
                  </a:ext>
                </a:extLst>
              </a:tr>
              <a:tr h="519344">
                <a:tc>
                  <a:txBody>
                    <a:bodyPr/>
                    <a:lstStyle/>
                    <a:p>
                      <a:pPr algn="ctr"/>
                      <a:r>
                        <a:rPr lang="es-MX" sz="1600" dirty="0"/>
                        <a:t>Bogotá </a:t>
                      </a:r>
                      <a:endParaRPr lang="es-CO" sz="1600" dirty="0"/>
                    </a:p>
                  </a:txBody>
                  <a:tcPr anchor="ctr"/>
                </a:tc>
                <a:tc>
                  <a:txBody>
                    <a:bodyPr/>
                    <a:lstStyle/>
                    <a:p>
                      <a:pPr algn="ctr"/>
                      <a:r>
                        <a:rPr lang="es-MX" sz="1600" dirty="0"/>
                        <a:t>15</a:t>
                      </a:r>
                      <a:endParaRPr lang="es-CO" sz="1600" dirty="0"/>
                    </a:p>
                  </a:txBody>
                  <a:tcPr anchor="ctr"/>
                </a:tc>
                <a:tc>
                  <a:txBody>
                    <a:bodyPr/>
                    <a:lstStyle/>
                    <a:p>
                      <a:pPr algn="ctr"/>
                      <a:r>
                        <a:rPr lang="es-MX" sz="1600" dirty="0"/>
                        <a:t>11%</a:t>
                      </a:r>
                      <a:endParaRPr lang="es-CO" sz="1600" dirty="0"/>
                    </a:p>
                  </a:txBody>
                  <a:tcPr anchor="ctr"/>
                </a:tc>
                <a:extLst>
                  <a:ext uri="{0D108BD9-81ED-4DB2-BD59-A6C34878D82A}">
                    <a16:rowId xmlns:a16="http://schemas.microsoft.com/office/drawing/2014/main" val="1736629223"/>
                  </a:ext>
                </a:extLst>
              </a:tr>
              <a:tr h="395087">
                <a:tc>
                  <a:txBody>
                    <a:bodyPr/>
                    <a:lstStyle/>
                    <a:p>
                      <a:pPr algn="ctr"/>
                      <a:r>
                        <a:rPr lang="es-MX" sz="1600" dirty="0"/>
                        <a:t>Atlántico</a:t>
                      </a:r>
                      <a:endParaRPr lang="es-CO" sz="1600" dirty="0"/>
                    </a:p>
                  </a:txBody>
                  <a:tcPr anchor="ctr"/>
                </a:tc>
                <a:tc>
                  <a:txBody>
                    <a:bodyPr/>
                    <a:lstStyle/>
                    <a:p>
                      <a:pPr algn="ctr"/>
                      <a:r>
                        <a:rPr lang="es-MX" sz="1600" dirty="0"/>
                        <a:t>10</a:t>
                      </a:r>
                      <a:endParaRPr lang="es-CO" sz="1600" dirty="0"/>
                    </a:p>
                  </a:txBody>
                  <a:tcPr anchor="ctr"/>
                </a:tc>
                <a:tc>
                  <a:txBody>
                    <a:bodyPr/>
                    <a:lstStyle/>
                    <a:p>
                      <a:pPr algn="ctr"/>
                      <a:r>
                        <a:rPr lang="es-MX" sz="1600" dirty="0"/>
                        <a:t>7%</a:t>
                      </a:r>
                      <a:endParaRPr lang="es-CO" sz="1600" dirty="0"/>
                    </a:p>
                  </a:txBody>
                  <a:tcPr anchor="ctr"/>
                </a:tc>
                <a:extLst>
                  <a:ext uri="{0D108BD9-81ED-4DB2-BD59-A6C34878D82A}">
                    <a16:rowId xmlns:a16="http://schemas.microsoft.com/office/drawing/2014/main" val="333429023"/>
                  </a:ext>
                </a:extLst>
              </a:tr>
            </a:tbl>
          </a:graphicData>
        </a:graphic>
      </p:graphicFrame>
      <p:sp>
        <p:nvSpPr>
          <p:cNvPr id="8" name="CuadroTexto 7">
            <a:extLst>
              <a:ext uri="{FF2B5EF4-FFF2-40B4-BE49-F238E27FC236}">
                <a16:creationId xmlns:a16="http://schemas.microsoft.com/office/drawing/2014/main" id="{52642D29-14C3-FF7E-6934-EC44AA4C33D1}"/>
              </a:ext>
            </a:extLst>
          </p:cNvPr>
          <p:cNvSpPr txBox="1"/>
          <p:nvPr/>
        </p:nvSpPr>
        <p:spPr>
          <a:xfrm>
            <a:off x="651476" y="2016936"/>
            <a:ext cx="4743324" cy="923330"/>
          </a:xfrm>
          <a:prstGeom prst="rect">
            <a:avLst/>
          </a:prstGeom>
          <a:noFill/>
        </p:spPr>
        <p:txBody>
          <a:bodyPr wrap="square" rtlCol="0">
            <a:spAutoFit/>
          </a:bodyPr>
          <a:lstStyle/>
          <a:p>
            <a:pPr marL="285750" indent="-285750" algn="just">
              <a:buFont typeface="Wingdings" panose="05000000000000000000" pitchFamily="2" charset="2"/>
              <a:buChar char="Ø"/>
            </a:pPr>
            <a:r>
              <a:rPr lang="es-MX" dirty="0">
                <a:latin typeface="Gill Sans MT" panose="020B0502020104020203" pitchFamily="34" charset="0"/>
              </a:rPr>
              <a:t>El departamento con mayor participación electoral de población con orientación e identidad de género diversa fue </a:t>
            </a:r>
            <a:r>
              <a:rPr lang="es-MX" b="1" dirty="0">
                <a:latin typeface="Gill Sans MT" panose="020B0502020104020203" pitchFamily="34" charset="0"/>
              </a:rPr>
              <a:t>Antioquia</a:t>
            </a:r>
            <a:r>
              <a:rPr lang="es-MX" dirty="0">
                <a:latin typeface="Gill Sans MT" panose="020B0502020104020203" pitchFamily="34" charset="0"/>
              </a:rPr>
              <a:t>. </a:t>
            </a:r>
            <a:endParaRPr lang="es-CO" dirty="0">
              <a:latin typeface="Gill Sans MT" panose="020B0502020104020203" pitchFamily="34" charset="0"/>
            </a:endParaRPr>
          </a:p>
        </p:txBody>
      </p:sp>
      <p:sp>
        <p:nvSpPr>
          <p:cNvPr id="9" name="CuadroTexto 8">
            <a:extLst>
              <a:ext uri="{FF2B5EF4-FFF2-40B4-BE49-F238E27FC236}">
                <a16:creationId xmlns:a16="http://schemas.microsoft.com/office/drawing/2014/main" id="{6B72C023-7E43-68A8-BFD0-B6DC5FFB6CE8}"/>
              </a:ext>
            </a:extLst>
          </p:cNvPr>
          <p:cNvSpPr txBox="1"/>
          <p:nvPr/>
        </p:nvSpPr>
        <p:spPr>
          <a:xfrm>
            <a:off x="6279513" y="5475278"/>
            <a:ext cx="5301586" cy="923330"/>
          </a:xfrm>
          <a:prstGeom prst="rect">
            <a:avLst/>
          </a:prstGeom>
          <a:noFill/>
        </p:spPr>
        <p:txBody>
          <a:bodyPr wrap="square" rtlCol="0">
            <a:spAutoFit/>
          </a:bodyPr>
          <a:lstStyle/>
          <a:p>
            <a:pPr marL="285750" indent="-285750" algn="just">
              <a:buFont typeface="Wingdings" panose="05000000000000000000" pitchFamily="2" charset="2"/>
              <a:buChar char="Ø"/>
            </a:pPr>
            <a:r>
              <a:rPr lang="es-MX" dirty="0">
                <a:latin typeface="Gill Sans MT" panose="020B0502020104020203" pitchFamily="34" charset="0"/>
              </a:rPr>
              <a:t>Los comicios a concejos municipales y/o distritales registraron el mayor número de candidaturas diversas, concentrado el 79% de las mismas. </a:t>
            </a:r>
            <a:endParaRPr lang="es-CO" dirty="0">
              <a:latin typeface="Gill Sans MT" panose="020B0502020104020203" pitchFamily="34" charset="0"/>
            </a:endParaRPr>
          </a:p>
        </p:txBody>
      </p:sp>
      <p:sp>
        <p:nvSpPr>
          <p:cNvPr id="11" name="CuadroTexto 10">
            <a:extLst>
              <a:ext uri="{FF2B5EF4-FFF2-40B4-BE49-F238E27FC236}">
                <a16:creationId xmlns:a16="http://schemas.microsoft.com/office/drawing/2014/main" id="{19CE0C0A-C48F-AF54-077C-5FD60D086903}"/>
              </a:ext>
            </a:extLst>
          </p:cNvPr>
          <p:cNvSpPr txBox="1"/>
          <p:nvPr/>
        </p:nvSpPr>
        <p:spPr>
          <a:xfrm>
            <a:off x="181535" y="5894983"/>
            <a:ext cx="6097978" cy="276999"/>
          </a:xfrm>
          <a:prstGeom prst="rect">
            <a:avLst/>
          </a:prstGeom>
          <a:noFill/>
        </p:spPr>
        <p:txBody>
          <a:bodyPr wrap="square">
            <a:spAutoFit/>
          </a:bodyPr>
          <a:lstStyle/>
          <a:p>
            <a:pPr algn="ctr"/>
            <a:r>
              <a:rPr lang="es-MX" sz="1200" b="0" i="0" u="none" strike="noStrike" dirty="0">
                <a:solidFill>
                  <a:srgbClr val="000000"/>
                </a:solidFill>
                <a:effectLst/>
              </a:rPr>
              <a:t>Fuente: iniciativa de Voto Por La Igualdad, 2023. </a:t>
            </a:r>
            <a:endParaRPr lang="es-CO" sz="1200" dirty="0"/>
          </a:p>
        </p:txBody>
      </p:sp>
      <p:sp>
        <p:nvSpPr>
          <p:cNvPr id="13" name="CuadroTexto 12">
            <a:extLst>
              <a:ext uri="{FF2B5EF4-FFF2-40B4-BE49-F238E27FC236}">
                <a16:creationId xmlns:a16="http://schemas.microsoft.com/office/drawing/2014/main" id="{23913221-F44A-4812-15BA-CD52F2FB983F}"/>
              </a:ext>
            </a:extLst>
          </p:cNvPr>
          <p:cNvSpPr txBox="1"/>
          <p:nvPr/>
        </p:nvSpPr>
        <p:spPr>
          <a:xfrm>
            <a:off x="5912489" y="5095728"/>
            <a:ext cx="6097978" cy="276999"/>
          </a:xfrm>
          <a:prstGeom prst="rect">
            <a:avLst/>
          </a:prstGeom>
          <a:noFill/>
        </p:spPr>
        <p:txBody>
          <a:bodyPr wrap="square">
            <a:spAutoFit/>
          </a:bodyPr>
          <a:lstStyle/>
          <a:p>
            <a:pPr algn="ctr"/>
            <a:r>
              <a:rPr lang="es-MX" sz="1200" b="0" i="0" u="none" strike="noStrike" dirty="0">
                <a:solidFill>
                  <a:srgbClr val="000000"/>
                </a:solidFill>
                <a:effectLst/>
              </a:rPr>
              <a:t>Fuente: iniciativa de Voto Por La Igualdad, 2023. </a:t>
            </a:r>
            <a:endParaRPr lang="es-CO" sz="1200" dirty="0"/>
          </a:p>
        </p:txBody>
      </p:sp>
      <p:graphicFrame>
        <p:nvGraphicFramePr>
          <p:cNvPr id="2" name="Gráfico 1">
            <a:extLst>
              <a:ext uri="{FF2B5EF4-FFF2-40B4-BE49-F238E27FC236}">
                <a16:creationId xmlns:a16="http://schemas.microsoft.com/office/drawing/2014/main" id="{E22E059F-0CFB-D637-66AA-EC1248909963}"/>
              </a:ext>
            </a:extLst>
          </p:cNvPr>
          <p:cNvGraphicFramePr>
            <a:graphicFrameLocks/>
          </p:cNvGraphicFramePr>
          <p:nvPr>
            <p:extLst>
              <p:ext uri="{D42A27DB-BD31-4B8C-83A1-F6EECF244321}">
                <p14:modId xmlns:p14="http://schemas.microsoft.com/office/powerpoint/2010/main" val="3985942169"/>
              </p:ext>
            </p:extLst>
          </p:nvPr>
        </p:nvGraphicFramePr>
        <p:xfrm>
          <a:off x="6112827" y="1785205"/>
          <a:ext cx="5523451" cy="328758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620349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DF18AC4C-F3EB-0191-DC81-4731A571137A}"/>
              </a:ext>
            </a:extLst>
          </p:cNvPr>
          <p:cNvSpPr txBox="1"/>
          <p:nvPr/>
        </p:nvSpPr>
        <p:spPr>
          <a:xfrm>
            <a:off x="5931320" y="2511373"/>
            <a:ext cx="5827925" cy="2887970"/>
          </a:xfrm>
          <a:prstGeom prst="rect">
            <a:avLst/>
          </a:prstGeom>
          <a:noFill/>
        </p:spPr>
        <p:txBody>
          <a:bodyPr wrap="square" rtlCol="0">
            <a:spAutoFit/>
          </a:bodyPr>
          <a:lstStyle/>
          <a:p>
            <a:pPr algn="just">
              <a:spcBef>
                <a:spcPts val="500"/>
              </a:spcBef>
              <a:spcAft>
                <a:spcPts val="500"/>
              </a:spcAft>
            </a:pPr>
            <a:r>
              <a:rPr lang="es-CO" sz="2000" baseline="0" dirty="0">
                <a:latin typeface="Gill Sans MT" panose="020B0502020104020203" pitchFamily="34" charset="0"/>
              </a:rPr>
              <a:t>En total, hay 1,006 de personas con pertenencia étnico/racial, lo cual representa un 0,841% del global. </a:t>
            </a:r>
          </a:p>
          <a:p>
            <a:pPr marL="285750" indent="-285750" algn="just">
              <a:spcBef>
                <a:spcPts val="500"/>
              </a:spcBef>
              <a:spcAft>
                <a:spcPts val="500"/>
              </a:spcAft>
              <a:buFont typeface="Wingdings" pitchFamily="2" charset="2"/>
              <a:buChar char="Ø"/>
            </a:pPr>
            <a:r>
              <a:rPr lang="es-CO" sz="2000" dirty="0">
                <a:latin typeface="Gill Sans MT" panose="020B0502020104020203" pitchFamily="34" charset="0"/>
              </a:rPr>
              <a:t>398 candidaturas afro.</a:t>
            </a:r>
          </a:p>
          <a:p>
            <a:pPr marL="285750" indent="-285750" algn="just">
              <a:spcBef>
                <a:spcPts val="500"/>
              </a:spcBef>
              <a:spcAft>
                <a:spcPts val="500"/>
              </a:spcAft>
              <a:buFont typeface="Wingdings" pitchFamily="2" charset="2"/>
              <a:buChar char="Ø"/>
            </a:pPr>
            <a:r>
              <a:rPr lang="es-CO" sz="2000" dirty="0">
                <a:latin typeface="Gill Sans MT" panose="020B0502020104020203" pitchFamily="34" charset="0"/>
              </a:rPr>
              <a:t>399 candidaturas indígenas.</a:t>
            </a:r>
          </a:p>
          <a:p>
            <a:pPr marL="285750" indent="-285750" algn="just">
              <a:spcBef>
                <a:spcPts val="500"/>
              </a:spcBef>
              <a:spcAft>
                <a:spcPts val="500"/>
              </a:spcAft>
              <a:buFont typeface="Wingdings" pitchFamily="2" charset="2"/>
              <a:buChar char="Ø"/>
            </a:pPr>
            <a:r>
              <a:rPr lang="es-CO" sz="2000" dirty="0">
                <a:latin typeface="Gill Sans MT" panose="020B0502020104020203" pitchFamily="34" charset="0"/>
              </a:rPr>
              <a:t>141 candidaturas negras.</a:t>
            </a:r>
          </a:p>
          <a:p>
            <a:pPr marL="285750" indent="-285750" algn="just">
              <a:spcBef>
                <a:spcPts val="500"/>
              </a:spcBef>
              <a:spcAft>
                <a:spcPts val="500"/>
              </a:spcAft>
              <a:buFont typeface="Wingdings" pitchFamily="2" charset="2"/>
              <a:buChar char="Ø"/>
            </a:pPr>
            <a:r>
              <a:rPr lang="es-CO" sz="2000" dirty="0">
                <a:latin typeface="Gill Sans MT" panose="020B0502020104020203" pitchFamily="34" charset="0"/>
              </a:rPr>
              <a:t>58 candidaturas palenqueras.</a:t>
            </a:r>
          </a:p>
          <a:p>
            <a:pPr marL="285750" indent="-285750" algn="just">
              <a:spcBef>
                <a:spcPts val="500"/>
              </a:spcBef>
              <a:spcAft>
                <a:spcPts val="500"/>
              </a:spcAft>
              <a:buFont typeface="Wingdings" pitchFamily="2" charset="2"/>
              <a:buChar char="Ø"/>
            </a:pPr>
            <a:r>
              <a:rPr lang="es-CO" sz="2000" dirty="0">
                <a:latin typeface="Gill Sans MT" panose="020B0502020104020203" pitchFamily="34" charset="0"/>
              </a:rPr>
              <a:t>10 candidaturas raizales.</a:t>
            </a:r>
            <a:endParaRPr lang="es-CO" sz="2000" baseline="0" dirty="0">
              <a:latin typeface="Gill Sans MT" panose="020B0502020104020203" pitchFamily="34" charset="0"/>
            </a:endParaRPr>
          </a:p>
        </p:txBody>
      </p:sp>
      <p:sp>
        <p:nvSpPr>
          <p:cNvPr id="6" name="Google Shape;89;p2">
            <a:extLst>
              <a:ext uri="{FF2B5EF4-FFF2-40B4-BE49-F238E27FC236}">
                <a16:creationId xmlns:a16="http://schemas.microsoft.com/office/drawing/2014/main" id="{58C2F2F4-81CD-0705-9C63-255B6AF9C2E1}"/>
              </a:ext>
            </a:extLst>
          </p:cNvPr>
          <p:cNvSpPr/>
          <p:nvPr/>
        </p:nvSpPr>
        <p:spPr>
          <a:xfrm>
            <a:off x="1028998" y="248716"/>
            <a:ext cx="8767983" cy="1664168"/>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MX" sz="2800" b="1" dirty="0">
                <a:solidFill>
                  <a:schemeClr val="bg1"/>
                </a:solidFill>
                <a:latin typeface="Gill Sans MT" panose="020B0502020104020203" pitchFamily="34" charset="0"/>
              </a:rPr>
              <a:t> Datos sobre inscripción de candidaturas de personas con pertenencia étnica o racial</a:t>
            </a:r>
            <a:endParaRPr sz="2800" b="1" i="0" u="none" strike="noStrike" cap="none" dirty="0">
              <a:solidFill>
                <a:schemeClr val="bg1"/>
              </a:solidFill>
              <a:latin typeface="Arial"/>
              <a:ea typeface="Arial"/>
              <a:cs typeface="Arial"/>
              <a:sym typeface="Arial"/>
            </a:endParaRPr>
          </a:p>
        </p:txBody>
      </p:sp>
      <p:graphicFrame>
        <p:nvGraphicFramePr>
          <p:cNvPr id="2" name="Gráfico 1">
            <a:extLst>
              <a:ext uri="{FF2B5EF4-FFF2-40B4-BE49-F238E27FC236}">
                <a16:creationId xmlns:a16="http://schemas.microsoft.com/office/drawing/2014/main" id="{C1741F7C-22C7-89FC-9A9B-C79BFA02F562}"/>
              </a:ext>
            </a:extLst>
          </p:cNvPr>
          <p:cNvGraphicFramePr>
            <a:graphicFrameLocks/>
          </p:cNvGraphicFramePr>
          <p:nvPr>
            <p:extLst>
              <p:ext uri="{D42A27DB-BD31-4B8C-83A1-F6EECF244321}">
                <p14:modId xmlns:p14="http://schemas.microsoft.com/office/powerpoint/2010/main" val="1310191757"/>
              </p:ext>
            </p:extLst>
          </p:nvPr>
        </p:nvGraphicFramePr>
        <p:xfrm>
          <a:off x="-161889" y="2143511"/>
          <a:ext cx="6625750" cy="429933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540318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DF18AC4C-F3EB-0191-DC81-4731A571137A}"/>
              </a:ext>
            </a:extLst>
          </p:cNvPr>
          <p:cNvSpPr txBox="1"/>
          <p:nvPr/>
        </p:nvSpPr>
        <p:spPr>
          <a:xfrm>
            <a:off x="5823076" y="1351765"/>
            <a:ext cx="5827925" cy="5570756"/>
          </a:xfrm>
          <a:prstGeom prst="rect">
            <a:avLst/>
          </a:prstGeom>
          <a:noFill/>
        </p:spPr>
        <p:txBody>
          <a:bodyPr wrap="square" rtlCol="0">
            <a:spAutoFit/>
          </a:bodyPr>
          <a:lstStyle/>
          <a:p>
            <a:pPr algn="just">
              <a:spcBef>
                <a:spcPts val="500"/>
              </a:spcBef>
              <a:spcAft>
                <a:spcPts val="500"/>
              </a:spcAft>
            </a:pPr>
            <a:r>
              <a:rPr lang="es-CO" sz="1700" baseline="0" dirty="0">
                <a:latin typeface="Gill Sans MT" panose="020B0502020104020203" pitchFamily="34" charset="0"/>
              </a:rPr>
              <a:t>En total, hay </a:t>
            </a:r>
            <a:r>
              <a:rPr lang="es-CO" sz="1700" b="1" baseline="0" dirty="0">
                <a:latin typeface="Gill Sans MT" panose="020B0502020104020203" pitchFamily="34" charset="0"/>
              </a:rPr>
              <a:t>1.006 candidaturas de personas con pertenencia étnico/racial</a:t>
            </a:r>
            <a:r>
              <a:rPr lang="es-CO" sz="1700" baseline="0" dirty="0">
                <a:latin typeface="Gill Sans MT" panose="020B0502020104020203" pitchFamily="34" charset="0"/>
              </a:rPr>
              <a:t>, lo cual representa un 0,841% del global. </a:t>
            </a:r>
          </a:p>
          <a:p>
            <a:pPr marL="285750" indent="-285750" algn="just">
              <a:spcBef>
                <a:spcPts val="500"/>
              </a:spcBef>
              <a:spcAft>
                <a:spcPts val="500"/>
              </a:spcAft>
              <a:buFont typeface="Wingdings" pitchFamily="2" charset="2"/>
              <a:buChar char="Ø"/>
            </a:pPr>
            <a:r>
              <a:rPr lang="es-CO" sz="1700" dirty="0">
                <a:latin typeface="Gill Sans MT" panose="020B0502020104020203" pitchFamily="34" charset="0"/>
              </a:rPr>
              <a:t>Departamento con mayor cantidad de candidaturas con pertenencia étnico racial:  Cauca con 240 candidaturas que representan el 24%.</a:t>
            </a:r>
          </a:p>
          <a:p>
            <a:pPr marL="285750" indent="-285750" algn="just">
              <a:spcBef>
                <a:spcPts val="500"/>
              </a:spcBef>
              <a:spcAft>
                <a:spcPts val="500"/>
              </a:spcAft>
              <a:buFont typeface="Wingdings" pitchFamily="2" charset="2"/>
              <a:buChar char="Ø"/>
            </a:pPr>
            <a:r>
              <a:rPr lang="es-CO" sz="1700" dirty="0">
                <a:latin typeface="Gill Sans MT" panose="020B0502020104020203" pitchFamily="34" charset="0"/>
              </a:rPr>
              <a:t>Departamentos </a:t>
            </a:r>
            <a:r>
              <a:rPr lang="es-CO" sz="1700" b="1" dirty="0">
                <a:latin typeface="Gill Sans MT" panose="020B0502020104020203" pitchFamily="34" charset="0"/>
              </a:rPr>
              <a:t>SIN</a:t>
            </a:r>
            <a:r>
              <a:rPr lang="es-CO" sz="1700" dirty="0">
                <a:latin typeface="Gill Sans MT" panose="020B0502020104020203" pitchFamily="34" charset="0"/>
              </a:rPr>
              <a:t> candidaturas étnico raciales:  </a:t>
            </a:r>
            <a:r>
              <a:rPr lang="es-MX" sz="1700" dirty="0">
                <a:latin typeface="Gill Sans MT" panose="020B0502020104020203" pitchFamily="34" charset="0"/>
              </a:rPr>
              <a:t>Arauca, Boyacá, Caquetá, Quindío y Vichada.</a:t>
            </a:r>
          </a:p>
          <a:p>
            <a:pPr marL="285750" indent="-285750" algn="just">
              <a:spcBef>
                <a:spcPts val="500"/>
              </a:spcBef>
              <a:spcAft>
                <a:spcPts val="500"/>
              </a:spcAft>
              <a:buFont typeface="Wingdings" pitchFamily="2" charset="2"/>
              <a:buChar char="Ø"/>
            </a:pPr>
            <a:r>
              <a:rPr lang="es-MX" sz="1700" dirty="0">
                <a:latin typeface="Gill Sans MT" panose="020B0502020104020203" pitchFamily="34" charset="0"/>
              </a:rPr>
              <a:t>Los grupos étnicos mayoritariamente están participando como candidatos a los Concejos Municipales, que representan el 89% de las candidaturas con pertenencia étnica. </a:t>
            </a:r>
          </a:p>
          <a:p>
            <a:pPr marL="285750" indent="-285750" algn="just">
              <a:spcBef>
                <a:spcPts val="500"/>
              </a:spcBef>
              <a:spcAft>
                <a:spcPts val="500"/>
              </a:spcAft>
              <a:buFont typeface="Wingdings" pitchFamily="2" charset="2"/>
              <a:buChar char="Ø"/>
            </a:pPr>
            <a:r>
              <a:rPr lang="es-MX" sz="1700" b="0" i="0" u="none" strike="noStrike" dirty="0">
                <a:solidFill>
                  <a:srgbClr val="000000"/>
                </a:solidFill>
                <a:effectLst/>
                <a:latin typeface="Gill Sans MT" panose="020B0502020104020203" pitchFamily="34" charset="0"/>
              </a:rPr>
              <a:t>Los espacios más competitivos para la elección de personas con pertenencia étnica/racial son los concejos municipales y distritales, pues allí se encuentran el 89% de candidaturas.</a:t>
            </a:r>
          </a:p>
          <a:p>
            <a:pPr marL="285750" indent="-285750" algn="just">
              <a:spcBef>
                <a:spcPts val="500"/>
              </a:spcBef>
              <a:spcAft>
                <a:spcPts val="500"/>
              </a:spcAft>
              <a:buFont typeface="Wingdings" pitchFamily="2" charset="2"/>
              <a:buChar char="Ø"/>
            </a:pPr>
            <a:r>
              <a:rPr lang="es-MX" sz="1700" dirty="0">
                <a:solidFill>
                  <a:srgbClr val="000000"/>
                </a:solidFill>
                <a:latin typeface="Gill Sans MT" panose="020B0502020104020203" pitchFamily="34" charset="0"/>
              </a:rPr>
              <a:t>La corporación con menor participación étnica es gobernación, solo registraron 2 candidaturas. </a:t>
            </a:r>
            <a:endParaRPr lang="es-MX" sz="1700" b="0" i="0" u="none" strike="noStrike" dirty="0">
              <a:solidFill>
                <a:srgbClr val="000000"/>
              </a:solidFill>
              <a:effectLst/>
              <a:latin typeface="Gill Sans MT" panose="020B0502020104020203" pitchFamily="34" charset="0"/>
            </a:endParaRPr>
          </a:p>
          <a:p>
            <a:pPr marL="285750" indent="-285750" algn="just">
              <a:spcBef>
                <a:spcPts val="500"/>
              </a:spcBef>
              <a:spcAft>
                <a:spcPts val="500"/>
              </a:spcAft>
              <a:buFont typeface="Wingdings" pitchFamily="2" charset="2"/>
              <a:buChar char="Ø"/>
            </a:pPr>
            <a:endParaRPr lang="es-CO" sz="1700" dirty="0">
              <a:latin typeface="Gill Sans MT" panose="020B0502020104020203" pitchFamily="34" charset="0"/>
            </a:endParaRPr>
          </a:p>
        </p:txBody>
      </p:sp>
      <p:sp>
        <p:nvSpPr>
          <p:cNvPr id="6" name="Google Shape;89;p2">
            <a:extLst>
              <a:ext uri="{FF2B5EF4-FFF2-40B4-BE49-F238E27FC236}">
                <a16:creationId xmlns:a16="http://schemas.microsoft.com/office/drawing/2014/main" id="{58C2F2F4-81CD-0705-9C63-255B6AF9C2E1}"/>
              </a:ext>
            </a:extLst>
          </p:cNvPr>
          <p:cNvSpPr/>
          <p:nvPr/>
        </p:nvSpPr>
        <p:spPr>
          <a:xfrm>
            <a:off x="1028998" y="248715"/>
            <a:ext cx="8767983" cy="869027"/>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MX" sz="2800" b="1" dirty="0">
                <a:solidFill>
                  <a:schemeClr val="bg1"/>
                </a:solidFill>
                <a:latin typeface="Gill Sans MT" panose="020B0502020104020203" pitchFamily="34" charset="0"/>
              </a:rPr>
              <a:t>Datos sobre inscripción de candidaturas de personas con pertenencia étnica o racial</a:t>
            </a:r>
            <a:endParaRPr sz="2800" b="1" i="0" u="none" strike="noStrike" cap="none" dirty="0">
              <a:solidFill>
                <a:schemeClr val="bg1"/>
              </a:solidFill>
              <a:latin typeface="Arial"/>
              <a:ea typeface="Arial"/>
              <a:cs typeface="Arial"/>
              <a:sym typeface="Arial"/>
            </a:endParaRPr>
          </a:p>
        </p:txBody>
      </p:sp>
      <p:graphicFrame>
        <p:nvGraphicFramePr>
          <p:cNvPr id="7" name="Tabla 6">
            <a:extLst>
              <a:ext uri="{FF2B5EF4-FFF2-40B4-BE49-F238E27FC236}">
                <a16:creationId xmlns:a16="http://schemas.microsoft.com/office/drawing/2014/main" id="{99BB0A20-24B4-DA40-6946-BBB9333718F2}"/>
              </a:ext>
            </a:extLst>
          </p:cNvPr>
          <p:cNvGraphicFramePr>
            <a:graphicFrameLocks noGrp="1"/>
          </p:cNvGraphicFramePr>
          <p:nvPr>
            <p:extLst>
              <p:ext uri="{D42A27DB-BD31-4B8C-83A1-F6EECF244321}">
                <p14:modId xmlns:p14="http://schemas.microsoft.com/office/powerpoint/2010/main" val="123192419"/>
              </p:ext>
            </p:extLst>
          </p:nvPr>
        </p:nvGraphicFramePr>
        <p:xfrm>
          <a:off x="948970" y="1512596"/>
          <a:ext cx="4627739" cy="1864079"/>
        </p:xfrm>
        <a:graphic>
          <a:graphicData uri="http://schemas.openxmlformats.org/drawingml/2006/table">
            <a:tbl>
              <a:tblPr/>
              <a:tblGrid>
                <a:gridCol w="2123120">
                  <a:extLst>
                    <a:ext uri="{9D8B030D-6E8A-4147-A177-3AD203B41FA5}">
                      <a16:colId xmlns:a16="http://schemas.microsoft.com/office/drawing/2014/main" val="2148996980"/>
                    </a:ext>
                  </a:extLst>
                </a:gridCol>
                <a:gridCol w="1509406">
                  <a:extLst>
                    <a:ext uri="{9D8B030D-6E8A-4147-A177-3AD203B41FA5}">
                      <a16:colId xmlns:a16="http://schemas.microsoft.com/office/drawing/2014/main" val="2885177823"/>
                    </a:ext>
                  </a:extLst>
                </a:gridCol>
                <a:gridCol w="995213">
                  <a:extLst>
                    <a:ext uri="{9D8B030D-6E8A-4147-A177-3AD203B41FA5}">
                      <a16:colId xmlns:a16="http://schemas.microsoft.com/office/drawing/2014/main" val="2166236637"/>
                    </a:ext>
                  </a:extLst>
                </a:gridCol>
              </a:tblGrid>
              <a:tr h="266297">
                <a:tc>
                  <a:txBody>
                    <a:bodyPr/>
                    <a:lstStyle/>
                    <a:p>
                      <a:pPr algn="ctr" fontAlgn="b"/>
                      <a:r>
                        <a:rPr lang="es-CO" sz="1600" b="1" i="0" u="none" strike="noStrike" dirty="0">
                          <a:solidFill>
                            <a:srgbClr val="000000"/>
                          </a:solidFill>
                          <a:effectLst/>
                          <a:latin typeface="Calibri" panose="020F0502020204030204" pitchFamily="34" charset="0"/>
                        </a:rPr>
                        <a:t>Corporación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ctr" fontAlgn="b"/>
                      <a:r>
                        <a:rPr lang="es-CO" sz="1600" b="1" i="0" u="none" strike="noStrike" dirty="0">
                          <a:solidFill>
                            <a:srgbClr val="000000"/>
                          </a:solidFill>
                          <a:effectLst/>
                          <a:latin typeface="Calibri" panose="020F0502020204030204" pitchFamily="34" charset="0"/>
                        </a:rPr>
                        <a:t>No.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ctr" fontAlgn="b"/>
                      <a:r>
                        <a:rPr lang="es-CO" sz="1600" b="1" i="0" u="none" strike="noStrike">
                          <a:solidFill>
                            <a:srgbClr val="000000"/>
                          </a:solidFill>
                          <a:effectLst/>
                          <a:latin typeface="Calibri" panose="020F050202020403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extLst>
                  <a:ext uri="{0D108BD9-81ED-4DB2-BD59-A6C34878D82A}">
                    <a16:rowId xmlns:a16="http://schemas.microsoft.com/office/drawing/2014/main" val="1522853143"/>
                  </a:ext>
                </a:extLst>
              </a:tr>
              <a:tr h="266297">
                <a:tc>
                  <a:txBody>
                    <a:bodyPr/>
                    <a:lstStyle/>
                    <a:p>
                      <a:pPr algn="ctr" fontAlgn="b"/>
                      <a:r>
                        <a:rPr lang="es-CO" sz="1600" b="0" i="0" u="none" strike="noStrike" dirty="0">
                          <a:solidFill>
                            <a:srgbClr val="000000"/>
                          </a:solidFill>
                          <a:effectLst/>
                          <a:latin typeface="Calibri" panose="020F0502020204030204" pitchFamily="34" charset="0"/>
                        </a:rPr>
                        <a:t>Concejo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600" b="0" i="0" u="none" strike="noStrike" dirty="0">
                          <a:solidFill>
                            <a:srgbClr val="000000"/>
                          </a:solidFill>
                          <a:effectLst/>
                          <a:latin typeface="Calibri" panose="020F0502020204030204" pitchFamily="34" charset="0"/>
                        </a:rPr>
                        <a:t>896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600" b="0" i="0" u="none" strike="noStrike">
                          <a:solidFill>
                            <a:srgbClr val="000000"/>
                          </a:solidFill>
                          <a:effectLst/>
                          <a:latin typeface="Calibri" panose="020F0502020204030204" pitchFamily="34" charset="0"/>
                        </a:rPr>
                        <a:t>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0166031"/>
                  </a:ext>
                </a:extLst>
              </a:tr>
              <a:tr h="266297">
                <a:tc>
                  <a:txBody>
                    <a:bodyPr/>
                    <a:lstStyle/>
                    <a:p>
                      <a:pPr algn="ctr" fontAlgn="b"/>
                      <a:r>
                        <a:rPr lang="es-CO" sz="1600" b="0" i="0" u="none" strike="noStrike" dirty="0">
                          <a:solidFill>
                            <a:srgbClr val="000000"/>
                          </a:solidFill>
                          <a:effectLst/>
                          <a:latin typeface="Calibri" panose="020F0502020204030204" pitchFamily="34" charset="0"/>
                        </a:rPr>
                        <a:t>Asamblea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600" b="0" i="0" u="none" strike="noStrike" dirty="0">
                          <a:solidFill>
                            <a:srgbClr val="000000"/>
                          </a:solidFill>
                          <a:effectLst/>
                          <a:latin typeface="Calibri" panose="020F0502020204030204" pitchFamily="34" charset="0"/>
                        </a:rPr>
                        <a:t>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600" b="0" i="0" u="none" strike="noStrike" dirty="0">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7746168"/>
                  </a:ext>
                </a:extLst>
              </a:tr>
              <a:tr h="266297">
                <a:tc>
                  <a:txBody>
                    <a:bodyPr/>
                    <a:lstStyle/>
                    <a:p>
                      <a:pPr algn="ctr" fontAlgn="b"/>
                      <a:r>
                        <a:rPr lang="es-CO" sz="1600" b="0" i="0" u="none" strike="noStrike" dirty="0">
                          <a:solidFill>
                            <a:srgbClr val="000000"/>
                          </a:solidFill>
                          <a:effectLst/>
                          <a:latin typeface="Calibri" panose="020F0502020204030204" pitchFamily="34" charset="0"/>
                        </a:rPr>
                        <a:t>Alcalde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600" b="0" i="0" u="none" strike="noStrike" dirty="0">
                          <a:solidFill>
                            <a:srgbClr val="000000"/>
                          </a:solidFill>
                          <a:effectLst/>
                          <a:latin typeface="Calibri" panose="020F0502020204030204" pitchFamily="34" charset="0"/>
                        </a:rPr>
                        <a:t>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600" b="0" i="0" u="none" strike="noStrike" dirty="0">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2575136"/>
                  </a:ext>
                </a:extLst>
              </a:tr>
              <a:tr h="266297">
                <a:tc>
                  <a:txBody>
                    <a:bodyPr/>
                    <a:lstStyle/>
                    <a:p>
                      <a:pPr algn="ctr" fontAlgn="b"/>
                      <a:r>
                        <a:rPr lang="es-CO" sz="1600" b="0" i="0" u="none" strike="noStrike" dirty="0">
                          <a:solidFill>
                            <a:srgbClr val="000000"/>
                          </a:solidFill>
                          <a:effectLst/>
                          <a:latin typeface="Calibri" panose="020F0502020204030204" pitchFamily="34" charset="0"/>
                        </a:rPr>
                        <a:t>JAL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600" b="0" i="0" u="none" strike="noStrike">
                          <a:solidFill>
                            <a:srgbClr val="000000"/>
                          </a:solidFill>
                          <a:effectLst/>
                          <a:latin typeface="Calibri" panose="020F0502020204030204" pitchFamily="34" charset="0"/>
                        </a:rPr>
                        <a:t>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600" b="0" i="0" u="none" strike="noStrike" dirty="0">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5095792"/>
                  </a:ext>
                </a:extLst>
              </a:tr>
              <a:tr h="266297">
                <a:tc>
                  <a:txBody>
                    <a:bodyPr/>
                    <a:lstStyle/>
                    <a:p>
                      <a:pPr algn="ctr" fontAlgn="b"/>
                      <a:r>
                        <a:rPr lang="es-CO" sz="1600" b="0" i="0" u="none" strike="noStrike" dirty="0">
                          <a:solidFill>
                            <a:srgbClr val="000000"/>
                          </a:solidFill>
                          <a:effectLst/>
                          <a:latin typeface="Calibri" panose="020F0502020204030204" pitchFamily="34" charset="0"/>
                        </a:rPr>
                        <a:t>Gobernador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600" b="0" i="0" u="none" strike="noStrike">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600" b="0" i="0" u="none" strike="noStrike" dirty="0">
                          <a:solidFill>
                            <a:srgbClr val="000000"/>
                          </a:solidFill>
                          <a:effectLst/>
                          <a:latin typeface="Calibri" panose="020F0502020204030204" pitchFamily="34" charset="0"/>
                        </a:rPr>
                        <a:t>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0623550"/>
                  </a:ext>
                </a:extLst>
              </a:tr>
              <a:tr h="266297">
                <a:tc>
                  <a:txBody>
                    <a:bodyPr/>
                    <a:lstStyle/>
                    <a:p>
                      <a:pPr algn="ctr" fontAlgn="b"/>
                      <a:r>
                        <a:rPr lang="es-CO" sz="1600" b="1" i="0" u="none" strike="noStrike">
                          <a:solidFill>
                            <a:srgbClr val="000000"/>
                          </a:solidFill>
                          <a:effectLst/>
                          <a:latin typeface="Calibri" panose="020F0502020204030204" pitchFamily="34" charset="0"/>
                        </a:rPr>
                        <a:t>Total general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s-CO" sz="1600" b="1" i="0" u="none" strike="noStrike" dirty="0">
                          <a:solidFill>
                            <a:srgbClr val="000000"/>
                          </a:solidFill>
                          <a:effectLst/>
                          <a:latin typeface="Calibri" panose="020F0502020204030204" pitchFamily="34" charset="0"/>
                        </a:rPr>
                        <a:t>1.006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s-CO" sz="1600" b="1" i="0" u="none" strike="noStrike" dirty="0">
                          <a:solidFill>
                            <a:srgbClr val="000000"/>
                          </a:solidFill>
                          <a:effectLst/>
                          <a:latin typeface="Calibri" panose="020F050202020403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656625096"/>
                  </a:ext>
                </a:extLst>
              </a:tr>
            </a:tbl>
          </a:graphicData>
        </a:graphic>
      </p:graphicFrame>
      <p:graphicFrame>
        <p:nvGraphicFramePr>
          <p:cNvPr id="10" name="Tabla 9">
            <a:extLst>
              <a:ext uri="{FF2B5EF4-FFF2-40B4-BE49-F238E27FC236}">
                <a16:creationId xmlns:a16="http://schemas.microsoft.com/office/drawing/2014/main" id="{80FAFE71-6293-F809-0142-0360075A2007}"/>
              </a:ext>
            </a:extLst>
          </p:cNvPr>
          <p:cNvGraphicFramePr>
            <a:graphicFrameLocks noGrp="1"/>
          </p:cNvGraphicFramePr>
          <p:nvPr>
            <p:extLst>
              <p:ext uri="{D42A27DB-BD31-4B8C-83A1-F6EECF244321}">
                <p14:modId xmlns:p14="http://schemas.microsoft.com/office/powerpoint/2010/main" val="512151390"/>
              </p:ext>
            </p:extLst>
          </p:nvPr>
        </p:nvGraphicFramePr>
        <p:xfrm>
          <a:off x="948969" y="3929185"/>
          <a:ext cx="4627739" cy="2213240"/>
        </p:xfrm>
        <a:graphic>
          <a:graphicData uri="http://schemas.openxmlformats.org/drawingml/2006/table">
            <a:tbl>
              <a:tblPr/>
              <a:tblGrid>
                <a:gridCol w="1972360">
                  <a:extLst>
                    <a:ext uri="{9D8B030D-6E8A-4147-A177-3AD203B41FA5}">
                      <a16:colId xmlns:a16="http://schemas.microsoft.com/office/drawing/2014/main" val="4078650152"/>
                    </a:ext>
                  </a:extLst>
                </a:gridCol>
                <a:gridCol w="1660166">
                  <a:extLst>
                    <a:ext uri="{9D8B030D-6E8A-4147-A177-3AD203B41FA5}">
                      <a16:colId xmlns:a16="http://schemas.microsoft.com/office/drawing/2014/main" val="2580230190"/>
                    </a:ext>
                  </a:extLst>
                </a:gridCol>
                <a:gridCol w="995213">
                  <a:extLst>
                    <a:ext uri="{9D8B030D-6E8A-4147-A177-3AD203B41FA5}">
                      <a16:colId xmlns:a16="http://schemas.microsoft.com/office/drawing/2014/main" val="372415475"/>
                    </a:ext>
                  </a:extLst>
                </a:gridCol>
              </a:tblGrid>
              <a:tr h="829965">
                <a:tc>
                  <a:txBody>
                    <a:bodyPr/>
                    <a:lstStyle/>
                    <a:p>
                      <a:pPr algn="ctr" fontAlgn="b"/>
                      <a:r>
                        <a:rPr lang="es-CO" sz="1400" b="1" i="0" u="none" strike="noStrike" dirty="0">
                          <a:solidFill>
                            <a:srgbClr val="000000"/>
                          </a:solidFill>
                          <a:effectLst/>
                          <a:latin typeface="Gill Sans MT" panose="020B0502020104020203" pitchFamily="34" charset="0"/>
                        </a:rPr>
                        <a:t>Departamentos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ctr" fontAlgn="b"/>
                      <a:r>
                        <a:rPr lang="es-CO" sz="1400" b="1" i="0" u="none" strike="noStrike" dirty="0">
                          <a:solidFill>
                            <a:srgbClr val="000000"/>
                          </a:solidFill>
                          <a:effectLst/>
                          <a:latin typeface="Gill Sans MT" panose="020B0502020104020203" pitchFamily="34" charset="0"/>
                        </a:rPr>
                        <a:t>No. Candidaturas étnicas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ctr" fontAlgn="b"/>
                      <a:r>
                        <a:rPr lang="es-CO" sz="1400" b="1" i="0" u="none" strike="noStrike" dirty="0">
                          <a:solidFill>
                            <a:srgbClr val="000000"/>
                          </a:solidFill>
                          <a:effectLst/>
                          <a:latin typeface="Gill Sans MT" panose="020B0502020104020203"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extLst>
                  <a:ext uri="{0D108BD9-81ED-4DB2-BD59-A6C34878D82A}">
                    <a16:rowId xmlns:a16="http://schemas.microsoft.com/office/drawing/2014/main" val="2680106041"/>
                  </a:ext>
                </a:extLst>
              </a:tr>
              <a:tr h="276655">
                <a:tc>
                  <a:txBody>
                    <a:bodyPr/>
                    <a:lstStyle/>
                    <a:p>
                      <a:pPr algn="ctr" fontAlgn="b"/>
                      <a:r>
                        <a:rPr lang="es-CO" sz="1400" b="0" i="0" u="none" strike="noStrike" dirty="0">
                          <a:solidFill>
                            <a:srgbClr val="000000"/>
                          </a:solidFill>
                          <a:effectLst/>
                          <a:latin typeface="Gill Sans MT" panose="020B0502020104020203" pitchFamily="34" charset="0"/>
                        </a:rPr>
                        <a:t>Cauca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Gill Sans MT" panose="020B0502020104020203" pitchFamily="34" charset="0"/>
                        </a:rPr>
                        <a:t>240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dirty="0">
                          <a:solidFill>
                            <a:srgbClr val="000000"/>
                          </a:solidFill>
                          <a:effectLst/>
                          <a:latin typeface="Gill Sans MT" panose="020B0502020104020203" pitchFamily="34" charset="0"/>
                        </a:rPr>
                        <a:t>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834627"/>
                  </a:ext>
                </a:extLst>
              </a:tr>
              <a:tr h="276655">
                <a:tc>
                  <a:txBody>
                    <a:bodyPr/>
                    <a:lstStyle/>
                    <a:p>
                      <a:pPr algn="ctr" fontAlgn="b"/>
                      <a:r>
                        <a:rPr lang="es-CO" sz="1400" b="0" i="0" u="none" strike="noStrike" dirty="0">
                          <a:solidFill>
                            <a:srgbClr val="000000"/>
                          </a:solidFill>
                          <a:effectLst/>
                          <a:latin typeface="Gill Sans MT" panose="020B0502020104020203" pitchFamily="34" charset="0"/>
                        </a:rPr>
                        <a:t>Córdoba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Gill Sans MT" panose="020B0502020104020203" pitchFamily="34" charset="0"/>
                        </a:rPr>
                        <a:t>176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dirty="0">
                          <a:solidFill>
                            <a:srgbClr val="000000"/>
                          </a:solidFill>
                          <a:effectLst/>
                          <a:latin typeface="Gill Sans MT" panose="020B0502020104020203" pitchFamily="34" charset="0"/>
                        </a:rPr>
                        <a:t>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5929499"/>
                  </a:ext>
                </a:extLst>
              </a:tr>
              <a:tr h="276655">
                <a:tc>
                  <a:txBody>
                    <a:bodyPr/>
                    <a:lstStyle/>
                    <a:p>
                      <a:pPr algn="ctr" fontAlgn="b"/>
                      <a:r>
                        <a:rPr lang="es-CO" sz="1400" b="0" i="0" u="none" strike="noStrike" dirty="0">
                          <a:solidFill>
                            <a:srgbClr val="000000"/>
                          </a:solidFill>
                          <a:effectLst/>
                          <a:latin typeface="Gill Sans MT" panose="020B0502020104020203" pitchFamily="34" charset="0"/>
                        </a:rPr>
                        <a:t>Chocó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Gill Sans MT" panose="020B0502020104020203" pitchFamily="34" charset="0"/>
                        </a:rPr>
                        <a:t>143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dirty="0">
                          <a:solidFill>
                            <a:srgbClr val="000000"/>
                          </a:solidFill>
                          <a:effectLst/>
                          <a:latin typeface="Gill Sans MT" panose="020B0502020104020203" pitchFamily="34" charset="0"/>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8713463"/>
                  </a:ext>
                </a:extLst>
              </a:tr>
              <a:tr h="276655">
                <a:tc>
                  <a:txBody>
                    <a:bodyPr/>
                    <a:lstStyle/>
                    <a:p>
                      <a:pPr algn="ctr" fontAlgn="b"/>
                      <a:r>
                        <a:rPr lang="es-CO" sz="1400" b="0" i="0" u="none" strike="noStrike" dirty="0">
                          <a:solidFill>
                            <a:srgbClr val="000000"/>
                          </a:solidFill>
                          <a:effectLst/>
                          <a:latin typeface="Gill Sans MT" panose="020B0502020104020203" pitchFamily="34" charset="0"/>
                        </a:rPr>
                        <a:t>Antioquia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Gill Sans MT" panose="020B0502020104020203" pitchFamily="34" charset="0"/>
                        </a:rPr>
                        <a:t>87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dirty="0">
                          <a:solidFill>
                            <a:srgbClr val="000000"/>
                          </a:solidFill>
                          <a:effectLst/>
                          <a:latin typeface="Gill Sans MT" panose="020B0502020104020203"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2570961"/>
                  </a:ext>
                </a:extLst>
              </a:tr>
              <a:tr h="276655">
                <a:tc>
                  <a:txBody>
                    <a:bodyPr/>
                    <a:lstStyle/>
                    <a:p>
                      <a:pPr algn="ctr" fontAlgn="b"/>
                      <a:r>
                        <a:rPr lang="es-CO" sz="1400" b="0" i="0" u="none" strike="noStrike" dirty="0">
                          <a:solidFill>
                            <a:srgbClr val="000000"/>
                          </a:solidFill>
                          <a:effectLst/>
                          <a:latin typeface="Gill Sans MT" panose="020B0502020104020203" pitchFamily="34" charset="0"/>
                        </a:rPr>
                        <a:t>Valle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dirty="0">
                          <a:solidFill>
                            <a:srgbClr val="000000"/>
                          </a:solidFill>
                          <a:effectLst/>
                          <a:latin typeface="Gill Sans MT" panose="020B0502020104020203" pitchFamily="34" charset="0"/>
                        </a:rPr>
                        <a:t>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dirty="0">
                          <a:solidFill>
                            <a:srgbClr val="000000"/>
                          </a:solidFill>
                          <a:effectLst/>
                          <a:latin typeface="Gill Sans MT" panose="020B0502020104020203"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9179329"/>
                  </a:ext>
                </a:extLst>
              </a:tr>
            </a:tbl>
          </a:graphicData>
        </a:graphic>
      </p:graphicFrame>
    </p:spTree>
    <p:extLst>
      <p:ext uri="{BB962C8B-B14F-4D97-AF65-F5344CB8AC3E}">
        <p14:creationId xmlns:p14="http://schemas.microsoft.com/office/powerpoint/2010/main" val="23074563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901A8902-C1EE-8A8D-F5C5-486BE3E5034E}"/>
              </a:ext>
            </a:extLst>
          </p:cNvPr>
          <p:cNvSpPr>
            <a:spLocks noGrp="1"/>
          </p:cNvSpPr>
          <p:nvPr>
            <p:ph type="dt" sz="half" idx="10"/>
          </p:nvPr>
        </p:nvSpPr>
        <p:spPr/>
        <p:txBody>
          <a:bodyPr/>
          <a:lstStyle/>
          <a:p>
            <a:fld id="{449EEAE1-0529-4202-AF54-2B448B3B8F38}" type="datetime1">
              <a:rPr lang="en-US" smtClean="0"/>
              <a:t>10/18/2023</a:t>
            </a:fld>
            <a:endParaRPr lang="en-US" dirty="0"/>
          </a:p>
        </p:txBody>
      </p:sp>
      <p:sp>
        <p:nvSpPr>
          <p:cNvPr id="5" name="Marcador de número de diapositiva 4">
            <a:extLst>
              <a:ext uri="{FF2B5EF4-FFF2-40B4-BE49-F238E27FC236}">
                <a16:creationId xmlns:a16="http://schemas.microsoft.com/office/drawing/2014/main" id="{1E507C6D-DC2C-45EB-CAA2-9B089FCFBA21}"/>
              </a:ext>
            </a:extLst>
          </p:cNvPr>
          <p:cNvSpPr>
            <a:spLocks noGrp="1"/>
          </p:cNvSpPr>
          <p:nvPr>
            <p:ph type="sldNum" sz="quarter" idx="12"/>
          </p:nvPr>
        </p:nvSpPr>
        <p:spPr/>
        <p:txBody>
          <a:bodyPr/>
          <a:lstStyle/>
          <a:p>
            <a:fld id="{F30F7205-41FB-46DE-B583-596CEB3EBE73}" type="slidenum">
              <a:rPr lang="en-US" smtClean="0"/>
              <a:t>2</a:t>
            </a:fld>
            <a:endParaRPr lang="en-US" dirty="0"/>
          </a:p>
        </p:txBody>
      </p:sp>
      <p:sp>
        <p:nvSpPr>
          <p:cNvPr id="6" name="Marcador de contenido 5">
            <a:extLst>
              <a:ext uri="{FF2B5EF4-FFF2-40B4-BE49-F238E27FC236}">
                <a16:creationId xmlns:a16="http://schemas.microsoft.com/office/drawing/2014/main" id="{ED1A22F3-8DD4-A275-74F6-0A072A56FF3C}"/>
              </a:ext>
            </a:extLst>
          </p:cNvPr>
          <p:cNvSpPr>
            <a:spLocks noGrp="1"/>
          </p:cNvSpPr>
          <p:nvPr>
            <p:ph idx="1"/>
          </p:nvPr>
        </p:nvSpPr>
        <p:spPr>
          <a:xfrm>
            <a:off x="3162300" y="1155530"/>
            <a:ext cx="8191500" cy="875694"/>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normAutofit fontScale="62500" lnSpcReduction="20000"/>
          </a:bodyPr>
          <a:lstStyle/>
          <a:p>
            <a:pPr marL="0" indent="0" algn="ctr">
              <a:buNone/>
            </a:pPr>
            <a:r>
              <a:rPr lang="es-419" sz="4200" b="1" dirty="0">
                <a:solidFill>
                  <a:schemeClr val="bg1"/>
                </a:solidFill>
                <a:effectLst/>
                <a:latin typeface="Gill Sans MT" panose="020B0502020104020203" pitchFamily="34" charset="0"/>
                <a:ea typeface="Arial" panose="020B0604020202020204" pitchFamily="34" charset="0"/>
              </a:rPr>
              <a:t>I. BALANCE GENERAL CANDIDATURAS</a:t>
            </a:r>
            <a:br>
              <a:rPr lang="es-419" sz="3700" b="1" dirty="0">
                <a:solidFill>
                  <a:schemeClr val="bg1"/>
                </a:solidFill>
                <a:effectLst/>
                <a:latin typeface="Gill Sans MT" panose="020B0502020104020203" pitchFamily="34" charset="0"/>
                <a:ea typeface="Arial" panose="020B0604020202020204" pitchFamily="34" charset="0"/>
              </a:rPr>
            </a:br>
            <a:br>
              <a:rPr lang="es-CO" sz="2000" b="1" dirty="0">
                <a:solidFill>
                  <a:schemeClr val="bg1"/>
                </a:solidFill>
                <a:effectLst/>
                <a:latin typeface="Gill Sans MT" panose="020B0502020104020203" pitchFamily="34" charset="0"/>
                <a:ea typeface="Arial" panose="020B0604020202020204" pitchFamily="34" charset="0"/>
              </a:rPr>
            </a:br>
            <a:r>
              <a:rPr lang="es-CO" sz="2000" b="1" dirty="0">
                <a:solidFill>
                  <a:schemeClr val="bg1"/>
                </a:solidFill>
                <a:effectLst/>
                <a:latin typeface="Gill Sans MT" panose="020B0502020104020203" pitchFamily="34" charset="0"/>
                <a:ea typeface="Arial" panose="020B0604020202020204" pitchFamily="34" charset="0"/>
              </a:rPr>
              <a:t>1.1 </a:t>
            </a:r>
            <a:r>
              <a:rPr lang="es-ES" sz="2000" b="1" dirty="0">
                <a:solidFill>
                  <a:schemeClr val="bg1"/>
                </a:solidFill>
                <a:effectLst/>
                <a:latin typeface="Gill Sans MT" panose="020B0502020104020203" pitchFamily="34" charset="0"/>
                <a:ea typeface="Arial" panose="020B0604020202020204" pitchFamily="34" charset="0"/>
              </a:rPr>
              <a:t>CANDIDATURAS DE POBLACIÓN HISTÓRICAMENTE SUBREPRESENTADA</a:t>
            </a:r>
            <a:br>
              <a:rPr lang="es-419" sz="2000" b="1" dirty="0">
                <a:solidFill>
                  <a:schemeClr val="bg1"/>
                </a:solidFill>
                <a:latin typeface="Gill Sans MT" panose="020B0502020104020203" pitchFamily="34" charset="0"/>
                <a:ea typeface="Arial" panose="020B0604020202020204" pitchFamily="34" charset="0"/>
              </a:rPr>
            </a:br>
            <a:r>
              <a:rPr lang="es-419" sz="2000" b="1" dirty="0">
                <a:solidFill>
                  <a:schemeClr val="bg1"/>
                </a:solidFill>
                <a:latin typeface="Gill Sans MT" panose="020B0502020104020203" pitchFamily="34" charset="0"/>
                <a:ea typeface="Arial" panose="020B0604020202020204" pitchFamily="34" charset="0"/>
              </a:rPr>
              <a:t>1.11 INHABILIDADES POLÍTICAS</a:t>
            </a:r>
          </a:p>
        </p:txBody>
      </p:sp>
      <p:sp>
        <p:nvSpPr>
          <p:cNvPr id="8" name="Rectángulo: esquinas redondeadas 5">
            <a:extLst>
              <a:ext uri="{FF2B5EF4-FFF2-40B4-BE49-F238E27FC236}">
                <a16:creationId xmlns:a16="http://schemas.microsoft.com/office/drawing/2014/main" id="{4B1BF712-561C-DB6C-4D44-40C9037B2E7D}"/>
              </a:ext>
            </a:extLst>
          </p:cNvPr>
          <p:cNvSpPr/>
          <p:nvPr/>
        </p:nvSpPr>
        <p:spPr>
          <a:xfrm>
            <a:off x="3162300" y="2212881"/>
            <a:ext cx="8191500" cy="799051"/>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US" sz="2600" b="1" dirty="0">
                <a:latin typeface="Gill Sans MT" panose="020B0502020104020203" pitchFamily="34" charset="77"/>
              </a:rPr>
              <a:t>II. FINANCIACIÓN DE CANDIDATURAS POLÍTICAS</a:t>
            </a:r>
          </a:p>
        </p:txBody>
      </p:sp>
      <p:sp>
        <p:nvSpPr>
          <p:cNvPr id="9" name="Google Shape;89;p2">
            <a:extLst>
              <a:ext uri="{FF2B5EF4-FFF2-40B4-BE49-F238E27FC236}">
                <a16:creationId xmlns:a16="http://schemas.microsoft.com/office/drawing/2014/main" id="{AA4306E5-4CD7-2E21-3491-F0FDB0E6A465}"/>
              </a:ext>
            </a:extLst>
          </p:cNvPr>
          <p:cNvSpPr/>
          <p:nvPr/>
        </p:nvSpPr>
        <p:spPr>
          <a:xfrm>
            <a:off x="3162300" y="3193589"/>
            <a:ext cx="8191500" cy="799051"/>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00" b="1" dirty="0">
                <a:solidFill>
                  <a:schemeClr val="bg1"/>
                </a:solidFill>
                <a:latin typeface="Gill Sans MT" panose="020B0502020104020203" pitchFamily="34" charset="77"/>
              </a:rPr>
              <a:t>III. VIOLENCIA CONTRA LIDERAZGOS POLÍTICOS</a:t>
            </a:r>
          </a:p>
        </p:txBody>
      </p:sp>
      <p:sp>
        <p:nvSpPr>
          <p:cNvPr id="10" name="Rectángulo: esquinas redondeadas 3">
            <a:extLst>
              <a:ext uri="{FF2B5EF4-FFF2-40B4-BE49-F238E27FC236}">
                <a16:creationId xmlns:a16="http://schemas.microsoft.com/office/drawing/2014/main" id="{52B0AFE2-E0D7-7501-6663-548C1E8B7C75}"/>
              </a:ext>
            </a:extLst>
          </p:cNvPr>
          <p:cNvSpPr/>
          <p:nvPr/>
        </p:nvSpPr>
        <p:spPr>
          <a:xfrm>
            <a:off x="3143250" y="4174297"/>
            <a:ext cx="8191500" cy="799051"/>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US" sz="2600" b="1" dirty="0">
                <a:latin typeface="Gill Sans MT" panose="020B0502020104020203" pitchFamily="34" charset="77"/>
              </a:rPr>
              <a:t>IV. MAPAS Y FACTORES DE RIESGO ELECTORAL</a:t>
            </a:r>
          </a:p>
        </p:txBody>
      </p:sp>
      <p:sp>
        <p:nvSpPr>
          <p:cNvPr id="2" name="Rectángulo: esquinas redondeadas 3">
            <a:extLst>
              <a:ext uri="{FF2B5EF4-FFF2-40B4-BE49-F238E27FC236}">
                <a16:creationId xmlns:a16="http://schemas.microsoft.com/office/drawing/2014/main" id="{C7693B51-F46F-7D4A-6E03-B9F389A0B989}"/>
              </a:ext>
            </a:extLst>
          </p:cNvPr>
          <p:cNvSpPr/>
          <p:nvPr/>
        </p:nvSpPr>
        <p:spPr>
          <a:xfrm>
            <a:off x="3162300" y="5155005"/>
            <a:ext cx="8191500" cy="799051"/>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US" sz="2600" b="1" dirty="0">
                <a:latin typeface="Gill Sans MT" panose="020B0502020104020203" pitchFamily="34" charset="77"/>
              </a:rPr>
              <a:t>V. PILAS CON EL VOTO</a:t>
            </a:r>
          </a:p>
        </p:txBody>
      </p:sp>
    </p:spTree>
    <p:extLst>
      <p:ext uri="{BB962C8B-B14F-4D97-AF65-F5344CB8AC3E}">
        <p14:creationId xmlns:p14="http://schemas.microsoft.com/office/powerpoint/2010/main" val="15586610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525BEE40-F0A5-5941-46FC-35972342494C}"/>
              </a:ext>
            </a:extLst>
          </p:cNvPr>
          <p:cNvSpPr>
            <a:spLocks noGrp="1"/>
          </p:cNvSpPr>
          <p:nvPr>
            <p:ph type="dt" sz="half" idx="10"/>
          </p:nvPr>
        </p:nvSpPr>
        <p:spPr/>
        <p:txBody>
          <a:bodyPr/>
          <a:lstStyle/>
          <a:p>
            <a:fld id="{822D5224-603B-45C2-90AD-A057B68BC582}" type="datetime1">
              <a:rPr lang="en-US" smtClean="0"/>
              <a:t>10/18/2023</a:t>
            </a:fld>
            <a:endParaRPr lang="en-US" dirty="0"/>
          </a:p>
        </p:txBody>
      </p:sp>
      <p:sp>
        <p:nvSpPr>
          <p:cNvPr id="4" name="Marcador de número de diapositiva 3">
            <a:extLst>
              <a:ext uri="{FF2B5EF4-FFF2-40B4-BE49-F238E27FC236}">
                <a16:creationId xmlns:a16="http://schemas.microsoft.com/office/drawing/2014/main" id="{A90B5B71-8D96-25EF-3B8A-C71590F1576B}"/>
              </a:ext>
            </a:extLst>
          </p:cNvPr>
          <p:cNvSpPr>
            <a:spLocks noGrp="1"/>
          </p:cNvSpPr>
          <p:nvPr>
            <p:ph type="sldNum" sz="quarter" idx="12"/>
          </p:nvPr>
        </p:nvSpPr>
        <p:spPr/>
        <p:txBody>
          <a:bodyPr/>
          <a:lstStyle/>
          <a:p>
            <a:fld id="{F30F7205-41FB-46DE-B583-596CEB3EBE73}" type="slidenum">
              <a:rPr lang="en-US" smtClean="0"/>
              <a:t>20</a:t>
            </a:fld>
            <a:endParaRPr lang="en-US"/>
          </a:p>
        </p:txBody>
      </p:sp>
      <p:sp>
        <p:nvSpPr>
          <p:cNvPr id="6" name="Rectangle 1">
            <a:extLst>
              <a:ext uri="{FF2B5EF4-FFF2-40B4-BE49-F238E27FC236}">
                <a16:creationId xmlns:a16="http://schemas.microsoft.com/office/drawing/2014/main" id="{E33C6194-5A51-BFBE-9018-6A5C9A320DA5}"/>
              </a:ext>
            </a:extLst>
          </p:cNvPr>
          <p:cNvSpPr>
            <a:spLocks noChangeArrowheads="1"/>
          </p:cNvSpPr>
          <p:nvPr/>
        </p:nvSpPr>
        <p:spPr bwMode="auto">
          <a:xfrm>
            <a:off x="3228975" y="26685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8" name="CuadroTexto 7">
            <a:extLst>
              <a:ext uri="{FF2B5EF4-FFF2-40B4-BE49-F238E27FC236}">
                <a16:creationId xmlns:a16="http://schemas.microsoft.com/office/drawing/2014/main" id="{1BC85BB0-9304-89F5-0696-DE7667CAB9CA}"/>
              </a:ext>
            </a:extLst>
          </p:cNvPr>
          <p:cNvSpPr txBox="1"/>
          <p:nvPr/>
        </p:nvSpPr>
        <p:spPr>
          <a:xfrm>
            <a:off x="899160" y="1706312"/>
            <a:ext cx="10454640" cy="1477328"/>
          </a:xfrm>
          <a:prstGeom prst="rect">
            <a:avLst/>
          </a:prstGeom>
          <a:noFill/>
        </p:spPr>
        <p:txBody>
          <a:bodyPr wrap="square">
            <a:spAutoFit/>
          </a:bodyPr>
          <a:lstStyle/>
          <a:p>
            <a:pPr algn="just"/>
            <a:r>
              <a:rPr lang="es-MX" b="1" dirty="0">
                <a:solidFill>
                  <a:srgbClr val="000000"/>
                </a:solidFill>
                <a:latin typeface="Gill Sans MT" panose="020B0502020104020203" pitchFamily="34" charset="0"/>
              </a:rPr>
              <a:t>E</a:t>
            </a:r>
            <a:r>
              <a:rPr lang="es-MX" sz="1800" b="1" i="0" u="none" strike="noStrike" dirty="0">
                <a:solidFill>
                  <a:srgbClr val="000000"/>
                </a:solidFill>
                <a:effectLst/>
                <a:latin typeface="Gill Sans MT" panose="020B0502020104020203" pitchFamily="34" charset="0"/>
              </a:rPr>
              <a:t>l Partido Independientes fue la agrupación con mayor inclusión de candidaturas de personas con pertenencia étnica o racial (135 candidaturas de 2.498, que representan un 5,40% del total de candidaturas del partido</a:t>
            </a:r>
            <a:r>
              <a:rPr lang="es-MX" sz="1800" b="0" i="0" u="none" strike="noStrike" dirty="0">
                <a:solidFill>
                  <a:srgbClr val="000000"/>
                </a:solidFill>
                <a:effectLst/>
                <a:latin typeface="Gill Sans MT" panose="020B0502020104020203" pitchFamily="34" charset="0"/>
              </a:rPr>
              <a:t>), seguido por el Movimiento MAIS (244 candidaturas de 4.855, que representan un 5,03% del total de candidaturas del movimiento) y el Partido Verde Oxígeno (45 candidaturas de 908, que representan 4,96% del total de candidaturas del movimiento).</a:t>
            </a:r>
            <a:endParaRPr lang="es-CO" dirty="0">
              <a:latin typeface="Gill Sans MT" panose="020B0502020104020203" pitchFamily="34" charset="0"/>
            </a:endParaRPr>
          </a:p>
        </p:txBody>
      </p:sp>
      <p:sp>
        <p:nvSpPr>
          <p:cNvPr id="9" name="Google Shape;89;p2">
            <a:extLst>
              <a:ext uri="{FF2B5EF4-FFF2-40B4-BE49-F238E27FC236}">
                <a16:creationId xmlns:a16="http://schemas.microsoft.com/office/drawing/2014/main" id="{D4898F0D-2C1F-6087-D169-07E41F050548}"/>
              </a:ext>
            </a:extLst>
          </p:cNvPr>
          <p:cNvSpPr/>
          <p:nvPr/>
        </p:nvSpPr>
        <p:spPr>
          <a:xfrm>
            <a:off x="1089958" y="596697"/>
            <a:ext cx="8767983" cy="869027"/>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MX" sz="2800" b="1" dirty="0">
                <a:solidFill>
                  <a:schemeClr val="bg1"/>
                </a:solidFill>
                <a:latin typeface="Gill Sans MT" panose="020B0502020104020203" pitchFamily="34" charset="0"/>
              </a:rPr>
              <a:t>Datos sobre inscripción de candidaturas de personas con pertenencia étnica o racial</a:t>
            </a:r>
            <a:endParaRPr sz="2800" b="1" i="0" u="none" strike="noStrike" cap="none" dirty="0">
              <a:solidFill>
                <a:schemeClr val="bg1"/>
              </a:solidFill>
              <a:latin typeface="Arial"/>
              <a:ea typeface="Arial"/>
              <a:cs typeface="Arial"/>
              <a:sym typeface="Arial"/>
            </a:endParaRPr>
          </a:p>
        </p:txBody>
      </p:sp>
      <p:graphicFrame>
        <p:nvGraphicFramePr>
          <p:cNvPr id="10" name="Tabla 9">
            <a:extLst>
              <a:ext uri="{FF2B5EF4-FFF2-40B4-BE49-F238E27FC236}">
                <a16:creationId xmlns:a16="http://schemas.microsoft.com/office/drawing/2014/main" id="{B23F4112-E410-9DCF-0890-DFB30603C872}"/>
              </a:ext>
            </a:extLst>
          </p:cNvPr>
          <p:cNvGraphicFramePr>
            <a:graphicFrameLocks noGrp="1"/>
          </p:cNvGraphicFramePr>
          <p:nvPr>
            <p:extLst>
              <p:ext uri="{D42A27DB-BD31-4B8C-83A1-F6EECF244321}">
                <p14:modId xmlns:p14="http://schemas.microsoft.com/office/powerpoint/2010/main" val="2531876607"/>
              </p:ext>
            </p:extLst>
          </p:nvPr>
        </p:nvGraphicFramePr>
        <p:xfrm>
          <a:off x="2510470" y="3325375"/>
          <a:ext cx="7232019" cy="2935928"/>
        </p:xfrm>
        <a:graphic>
          <a:graphicData uri="http://schemas.openxmlformats.org/drawingml/2006/table">
            <a:tbl>
              <a:tblPr/>
              <a:tblGrid>
                <a:gridCol w="2154926">
                  <a:extLst>
                    <a:ext uri="{9D8B030D-6E8A-4147-A177-3AD203B41FA5}">
                      <a16:colId xmlns:a16="http://schemas.microsoft.com/office/drawing/2014/main" val="3805561503"/>
                    </a:ext>
                  </a:extLst>
                </a:gridCol>
                <a:gridCol w="1784889">
                  <a:extLst>
                    <a:ext uri="{9D8B030D-6E8A-4147-A177-3AD203B41FA5}">
                      <a16:colId xmlns:a16="http://schemas.microsoft.com/office/drawing/2014/main" val="3007553859"/>
                    </a:ext>
                  </a:extLst>
                </a:gridCol>
                <a:gridCol w="1414850">
                  <a:extLst>
                    <a:ext uri="{9D8B030D-6E8A-4147-A177-3AD203B41FA5}">
                      <a16:colId xmlns:a16="http://schemas.microsoft.com/office/drawing/2014/main" val="4158876415"/>
                    </a:ext>
                  </a:extLst>
                </a:gridCol>
                <a:gridCol w="1877354">
                  <a:extLst>
                    <a:ext uri="{9D8B030D-6E8A-4147-A177-3AD203B41FA5}">
                      <a16:colId xmlns:a16="http://schemas.microsoft.com/office/drawing/2014/main" val="4148982200"/>
                    </a:ext>
                  </a:extLst>
                </a:gridCol>
              </a:tblGrid>
              <a:tr h="854088">
                <a:tc>
                  <a:txBody>
                    <a:bodyPr/>
                    <a:lstStyle/>
                    <a:p>
                      <a:pPr algn="ctr">
                        <a:lnSpc>
                          <a:spcPct val="107000"/>
                        </a:lnSpc>
                        <a:spcAft>
                          <a:spcPts val="800"/>
                        </a:spcAft>
                      </a:pPr>
                      <a:r>
                        <a:rPr lang="es-MX" sz="14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Partido o movimiento político con personería jurídica</a:t>
                      </a:r>
                      <a:endParaRPr lang="es-CO"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9900"/>
                    </a:solidFill>
                  </a:tcPr>
                </a:tc>
                <a:tc>
                  <a:txBody>
                    <a:bodyPr/>
                    <a:lstStyle/>
                    <a:p>
                      <a:pPr algn="ctr">
                        <a:lnSpc>
                          <a:spcPct val="107000"/>
                        </a:lnSpc>
                        <a:spcAft>
                          <a:spcPts val="800"/>
                        </a:spcAft>
                      </a:pPr>
                      <a:r>
                        <a:rPr lang="es-CO" sz="14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Candidaturas de personas con pertenencia étnica o racial (CPER)</a:t>
                      </a:r>
                      <a:endParaRPr lang="es-CO"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9900"/>
                    </a:solidFill>
                  </a:tcPr>
                </a:tc>
                <a:tc>
                  <a:txBody>
                    <a:bodyPr/>
                    <a:lstStyle/>
                    <a:p>
                      <a:pPr algn="ctr">
                        <a:lnSpc>
                          <a:spcPct val="107000"/>
                        </a:lnSpc>
                        <a:spcAft>
                          <a:spcPts val="800"/>
                        </a:spcAft>
                      </a:pPr>
                      <a:r>
                        <a:rPr lang="es-MX" sz="14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Candidaturas generales en elección (CGE)</a:t>
                      </a:r>
                      <a:endParaRPr lang="es-CO"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9900"/>
                    </a:solidFill>
                  </a:tcPr>
                </a:tc>
                <a:tc>
                  <a:txBody>
                    <a:bodyPr/>
                    <a:lstStyle/>
                    <a:p>
                      <a:pPr algn="ctr">
                        <a:lnSpc>
                          <a:spcPct val="107000"/>
                        </a:lnSpc>
                        <a:spcAft>
                          <a:spcPts val="800"/>
                        </a:spcAft>
                      </a:pPr>
                      <a:r>
                        <a:rPr lang="es-CO" sz="14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%CPER/CGE</a:t>
                      </a:r>
                      <a:endParaRPr lang="es-CO"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9900"/>
                    </a:solidFill>
                  </a:tcPr>
                </a:tc>
                <a:extLst>
                  <a:ext uri="{0D108BD9-81ED-4DB2-BD59-A6C34878D82A}">
                    <a16:rowId xmlns:a16="http://schemas.microsoft.com/office/drawing/2014/main" val="663840117"/>
                  </a:ext>
                </a:extLst>
              </a:tr>
              <a:tr h="635298">
                <a:tc>
                  <a:txBody>
                    <a:bodyPr/>
                    <a:lstStyle/>
                    <a:p>
                      <a:pPr algn="ctr" rtl="0" fontAlgn="ctr">
                        <a:spcBef>
                          <a:spcPts val="0"/>
                        </a:spcBef>
                        <a:spcAft>
                          <a:spcPts val="0"/>
                        </a:spcAft>
                      </a:pPr>
                      <a:r>
                        <a:rPr lang="es-CO" sz="1200" b="0" i="0" u="none" strike="noStrike" dirty="0">
                          <a:solidFill>
                            <a:srgbClr val="000000"/>
                          </a:solidFill>
                          <a:effectLst/>
                          <a:latin typeface="Montserrat" panose="00000500000000000000" pitchFamily="2" charset="0"/>
                        </a:rPr>
                        <a:t>Independientes</a:t>
                      </a:r>
                      <a:endParaRPr lang="es-CO" sz="2000" dirty="0">
                        <a:effectLst/>
                      </a:endParaRPr>
                    </a:p>
                  </a:txBody>
                  <a:tcPr marL="63500" marR="63500" marT="63500" marB="635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s-CO" sz="1200" b="0" i="0" u="none" strike="noStrike">
                          <a:solidFill>
                            <a:srgbClr val="000000"/>
                          </a:solidFill>
                          <a:effectLst/>
                          <a:latin typeface="Montserrat" panose="00000500000000000000" pitchFamily="2" charset="0"/>
                        </a:rPr>
                        <a:t>135</a:t>
                      </a:r>
                      <a:endParaRPr lang="es-CO" sz="2000">
                        <a:effectLst/>
                      </a:endParaRPr>
                    </a:p>
                  </a:txBody>
                  <a:tcPr marL="63500" marR="63500" marT="63500" marB="635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s-CO" sz="1200" b="0" i="0" u="none" strike="noStrike">
                          <a:solidFill>
                            <a:srgbClr val="000000"/>
                          </a:solidFill>
                          <a:effectLst/>
                          <a:latin typeface="Montserrat" panose="00000500000000000000" pitchFamily="2" charset="0"/>
                        </a:rPr>
                        <a:t>2.498</a:t>
                      </a:r>
                      <a:endParaRPr lang="es-CO" sz="2000">
                        <a:effectLst/>
                      </a:endParaRPr>
                    </a:p>
                  </a:txBody>
                  <a:tcPr marL="63500" marR="63500" marT="63500" marB="635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s-CO" sz="1200" b="0" i="0" u="none" strike="noStrike">
                          <a:solidFill>
                            <a:srgbClr val="000000"/>
                          </a:solidFill>
                          <a:effectLst/>
                          <a:latin typeface="Montserrat" panose="00000500000000000000" pitchFamily="2" charset="0"/>
                        </a:rPr>
                        <a:t>5,40%</a:t>
                      </a:r>
                      <a:endParaRPr lang="es-CO" sz="2000">
                        <a:effectLst/>
                      </a:endParaRPr>
                    </a:p>
                  </a:txBody>
                  <a:tcPr marL="63500" marR="63500" marT="63500" marB="635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8160601"/>
                  </a:ext>
                </a:extLst>
              </a:tr>
              <a:tr h="635298">
                <a:tc>
                  <a:txBody>
                    <a:bodyPr/>
                    <a:lstStyle/>
                    <a:p>
                      <a:pPr algn="ctr" rtl="0" fontAlgn="ctr">
                        <a:spcBef>
                          <a:spcPts val="0"/>
                        </a:spcBef>
                        <a:spcAft>
                          <a:spcPts val="0"/>
                        </a:spcAft>
                      </a:pPr>
                      <a:r>
                        <a:rPr lang="es-CO" sz="1200" b="0" i="0" u="none" strike="noStrike" dirty="0">
                          <a:solidFill>
                            <a:srgbClr val="000000"/>
                          </a:solidFill>
                          <a:effectLst/>
                          <a:latin typeface="Montserrat" panose="00000500000000000000" pitchFamily="2" charset="0"/>
                        </a:rPr>
                        <a:t>M Alternativo Indígena y Social "MAIS"</a:t>
                      </a:r>
                      <a:endParaRPr lang="es-CO" sz="2000" dirty="0">
                        <a:effectLst/>
                      </a:endParaRPr>
                    </a:p>
                  </a:txBody>
                  <a:tcPr marL="63500" marR="63500" marT="63500" marB="635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s-CO" sz="1200" b="0" i="0" u="none" strike="noStrike" dirty="0">
                          <a:solidFill>
                            <a:srgbClr val="000000"/>
                          </a:solidFill>
                          <a:effectLst/>
                          <a:latin typeface="Montserrat" panose="00000500000000000000" pitchFamily="2" charset="0"/>
                        </a:rPr>
                        <a:t>244</a:t>
                      </a:r>
                      <a:endParaRPr lang="es-CO" sz="2000" dirty="0">
                        <a:effectLst/>
                      </a:endParaRPr>
                    </a:p>
                  </a:txBody>
                  <a:tcPr marL="63500" marR="63500" marT="63500" marB="635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s-CO" sz="1200" b="0" i="0" u="none" strike="noStrike">
                          <a:solidFill>
                            <a:srgbClr val="000000"/>
                          </a:solidFill>
                          <a:effectLst/>
                          <a:latin typeface="Montserrat" panose="00000500000000000000" pitchFamily="2" charset="0"/>
                        </a:rPr>
                        <a:t>4.855</a:t>
                      </a:r>
                      <a:endParaRPr lang="es-CO" sz="2000">
                        <a:effectLst/>
                      </a:endParaRPr>
                    </a:p>
                  </a:txBody>
                  <a:tcPr marL="63500" marR="63500" marT="63500" marB="635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s-CO" sz="1200" b="0" i="0" u="none" strike="noStrike" dirty="0">
                          <a:solidFill>
                            <a:srgbClr val="000000"/>
                          </a:solidFill>
                          <a:effectLst/>
                          <a:latin typeface="Montserrat" panose="00000500000000000000" pitchFamily="2" charset="0"/>
                        </a:rPr>
                        <a:t>5,03%</a:t>
                      </a:r>
                      <a:endParaRPr lang="es-CO" sz="2000" dirty="0">
                        <a:effectLst/>
                      </a:endParaRPr>
                    </a:p>
                  </a:txBody>
                  <a:tcPr marL="63500" marR="63500" marT="63500" marB="635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6536197"/>
                  </a:ext>
                </a:extLst>
              </a:tr>
              <a:tr h="635298">
                <a:tc>
                  <a:txBody>
                    <a:bodyPr/>
                    <a:lstStyle/>
                    <a:p>
                      <a:pPr algn="ctr" rtl="0" fontAlgn="ctr">
                        <a:spcBef>
                          <a:spcPts val="0"/>
                        </a:spcBef>
                        <a:spcAft>
                          <a:spcPts val="0"/>
                        </a:spcAft>
                      </a:pPr>
                      <a:r>
                        <a:rPr lang="es-CO" sz="1200" b="0" i="0" u="none" strike="noStrike">
                          <a:solidFill>
                            <a:srgbClr val="000000"/>
                          </a:solidFill>
                          <a:effectLst/>
                          <a:latin typeface="Montserrat" panose="00000500000000000000" pitchFamily="2" charset="0"/>
                        </a:rPr>
                        <a:t>P Verde Oxígeno</a:t>
                      </a:r>
                      <a:endParaRPr lang="es-CO" sz="2000">
                        <a:effectLst/>
                      </a:endParaRPr>
                    </a:p>
                  </a:txBody>
                  <a:tcPr marL="63500" marR="63500" marT="63500" marB="635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s-CO" sz="1200" b="0" i="0" u="none" strike="noStrike" dirty="0">
                          <a:solidFill>
                            <a:srgbClr val="000000"/>
                          </a:solidFill>
                          <a:effectLst/>
                          <a:latin typeface="Montserrat" panose="00000500000000000000" pitchFamily="2" charset="0"/>
                        </a:rPr>
                        <a:t>45</a:t>
                      </a:r>
                      <a:endParaRPr lang="es-CO" sz="2000" dirty="0">
                        <a:effectLst/>
                      </a:endParaRPr>
                    </a:p>
                  </a:txBody>
                  <a:tcPr marL="63500" marR="63500" marT="63500" marB="635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s-CO" sz="1200" b="0" i="0" u="none" strike="noStrike">
                          <a:solidFill>
                            <a:srgbClr val="000000"/>
                          </a:solidFill>
                          <a:effectLst/>
                          <a:latin typeface="Montserrat" panose="00000500000000000000" pitchFamily="2" charset="0"/>
                        </a:rPr>
                        <a:t>908</a:t>
                      </a:r>
                      <a:endParaRPr lang="es-CO" sz="2000">
                        <a:effectLst/>
                      </a:endParaRPr>
                    </a:p>
                  </a:txBody>
                  <a:tcPr marL="63500" marR="63500" marT="63500" marB="635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s-CO" sz="1200" b="0" i="0" u="none" strike="noStrike" dirty="0">
                          <a:solidFill>
                            <a:srgbClr val="000000"/>
                          </a:solidFill>
                          <a:effectLst/>
                          <a:latin typeface="Montserrat" panose="00000500000000000000" pitchFamily="2" charset="0"/>
                        </a:rPr>
                        <a:t>4,96%</a:t>
                      </a:r>
                      <a:endParaRPr lang="es-CO" sz="2000" dirty="0">
                        <a:effectLst/>
                      </a:endParaRPr>
                    </a:p>
                  </a:txBody>
                  <a:tcPr marL="63500" marR="63500" marT="63500" marB="635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9919759"/>
                  </a:ext>
                </a:extLst>
              </a:tr>
            </a:tbl>
          </a:graphicData>
        </a:graphic>
      </p:graphicFrame>
      <p:sp>
        <p:nvSpPr>
          <p:cNvPr id="11" name="Rectangle 2">
            <a:extLst>
              <a:ext uri="{FF2B5EF4-FFF2-40B4-BE49-F238E27FC236}">
                <a16:creationId xmlns:a16="http://schemas.microsoft.com/office/drawing/2014/main" id="{F292BD21-733D-80A3-F147-249E20C9C6AD}"/>
              </a:ext>
            </a:extLst>
          </p:cNvPr>
          <p:cNvSpPr>
            <a:spLocks noChangeArrowheads="1"/>
          </p:cNvSpPr>
          <p:nvPr/>
        </p:nvSpPr>
        <p:spPr bwMode="auto">
          <a:xfrm>
            <a:off x="2607183" y="359636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Tree>
    <p:extLst>
      <p:ext uri="{BB962C8B-B14F-4D97-AF65-F5344CB8AC3E}">
        <p14:creationId xmlns:p14="http://schemas.microsoft.com/office/powerpoint/2010/main" val="2448588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8A9515E-3CD0-1FDD-F53C-584FEAB74C75}"/>
              </a:ext>
            </a:extLst>
          </p:cNvPr>
          <p:cNvSpPr>
            <a:spLocks noGrp="1"/>
          </p:cNvSpPr>
          <p:nvPr>
            <p:ph type="dt" sz="half" idx="10"/>
          </p:nvPr>
        </p:nvSpPr>
        <p:spPr/>
        <p:txBody>
          <a:bodyPr/>
          <a:lstStyle/>
          <a:p>
            <a:fld id="{E2E02DB9-E290-4D18-B5B2-3465991AAB22}" type="datetime1">
              <a:rPr lang="en-US" smtClean="0"/>
              <a:t>10/18/2023</a:t>
            </a:fld>
            <a:endParaRPr lang="en-US"/>
          </a:p>
        </p:txBody>
      </p:sp>
      <p:sp>
        <p:nvSpPr>
          <p:cNvPr id="3" name="Marcador de número de diapositiva 2">
            <a:extLst>
              <a:ext uri="{FF2B5EF4-FFF2-40B4-BE49-F238E27FC236}">
                <a16:creationId xmlns:a16="http://schemas.microsoft.com/office/drawing/2014/main" id="{F384F5DE-50EB-9AFF-6456-46F77E01B9B4}"/>
              </a:ext>
            </a:extLst>
          </p:cNvPr>
          <p:cNvSpPr>
            <a:spLocks noGrp="1"/>
          </p:cNvSpPr>
          <p:nvPr>
            <p:ph type="sldNum" sz="quarter" idx="12"/>
          </p:nvPr>
        </p:nvSpPr>
        <p:spPr/>
        <p:txBody>
          <a:bodyPr/>
          <a:lstStyle/>
          <a:p>
            <a:fld id="{F30F7205-41FB-46DE-B583-596CEB3EBE73}" type="slidenum">
              <a:rPr lang="en-US" smtClean="0"/>
              <a:t>21</a:t>
            </a:fld>
            <a:endParaRPr lang="en-US"/>
          </a:p>
        </p:txBody>
      </p:sp>
      <p:sp>
        <p:nvSpPr>
          <p:cNvPr id="5" name="Rectángulo: esquinas redondeadas 4">
            <a:extLst>
              <a:ext uri="{FF2B5EF4-FFF2-40B4-BE49-F238E27FC236}">
                <a16:creationId xmlns:a16="http://schemas.microsoft.com/office/drawing/2014/main" id="{9729C5F8-EED6-B9FA-25FB-7FC70953D6D8}"/>
              </a:ext>
            </a:extLst>
          </p:cNvPr>
          <p:cNvSpPr/>
          <p:nvPr/>
        </p:nvSpPr>
        <p:spPr>
          <a:xfrm>
            <a:off x="1739811" y="2233566"/>
            <a:ext cx="8712377" cy="2390868"/>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US" sz="4000" b="1" dirty="0">
                <a:latin typeface="Gill Sans MT" panose="020B0502020104020203" pitchFamily="34" charset="77"/>
              </a:rPr>
              <a:t>1.11 INHABILIDADES POLÍTICAS</a:t>
            </a:r>
          </a:p>
        </p:txBody>
      </p:sp>
    </p:spTree>
    <p:extLst>
      <p:ext uri="{BB962C8B-B14F-4D97-AF65-F5344CB8AC3E}">
        <p14:creationId xmlns:p14="http://schemas.microsoft.com/office/powerpoint/2010/main" val="39580772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EEFB78AA-6444-E23A-3921-D973AB35277A}"/>
              </a:ext>
            </a:extLst>
          </p:cNvPr>
          <p:cNvSpPr>
            <a:spLocks noGrp="1"/>
          </p:cNvSpPr>
          <p:nvPr>
            <p:ph type="dt" sz="half" idx="10"/>
          </p:nvPr>
        </p:nvSpPr>
        <p:spPr/>
        <p:txBody>
          <a:bodyPr/>
          <a:lstStyle/>
          <a:p>
            <a:fld id="{4F96FC71-73A6-4904-83E6-4DB99DE63C21}" type="datetime1">
              <a:rPr lang="en-US" smtClean="0"/>
              <a:t>10/18/2023</a:t>
            </a:fld>
            <a:endParaRPr lang="en-US"/>
          </a:p>
        </p:txBody>
      </p:sp>
      <p:sp>
        <p:nvSpPr>
          <p:cNvPr id="5" name="Marcador de número de diapositiva 4">
            <a:extLst>
              <a:ext uri="{FF2B5EF4-FFF2-40B4-BE49-F238E27FC236}">
                <a16:creationId xmlns:a16="http://schemas.microsoft.com/office/drawing/2014/main" id="{955FC06B-408D-DE5E-F199-83D70FB879F8}"/>
              </a:ext>
            </a:extLst>
          </p:cNvPr>
          <p:cNvSpPr>
            <a:spLocks noGrp="1"/>
          </p:cNvSpPr>
          <p:nvPr>
            <p:ph type="sldNum" sz="quarter" idx="12"/>
          </p:nvPr>
        </p:nvSpPr>
        <p:spPr/>
        <p:txBody>
          <a:bodyPr/>
          <a:lstStyle/>
          <a:p>
            <a:fld id="{F30F7205-41FB-46DE-B583-596CEB3EBE73}" type="slidenum">
              <a:rPr lang="en-US" smtClean="0"/>
              <a:t>22</a:t>
            </a:fld>
            <a:endParaRPr lang="en-US"/>
          </a:p>
        </p:txBody>
      </p:sp>
      <p:sp>
        <p:nvSpPr>
          <p:cNvPr id="6" name="Rectángulo: esquinas redondeadas 5">
            <a:extLst>
              <a:ext uri="{FF2B5EF4-FFF2-40B4-BE49-F238E27FC236}">
                <a16:creationId xmlns:a16="http://schemas.microsoft.com/office/drawing/2014/main" id="{84D23E5A-8AF6-0D8C-8C98-05317FFC8D58}"/>
              </a:ext>
            </a:extLst>
          </p:cNvPr>
          <p:cNvSpPr/>
          <p:nvPr/>
        </p:nvSpPr>
        <p:spPr>
          <a:xfrm>
            <a:off x="2326573" y="255925"/>
            <a:ext cx="7464502" cy="1012375"/>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CO" sz="2400" b="1" kern="0" dirty="0">
                <a:solidFill>
                  <a:schemeClr val="bg1"/>
                </a:solidFill>
                <a:effectLst/>
                <a:latin typeface="Arial" panose="020B0604020202020204" pitchFamily="34" charset="0"/>
                <a:ea typeface="Times New Roman" panose="02020603050405020304" pitchFamily="18" charset="0"/>
              </a:rPr>
              <a:t>Caso Patricia Caicedo de Santa Marta, Magdalena</a:t>
            </a:r>
            <a:endParaRPr lang="es-CO" sz="2400" dirty="0">
              <a:solidFill>
                <a:schemeClr val="bg1"/>
              </a:solidFill>
              <a:latin typeface="Museo Sans 900" panose="02000000000000000000" pitchFamily="50" charset="0"/>
            </a:endParaRPr>
          </a:p>
        </p:txBody>
      </p:sp>
      <p:graphicFrame>
        <p:nvGraphicFramePr>
          <p:cNvPr id="2" name="Tabla 1">
            <a:extLst>
              <a:ext uri="{FF2B5EF4-FFF2-40B4-BE49-F238E27FC236}">
                <a16:creationId xmlns:a16="http://schemas.microsoft.com/office/drawing/2014/main" id="{80638BE5-61E6-A682-7C04-8A2172A0CF11}"/>
              </a:ext>
            </a:extLst>
          </p:cNvPr>
          <p:cNvGraphicFramePr>
            <a:graphicFrameLocks noGrp="1"/>
          </p:cNvGraphicFramePr>
          <p:nvPr/>
        </p:nvGraphicFramePr>
        <p:xfrm>
          <a:off x="1007356" y="1528522"/>
          <a:ext cx="10102935" cy="4827828"/>
        </p:xfrm>
        <a:graphic>
          <a:graphicData uri="http://schemas.openxmlformats.org/drawingml/2006/table">
            <a:tbl>
              <a:tblPr firstRow="1" bandRow="1">
                <a:tableStyleId>{616DA210-FB5B-4158-B5E0-FEB733F419BA}</a:tableStyleId>
              </a:tblPr>
              <a:tblGrid>
                <a:gridCol w="2556475">
                  <a:extLst>
                    <a:ext uri="{9D8B030D-6E8A-4147-A177-3AD203B41FA5}">
                      <a16:colId xmlns:a16="http://schemas.microsoft.com/office/drawing/2014/main" val="3274152220"/>
                    </a:ext>
                  </a:extLst>
                </a:gridCol>
                <a:gridCol w="7546460">
                  <a:extLst>
                    <a:ext uri="{9D8B030D-6E8A-4147-A177-3AD203B41FA5}">
                      <a16:colId xmlns:a16="http://schemas.microsoft.com/office/drawing/2014/main" val="4092482502"/>
                    </a:ext>
                  </a:extLst>
                </a:gridCol>
              </a:tblGrid>
              <a:tr h="2724708">
                <a:tc>
                  <a:txBody>
                    <a:bodyPr/>
                    <a:lstStyle/>
                    <a:p>
                      <a:endParaRPr lang="es-MX" dirty="0"/>
                    </a:p>
                    <a:p>
                      <a:endParaRPr lang="es-MX" dirty="0"/>
                    </a:p>
                    <a:p>
                      <a:endParaRPr lang="es-MX" dirty="0"/>
                    </a:p>
                    <a:p>
                      <a:endParaRPr lang="es-MX" dirty="0"/>
                    </a:p>
                    <a:p>
                      <a:pPr algn="ctr"/>
                      <a:endParaRPr lang="es-MX" dirty="0"/>
                    </a:p>
                    <a:p>
                      <a:pPr algn="ctr"/>
                      <a:r>
                        <a:rPr lang="es-MX" dirty="0"/>
                        <a:t>Causales de Inhabilidad</a:t>
                      </a:r>
                      <a:endParaRPr lang="es-C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just"/>
                      <a:r>
                        <a:rPr lang="es-MX" sz="1800" b="0" kern="1200" dirty="0">
                          <a:solidFill>
                            <a:schemeClr val="tx1"/>
                          </a:solidFill>
                          <a:effectLst/>
                          <a:latin typeface="+mn-lt"/>
                          <a:ea typeface="+mn-ea"/>
                          <a:cs typeface="+mn-cs"/>
                        </a:rPr>
                        <a:t>Ley 136 de 1994, artículo 95, numeral 4:</a:t>
                      </a:r>
                    </a:p>
                    <a:p>
                      <a:pPr algn="just"/>
                      <a:r>
                        <a:rPr lang="es-MX" sz="1800" b="0" i="1" kern="1200" dirty="0">
                          <a:solidFill>
                            <a:schemeClr val="tx1"/>
                          </a:solidFill>
                          <a:effectLst/>
                          <a:latin typeface="+mn-lt"/>
                          <a:ea typeface="+mn-ea"/>
                          <a:cs typeface="+mn-cs"/>
                        </a:rPr>
                        <a:t>“Quien tenga vínculos por matrimonio, o unión permanente, o de parentesco hasta el segundo grado de consanguinidad, primero de afinidad o único civil, con funcionarios que dentro de los doce (12) meses anteriores a la elección hayan ejercido autoridad civil, política, administrativa o militar en el respectivo municipio; o con quienes dentro del mismo lapso hayan sido representantes legales de entidades que administren tributos, tasas o contribuciones, o de las entidades que presten servicios públicos domiciliarios o de seguridad social de salud en el régimen subsidiado en el respectivo municipio.”</a:t>
                      </a:r>
                      <a:endParaRPr lang="es-CO" b="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34412467"/>
                  </a:ext>
                </a:extLst>
              </a:tr>
              <a:tr h="11426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MX" b="1" dirty="0"/>
                    </a:p>
                    <a:p>
                      <a:pPr marL="0" marR="0" lvl="0" indent="0" algn="ctr" defTabSz="914400" rtl="0" eaLnBrk="1" fontAlgn="auto" latinLnBrk="0" hangingPunct="1">
                        <a:lnSpc>
                          <a:spcPct val="100000"/>
                        </a:lnSpc>
                        <a:spcBef>
                          <a:spcPts val="0"/>
                        </a:spcBef>
                        <a:spcAft>
                          <a:spcPts val="0"/>
                        </a:spcAft>
                        <a:buClrTx/>
                        <a:buSzTx/>
                        <a:buFontTx/>
                        <a:buNone/>
                        <a:tabLst/>
                        <a:defRPr/>
                      </a:pPr>
                      <a:r>
                        <a:rPr lang="es-MX" b="1" dirty="0"/>
                        <a:t>Problema jurídico en discusión</a:t>
                      </a:r>
                      <a:endParaRPr lang="es-CO" b="1" dirty="0"/>
                    </a:p>
                    <a:p>
                      <a:endParaRPr lang="es-CO"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just"/>
                      <a:r>
                        <a:rPr lang="es-MX" dirty="0"/>
                        <a:t>¿El parentesco de segundo grado de consanguinidad (hermanos) entre gobernador actual del departamento y candidato a la alcaldía de la capital del mismo territorio genera la inhabilidad descrita en el numeral 4 del artículo 95 de la Ley 136 de 1994?</a:t>
                      </a:r>
                      <a:endParaRPr lang="es-C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59681591"/>
                  </a:ext>
                </a:extLst>
              </a:tr>
              <a:tr h="8789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MX" b="1" dirty="0"/>
                    </a:p>
                    <a:p>
                      <a:pPr marL="0" marR="0" lvl="0" indent="0" algn="ctr" defTabSz="914400" rtl="0" eaLnBrk="1" fontAlgn="auto" latinLnBrk="0" hangingPunct="1">
                        <a:lnSpc>
                          <a:spcPct val="100000"/>
                        </a:lnSpc>
                        <a:spcBef>
                          <a:spcPts val="0"/>
                        </a:spcBef>
                        <a:spcAft>
                          <a:spcPts val="0"/>
                        </a:spcAft>
                        <a:buClrTx/>
                        <a:buSzTx/>
                        <a:buFontTx/>
                        <a:buNone/>
                        <a:tabLst/>
                        <a:defRPr/>
                      </a:pPr>
                      <a:r>
                        <a:rPr lang="es-MX" b="1" dirty="0"/>
                        <a:t>Fecha de Revocatoria</a:t>
                      </a:r>
                    </a:p>
                    <a:p>
                      <a:endParaRPr lang="es-CO"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r>
                        <a:rPr lang="es-MX" dirty="0"/>
                        <a:t>Se confirmó la revocatoria el 12 de octubre de 2023. Resolución 11966 del CNE.</a:t>
                      </a:r>
                      <a:endParaRPr lang="es-CO"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84488312"/>
                  </a:ext>
                </a:extLst>
              </a:tr>
            </a:tbl>
          </a:graphicData>
        </a:graphic>
      </p:graphicFrame>
    </p:spTree>
    <p:extLst>
      <p:ext uri="{BB962C8B-B14F-4D97-AF65-F5344CB8AC3E}">
        <p14:creationId xmlns:p14="http://schemas.microsoft.com/office/powerpoint/2010/main" val="25418093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9886DFC-7A1A-1B50-6CF2-14FB7087AF6B}"/>
              </a:ext>
            </a:extLst>
          </p:cNvPr>
          <p:cNvSpPr>
            <a:spLocks noGrp="1"/>
          </p:cNvSpPr>
          <p:nvPr>
            <p:ph type="dt" sz="half" idx="10"/>
          </p:nvPr>
        </p:nvSpPr>
        <p:spPr/>
        <p:txBody>
          <a:bodyPr/>
          <a:lstStyle/>
          <a:p>
            <a:fld id="{E2E02DB9-E290-4D18-B5B2-3465991AAB22}" type="datetime1">
              <a:rPr lang="en-US" smtClean="0"/>
              <a:t>10/18/2023</a:t>
            </a:fld>
            <a:endParaRPr lang="en-US"/>
          </a:p>
        </p:txBody>
      </p:sp>
      <p:sp>
        <p:nvSpPr>
          <p:cNvPr id="3" name="Marcador de número de diapositiva 2">
            <a:extLst>
              <a:ext uri="{FF2B5EF4-FFF2-40B4-BE49-F238E27FC236}">
                <a16:creationId xmlns:a16="http://schemas.microsoft.com/office/drawing/2014/main" id="{C304D551-0CF9-FF2B-1C8E-108A9DB6AE14}"/>
              </a:ext>
            </a:extLst>
          </p:cNvPr>
          <p:cNvSpPr>
            <a:spLocks noGrp="1"/>
          </p:cNvSpPr>
          <p:nvPr>
            <p:ph type="sldNum" sz="quarter" idx="12"/>
          </p:nvPr>
        </p:nvSpPr>
        <p:spPr/>
        <p:txBody>
          <a:bodyPr/>
          <a:lstStyle/>
          <a:p>
            <a:fld id="{F30F7205-41FB-46DE-B583-596CEB3EBE73}" type="slidenum">
              <a:rPr lang="en-US" smtClean="0"/>
              <a:t>23</a:t>
            </a:fld>
            <a:endParaRPr lang="en-US"/>
          </a:p>
        </p:txBody>
      </p:sp>
      <p:graphicFrame>
        <p:nvGraphicFramePr>
          <p:cNvPr id="4" name="Tabla 3">
            <a:extLst>
              <a:ext uri="{FF2B5EF4-FFF2-40B4-BE49-F238E27FC236}">
                <a16:creationId xmlns:a16="http://schemas.microsoft.com/office/drawing/2014/main" id="{7FF081FE-DFC9-1954-B81C-66333F8CDE21}"/>
              </a:ext>
            </a:extLst>
          </p:cNvPr>
          <p:cNvGraphicFramePr>
            <a:graphicFrameLocks noGrp="1"/>
          </p:cNvGraphicFramePr>
          <p:nvPr/>
        </p:nvGraphicFramePr>
        <p:xfrm>
          <a:off x="1722783" y="2082800"/>
          <a:ext cx="8666921" cy="3566160"/>
        </p:xfrm>
        <a:graphic>
          <a:graphicData uri="http://schemas.openxmlformats.org/drawingml/2006/table">
            <a:tbl>
              <a:tblPr firstRow="1" bandRow="1">
                <a:tableStyleId>{616DA210-FB5B-4158-B5E0-FEB733F419BA}</a:tableStyleId>
              </a:tblPr>
              <a:tblGrid>
                <a:gridCol w="3307098">
                  <a:extLst>
                    <a:ext uri="{9D8B030D-6E8A-4147-A177-3AD203B41FA5}">
                      <a16:colId xmlns:a16="http://schemas.microsoft.com/office/drawing/2014/main" val="3274152220"/>
                    </a:ext>
                  </a:extLst>
                </a:gridCol>
                <a:gridCol w="5359823">
                  <a:extLst>
                    <a:ext uri="{9D8B030D-6E8A-4147-A177-3AD203B41FA5}">
                      <a16:colId xmlns:a16="http://schemas.microsoft.com/office/drawing/2014/main" val="4092482502"/>
                    </a:ext>
                  </a:extLst>
                </a:gridCol>
              </a:tblGrid>
              <a:tr h="370840">
                <a:tc>
                  <a:txBody>
                    <a:bodyPr/>
                    <a:lstStyle/>
                    <a:p>
                      <a:pPr algn="ctr"/>
                      <a:endParaRPr lang="es-MX" dirty="0"/>
                    </a:p>
                    <a:p>
                      <a:pPr algn="ctr"/>
                      <a:r>
                        <a:rPr lang="es-MX" dirty="0"/>
                        <a:t>Causales de Inhabilidad</a:t>
                      </a:r>
                      <a:endParaRPr lang="es-C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just"/>
                      <a:r>
                        <a:rPr lang="es-MX" sz="1800" b="0" kern="1200" dirty="0">
                          <a:solidFill>
                            <a:schemeClr val="tx1"/>
                          </a:solidFill>
                          <a:effectLst/>
                          <a:latin typeface="+mn-lt"/>
                          <a:ea typeface="+mn-ea"/>
                          <a:cs typeface="+mn-cs"/>
                        </a:rPr>
                        <a:t>Condena en cualquier época por sentencia judicial a pena privativa de la libertad, inhabilidad contemplada en el artículo 122 de la constitución política. </a:t>
                      </a:r>
                      <a:endParaRPr lang="es-CO"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3441246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MX" b="1" dirty="0"/>
                    </a:p>
                    <a:p>
                      <a:pPr marL="0" marR="0" lvl="0" indent="0" algn="ctr" defTabSz="914400" rtl="0" eaLnBrk="1" fontAlgn="auto" latinLnBrk="0" hangingPunct="1">
                        <a:lnSpc>
                          <a:spcPct val="100000"/>
                        </a:lnSpc>
                        <a:spcBef>
                          <a:spcPts val="0"/>
                        </a:spcBef>
                        <a:spcAft>
                          <a:spcPts val="0"/>
                        </a:spcAft>
                        <a:buClrTx/>
                        <a:buSzTx/>
                        <a:buFontTx/>
                        <a:buNone/>
                        <a:tabLst/>
                        <a:defRPr/>
                      </a:pPr>
                      <a:endParaRPr lang="es-MX" b="1" dirty="0"/>
                    </a:p>
                    <a:p>
                      <a:pPr marL="0" marR="0" lvl="0" indent="0" algn="ctr" defTabSz="914400" rtl="0" eaLnBrk="1" fontAlgn="auto" latinLnBrk="0" hangingPunct="1">
                        <a:lnSpc>
                          <a:spcPct val="100000"/>
                        </a:lnSpc>
                        <a:spcBef>
                          <a:spcPts val="0"/>
                        </a:spcBef>
                        <a:spcAft>
                          <a:spcPts val="0"/>
                        </a:spcAft>
                        <a:buClrTx/>
                        <a:buSzTx/>
                        <a:buFontTx/>
                        <a:buNone/>
                        <a:tabLst/>
                        <a:defRPr/>
                      </a:pPr>
                      <a:r>
                        <a:rPr lang="es-MX" b="1" dirty="0"/>
                        <a:t>Problema jurídico en discusión</a:t>
                      </a:r>
                      <a:endParaRPr lang="es-CO" b="1" dirty="0"/>
                    </a:p>
                    <a:p>
                      <a:pPr algn="ctr"/>
                      <a:endParaRPr lang="es-CO"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just"/>
                      <a:r>
                        <a:rPr lang="es-MX" dirty="0"/>
                        <a:t>¿La sentencia privativa de la libertad del candidato proferida en el extranjero puede tener efectos en Colombia? (electoral) ¿Al revocarse la candidatura se vulneran Los derechos políticos de inscripción de candidatura y los apoyos obtenidos a través del grupo significativo de ciudadanos? (Acción de Tutela)</a:t>
                      </a:r>
                      <a:endParaRPr lang="es-C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5968159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MX" b="1" dirty="0"/>
                    </a:p>
                    <a:p>
                      <a:pPr marL="0" marR="0" lvl="0" indent="0" algn="ctr" defTabSz="914400" rtl="0" eaLnBrk="1" fontAlgn="auto" latinLnBrk="0" hangingPunct="1">
                        <a:lnSpc>
                          <a:spcPct val="100000"/>
                        </a:lnSpc>
                        <a:spcBef>
                          <a:spcPts val="0"/>
                        </a:spcBef>
                        <a:spcAft>
                          <a:spcPts val="0"/>
                        </a:spcAft>
                        <a:buClrTx/>
                        <a:buSzTx/>
                        <a:buFontTx/>
                        <a:buNone/>
                        <a:tabLst/>
                        <a:defRPr/>
                      </a:pPr>
                      <a:r>
                        <a:rPr lang="es-MX" b="1" dirty="0"/>
                        <a:t>Fecha de Revocatoria</a:t>
                      </a:r>
                    </a:p>
                    <a:p>
                      <a:pPr algn="ctr"/>
                      <a:endParaRPr lang="es-CO"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just"/>
                      <a:endParaRPr lang="es-MX" dirty="0"/>
                    </a:p>
                    <a:p>
                      <a:pPr algn="just"/>
                      <a:r>
                        <a:rPr lang="es-MX" dirty="0"/>
                        <a:t>Sala plena del 27 de septiembre de 2023</a:t>
                      </a:r>
                      <a:endParaRPr lang="es-C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84488312"/>
                  </a:ext>
                </a:extLst>
              </a:tr>
            </a:tbl>
          </a:graphicData>
        </a:graphic>
      </p:graphicFrame>
      <p:sp>
        <p:nvSpPr>
          <p:cNvPr id="5" name="Rectángulo: esquinas redondeadas 4">
            <a:extLst>
              <a:ext uri="{FF2B5EF4-FFF2-40B4-BE49-F238E27FC236}">
                <a16:creationId xmlns:a16="http://schemas.microsoft.com/office/drawing/2014/main" id="{F006D3C6-3CCC-E9CD-2EA6-E2BD8BEC4A69}"/>
              </a:ext>
            </a:extLst>
          </p:cNvPr>
          <p:cNvSpPr/>
          <p:nvPr/>
        </p:nvSpPr>
        <p:spPr>
          <a:xfrm>
            <a:off x="2122551" y="702852"/>
            <a:ext cx="7464502" cy="1012375"/>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CO" sz="2400" b="1" kern="0" dirty="0">
                <a:solidFill>
                  <a:schemeClr val="bg1"/>
                </a:solidFill>
                <a:effectLst/>
                <a:latin typeface="Arial" panose="020B0604020202020204" pitchFamily="34" charset="0"/>
                <a:ea typeface="Times New Roman" panose="02020603050405020304" pitchFamily="18" charset="0"/>
              </a:rPr>
              <a:t>Caso Samuel Santander Lopesierra Gutiérrez “Hombre Marlboro”</a:t>
            </a:r>
            <a:endParaRPr lang="es-CO" sz="2400" dirty="0">
              <a:solidFill>
                <a:schemeClr val="bg1"/>
              </a:solidFill>
              <a:latin typeface="Museo Sans 900" panose="02000000000000000000" pitchFamily="50" charset="0"/>
            </a:endParaRPr>
          </a:p>
        </p:txBody>
      </p:sp>
    </p:spTree>
    <p:extLst>
      <p:ext uri="{BB962C8B-B14F-4D97-AF65-F5344CB8AC3E}">
        <p14:creationId xmlns:p14="http://schemas.microsoft.com/office/powerpoint/2010/main" val="36682904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9886DFC-7A1A-1B50-6CF2-14FB7087AF6B}"/>
              </a:ext>
            </a:extLst>
          </p:cNvPr>
          <p:cNvSpPr>
            <a:spLocks noGrp="1"/>
          </p:cNvSpPr>
          <p:nvPr>
            <p:ph type="dt" sz="half" idx="10"/>
          </p:nvPr>
        </p:nvSpPr>
        <p:spPr/>
        <p:txBody>
          <a:bodyPr/>
          <a:lstStyle/>
          <a:p>
            <a:fld id="{E2E02DB9-E290-4D18-B5B2-3465991AAB22}" type="datetime1">
              <a:rPr lang="en-US" smtClean="0"/>
              <a:t>10/18/2023</a:t>
            </a:fld>
            <a:endParaRPr lang="en-US"/>
          </a:p>
        </p:txBody>
      </p:sp>
      <p:sp>
        <p:nvSpPr>
          <p:cNvPr id="3" name="Marcador de número de diapositiva 2">
            <a:extLst>
              <a:ext uri="{FF2B5EF4-FFF2-40B4-BE49-F238E27FC236}">
                <a16:creationId xmlns:a16="http://schemas.microsoft.com/office/drawing/2014/main" id="{C304D551-0CF9-FF2B-1C8E-108A9DB6AE14}"/>
              </a:ext>
            </a:extLst>
          </p:cNvPr>
          <p:cNvSpPr>
            <a:spLocks noGrp="1"/>
          </p:cNvSpPr>
          <p:nvPr>
            <p:ph type="sldNum" sz="quarter" idx="12"/>
          </p:nvPr>
        </p:nvSpPr>
        <p:spPr/>
        <p:txBody>
          <a:bodyPr/>
          <a:lstStyle/>
          <a:p>
            <a:fld id="{F30F7205-41FB-46DE-B583-596CEB3EBE73}" type="slidenum">
              <a:rPr lang="en-US" smtClean="0"/>
              <a:t>24</a:t>
            </a:fld>
            <a:endParaRPr lang="en-US"/>
          </a:p>
        </p:txBody>
      </p:sp>
      <p:graphicFrame>
        <p:nvGraphicFramePr>
          <p:cNvPr id="4" name="Tabla 3">
            <a:extLst>
              <a:ext uri="{FF2B5EF4-FFF2-40B4-BE49-F238E27FC236}">
                <a16:creationId xmlns:a16="http://schemas.microsoft.com/office/drawing/2014/main" id="{7FF081FE-DFC9-1954-B81C-66333F8CDE21}"/>
              </a:ext>
            </a:extLst>
          </p:cNvPr>
          <p:cNvGraphicFramePr>
            <a:graphicFrameLocks noGrp="1"/>
          </p:cNvGraphicFramePr>
          <p:nvPr>
            <p:extLst>
              <p:ext uri="{D42A27DB-BD31-4B8C-83A1-F6EECF244321}">
                <p14:modId xmlns:p14="http://schemas.microsoft.com/office/powerpoint/2010/main" val="3011373389"/>
              </p:ext>
            </p:extLst>
          </p:nvPr>
        </p:nvGraphicFramePr>
        <p:xfrm>
          <a:off x="1179443" y="1443135"/>
          <a:ext cx="10174357" cy="5212080"/>
        </p:xfrm>
        <a:graphic>
          <a:graphicData uri="http://schemas.openxmlformats.org/drawingml/2006/table">
            <a:tbl>
              <a:tblPr firstRow="1" bandRow="1">
                <a:tableStyleId>{616DA210-FB5B-4158-B5E0-FEB733F419BA}</a:tableStyleId>
              </a:tblPr>
              <a:tblGrid>
                <a:gridCol w="1851991">
                  <a:extLst>
                    <a:ext uri="{9D8B030D-6E8A-4147-A177-3AD203B41FA5}">
                      <a16:colId xmlns:a16="http://schemas.microsoft.com/office/drawing/2014/main" val="3274152220"/>
                    </a:ext>
                  </a:extLst>
                </a:gridCol>
                <a:gridCol w="8322366">
                  <a:extLst>
                    <a:ext uri="{9D8B030D-6E8A-4147-A177-3AD203B41FA5}">
                      <a16:colId xmlns:a16="http://schemas.microsoft.com/office/drawing/2014/main" val="4092482502"/>
                    </a:ext>
                  </a:extLst>
                </a:gridCol>
              </a:tblGrid>
              <a:tr h="370840">
                <a:tc>
                  <a:txBody>
                    <a:bodyPr/>
                    <a:lstStyle/>
                    <a:p>
                      <a:pPr algn="ctr"/>
                      <a:endParaRPr lang="es-MX" sz="1800" dirty="0"/>
                    </a:p>
                    <a:p>
                      <a:pPr algn="ctr"/>
                      <a:endParaRPr lang="es-MX" sz="1800" dirty="0"/>
                    </a:p>
                    <a:p>
                      <a:pPr algn="ctr"/>
                      <a:endParaRPr lang="es-MX" sz="1800" dirty="0"/>
                    </a:p>
                    <a:p>
                      <a:pPr algn="ctr"/>
                      <a:endParaRPr lang="es-MX" sz="1800" dirty="0"/>
                    </a:p>
                    <a:p>
                      <a:pPr algn="ctr"/>
                      <a:r>
                        <a:rPr lang="es-MX" sz="1800" dirty="0"/>
                        <a:t>Causales de Inhabilidad</a:t>
                      </a:r>
                      <a:endParaRPr lang="es-CO"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F9C3"/>
                    </a:solidFill>
                  </a:tcPr>
                </a:tc>
                <a:tc>
                  <a:txBody>
                    <a:bodyPr/>
                    <a:lstStyle/>
                    <a:p>
                      <a:pPr algn="just"/>
                      <a:r>
                        <a:rPr lang="es-MX" sz="1800" b="0" kern="1200" dirty="0">
                          <a:solidFill>
                            <a:schemeClr val="tx1"/>
                          </a:solidFill>
                          <a:effectLst/>
                          <a:latin typeface="+mn-lt"/>
                          <a:ea typeface="+mn-ea"/>
                          <a:cs typeface="+mn-cs"/>
                        </a:rPr>
                        <a:t>Según el numeral 3 del artículo 37 de la Ley 617 del 2000. </a:t>
                      </a:r>
                    </a:p>
                    <a:p>
                      <a:pPr algn="just"/>
                      <a:r>
                        <a:rPr lang="es-MX" sz="1800" b="0" i="1" kern="1200" dirty="0">
                          <a:solidFill>
                            <a:schemeClr val="tx1"/>
                          </a:solidFill>
                          <a:effectLst/>
                          <a:latin typeface="+mn-lt"/>
                          <a:ea typeface="+mn-ea"/>
                          <a:cs typeface="+mn-cs"/>
                        </a:rPr>
                        <a:t>“No podrá ser inscrito como candidato, ni elegido, ni designado alcalde municipal o distrital:</a:t>
                      </a:r>
                    </a:p>
                    <a:p>
                      <a:pPr algn="just"/>
                      <a:r>
                        <a:rPr lang="es-MX" sz="1800" b="0" i="1" kern="1200" dirty="0">
                          <a:solidFill>
                            <a:schemeClr val="tx1"/>
                          </a:solidFill>
                          <a:effectLst/>
                          <a:latin typeface="+mn-lt"/>
                          <a:ea typeface="+mn-ea"/>
                          <a:cs typeface="+mn-cs"/>
                        </a:rPr>
                        <a:t>3. Quien dentro del año anterior a la elección haya intervenido en la gestión de negocios ante entidades públicas del nivel municipal o en la celebración de contratos con entidades públicas de cualquier nivel en interés propio o de terceros, siempre que los contratos deban ejecutarse o cumplirse en el respectivo municipio”. </a:t>
                      </a:r>
                      <a:r>
                        <a:rPr lang="es-MX" sz="1800" b="0" kern="1200" dirty="0">
                          <a:solidFill>
                            <a:schemeClr val="tx1"/>
                          </a:solidFill>
                          <a:effectLst/>
                          <a:latin typeface="+mn-lt"/>
                          <a:ea typeface="+mn-ea"/>
                          <a:cs typeface="+mn-cs"/>
                        </a:rPr>
                        <a:t>La jurisprudencia del Consejo de Estado ha considerado, además, que es necesario que ese contrato produzca un beneficio que pueda ofrecer algún tipo de ventaja competitiva para la candidatura</a:t>
                      </a:r>
                      <a:endParaRPr lang="es-CO" sz="18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34412467"/>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800" b="1" dirty="0"/>
                        <a:t>Problema jurídico en discusión</a:t>
                      </a:r>
                      <a:endParaRPr lang="es-CO" sz="1800" b="1" dirty="0"/>
                    </a:p>
                    <a:p>
                      <a:pPr algn="ctr"/>
                      <a:endParaRPr lang="es-CO"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F9C3"/>
                    </a:solidFill>
                  </a:tcPr>
                </a:tc>
                <a:tc>
                  <a:txBody>
                    <a:bodyPr/>
                    <a:lstStyle/>
                    <a:p>
                      <a:pPr algn="just"/>
                      <a:r>
                        <a:rPr lang="es-MX" sz="1800" dirty="0"/>
                        <a:t>¿Se configura la causa de inhabilidad establecida en el numeral 3 del artículo 37 de la Ley 617 de 2000 cuando se celebra un contrato de arrendamiento de bien inmueble con una entidad del nivel nacional?</a:t>
                      </a:r>
                      <a:endParaRPr lang="es-CO"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5968159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MX" sz="1800" b="1" dirty="0"/>
                    </a:p>
                    <a:p>
                      <a:pPr marL="0" marR="0" lvl="0" indent="0" algn="ctr" defTabSz="914400" rtl="0" eaLnBrk="1" fontAlgn="auto" latinLnBrk="0" hangingPunct="1">
                        <a:lnSpc>
                          <a:spcPct val="100000"/>
                        </a:lnSpc>
                        <a:spcBef>
                          <a:spcPts val="0"/>
                        </a:spcBef>
                        <a:spcAft>
                          <a:spcPts val="0"/>
                        </a:spcAft>
                        <a:buClrTx/>
                        <a:buSzTx/>
                        <a:buFontTx/>
                        <a:buNone/>
                        <a:tabLst/>
                        <a:defRPr/>
                      </a:pPr>
                      <a:r>
                        <a:rPr lang="es-MX" sz="1800" b="1" dirty="0"/>
                        <a:t>Fecha de Revocatoria</a:t>
                      </a:r>
                    </a:p>
                    <a:p>
                      <a:pPr algn="ctr"/>
                      <a:endParaRPr lang="es-CO"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F9C3"/>
                    </a:solidFill>
                  </a:tcPr>
                </a:tc>
                <a:tc>
                  <a:txBody>
                    <a:bodyPr/>
                    <a:lstStyle/>
                    <a:p>
                      <a:pPr algn="just"/>
                      <a:r>
                        <a:rPr lang="es-MX" sz="1800" dirty="0"/>
                        <a:t>La solicitud de revocatoria de la candidatura se presentó el 31 de agosto de 2023. La decisión se profirió el 29 de septiembre de 2023, y no se revocó la inscripción de la candidatura. Consideró el CNE que este tipo de contrato no genera ningún tipo de ventaja competitiva para la candidatura.</a:t>
                      </a:r>
                      <a:endParaRPr lang="es-CO"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84488312"/>
                  </a:ext>
                </a:extLst>
              </a:tr>
            </a:tbl>
          </a:graphicData>
        </a:graphic>
      </p:graphicFrame>
      <p:sp>
        <p:nvSpPr>
          <p:cNvPr id="5" name="Rectángulo: esquinas redondeadas 4">
            <a:extLst>
              <a:ext uri="{FF2B5EF4-FFF2-40B4-BE49-F238E27FC236}">
                <a16:creationId xmlns:a16="http://schemas.microsoft.com/office/drawing/2014/main" id="{F006D3C6-3CCC-E9CD-2EA6-E2BD8BEC4A69}"/>
              </a:ext>
            </a:extLst>
          </p:cNvPr>
          <p:cNvSpPr/>
          <p:nvPr/>
        </p:nvSpPr>
        <p:spPr>
          <a:xfrm>
            <a:off x="3457056" y="262484"/>
            <a:ext cx="5277888" cy="1012375"/>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CO" sz="2400" b="1" kern="0" dirty="0">
                <a:solidFill>
                  <a:schemeClr val="bg1"/>
                </a:solidFill>
                <a:effectLst/>
                <a:latin typeface="Arial" panose="020B0604020202020204" pitchFamily="34" charset="0"/>
                <a:ea typeface="Times New Roman" panose="02020603050405020304" pitchFamily="18" charset="0"/>
              </a:rPr>
              <a:t>Caso Juan Daniel Oviedo</a:t>
            </a:r>
            <a:endParaRPr lang="es-CO" sz="2400" dirty="0">
              <a:solidFill>
                <a:schemeClr val="bg1"/>
              </a:solidFill>
              <a:latin typeface="Museo Sans 900" panose="02000000000000000000" pitchFamily="50" charset="0"/>
            </a:endParaRPr>
          </a:p>
        </p:txBody>
      </p:sp>
    </p:spTree>
    <p:extLst>
      <p:ext uri="{BB962C8B-B14F-4D97-AF65-F5344CB8AC3E}">
        <p14:creationId xmlns:p14="http://schemas.microsoft.com/office/powerpoint/2010/main" val="3787453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9886DFC-7A1A-1B50-6CF2-14FB7087AF6B}"/>
              </a:ext>
            </a:extLst>
          </p:cNvPr>
          <p:cNvSpPr>
            <a:spLocks noGrp="1"/>
          </p:cNvSpPr>
          <p:nvPr>
            <p:ph type="dt" sz="half" idx="10"/>
          </p:nvPr>
        </p:nvSpPr>
        <p:spPr/>
        <p:txBody>
          <a:bodyPr/>
          <a:lstStyle/>
          <a:p>
            <a:fld id="{E2E02DB9-E290-4D18-B5B2-3465991AAB22}" type="datetime1">
              <a:rPr lang="en-US" smtClean="0"/>
              <a:t>10/18/2023</a:t>
            </a:fld>
            <a:endParaRPr lang="en-US"/>
          </a:p>
        </p:txBody>
      </p:sp>
      <p:sp>
        <p:nvSpPr>
          <p:cNvPr id="3" name="Marcador de número de diapositiva 2">
            <a:extLst>
              <a:ext uri="{FF2B5EF4-FFF2-40B4-BE49-F238E27FC236}">
                <a16:creationId xmlns:a16="http://schemas.microsoft.com/office/drawing/2014/main" id="{C304D551-0CF9-FF2B-1C8E-108A9DB6AE14}"/>
              </a:ext>
            </a:extLst>
          </p:cNvPr>
          <p:cNvSpPr>
            <a:spLocks noGrp="1"/>
          </p:cNvSpPr>
          <p:nvPr>
            <p:ph type="sldNum" sz="quarter" idx="12"/>
          </p:nvPr>
        </p:nvSpPr>
        <p:spPr/>
        <p:txBody>
          <a:bodyPr/>
          <a:lstStyle/>
          <a:p>
            <a:fld id="{F30F7205-41FB-46DE-B583-596CEB3EBE73}" type="slidenum">
              <a:rPr lang="en-US" smtClean="0"/>
              <a:t>25</a:t>
            </a:fld>
            <a:endParaRPr lang="en-US"/>
          </a:p>
        </p:txBody>
      </p:sp>
      <p:graphicFrame>
        <p:nvGraphicFramePr>
          <p:cNvPr id="4" name="Tabla 3">
            <a:extLst>
              <a:ext uri="{FF2B5EF4-FFF2-40B4-BE49-F238E27FC236}">
                <a16:creationId xmlns:a16="http://schemas.microsoft.com/office/drawing/2014/main" id="{7FF081FE-DFC9-1954-B81C-66333F8CDE21}"/>
              </a:ext>
            </a:extLst>
          </p:cNvPr>
          <p:cNvGraphicFramePr>
            <a:graphicFrameLocks noGrp="1"/>
          </p:cNvGraphicFramePr>
          <p:nvPr>
            <p:extLst>
              <p:ext uri="{D42A27DB-BD31-4B8C-83A1-F6EECF244321}">
                <p14:modId xmlns:p14="http://schemas.microsoft.com/office/powerpoint/2010/main" val="4079429329"/>
              </p:ext>
            </p:extLst>
          </p:nvPr>
        </p:nvGraphicFramePr>
        <p:xfrm>
          <a:off x="2209800" y="1615412"/>
          <a:ext cx="8322365" cy="4389120"/>
        </p:xfrm>
        <a:graphic>
          <a:graphicData uri="http://schemas.openxmlformats.org/drawingml/2006/table">
            <a:tbl>
              <a:tblPr firstRow="1" bandRow="1">
                <a:tableStyleId>{616DA210-FB5B-4158-B5E0-FEB733F419BA}</a:tableStyleId>
              </a:tblPr>
              <a:tblGrid>
                <a:gridCol w="2570922">
                  <a:extLst>
                    <a:ext uri="{9D8B030D-6E8A-4147-A177-3AD203B41FA5}">
                      <a16:colId xmlns:a16="http://schemas.microsoft.com/office/drawing/2014/main" val="3274152220"/>
                    </a:ext>
                  </a:extLst>
                </a:gridCol>
                <a:gridCol w="5751443">
                  <a:extLst>
                    <a:ext uri="{9D8B030D-6E8A-4147-A177-3AD203B41FA5}">
                      <a16:colId xmlns:a16="http://schemas.microsoft.com/office/drawing/2014/main" val="4092482502"/>
                    </a:ext>
                  </a:extLst>
                </a:gridCol>
              </a:tblGrid>
              <a:tr h="370840">
                <a:tc>
                  <a:txBody>
                    <a:bodyPr/>
                    <a:lstStyle/>
                    <a:p>
                      <a:pPr algn="ctr"/>
                      <a:endParaRPr lang="es-MX" sz="1800" dirty="0"/>
                    </a:p>
                    <a:p>
                      <a:pPr algn="ctr"/>
                      <a:r>
                        <a:rPr lang="es-MX" sz="1800" dirty="0"/>
                        <a:t>Causales de Inhabilidad</a:t>
                      </a:r>
                      <a:endParaRPr lang="es-CO"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5A5"/>
                    </a:solidFill>
                  </a:tcPr>
                </a:tc>
                <a:tc>
                  <a:txBody>
                    <a:bodyPr/>
                    <a:lstStyle/>
                    <a:p>
                      <a:pPr algn="just"/>
                      <a:r>
                        <a:rPr lang="es-MX" sz="1800" b="0" kern="1200" dirty="0">
                          <a:solidFill>
                            <a:schemeClr val="tx1"/>
                          </a:solidFill>
                          <a:effectLst/>
                          <a:latin typeface="+mn-lt"/>
                          <a:ea typeface="+mn-ea"/>
                          <a:cs typeface="+mn-cs"/>
                        </a:rPr>
                        <a:t>Numeral 5 del artículo 111 de la Ley 2200 de 2022,</a:t>
                      </a:r>
                      <a:r>
                        <a:rPr lang="es-MX" sz="1800" b="0" i="1" kern="1200" dirty="0">
                          <a:solidFill>
                            <a:schemeClr val="tx1"/>
                          </a:solidFill>
                          <a:effectLst/>
                          <a:latin typeface="+mn-lt"/>
                          <a:ea typeface="+mn-ea"/>
                          <a:cs typeface="+mn-cs"/>
                        </a:rPr>
                        <a:t> “Quien dentro de los doce (12) meses anteriores a la elección, haya intervenido en la celebración de contratos con entidades públicas de cualquier nivel en interés propio o de terceros, siempre que los contratos deban ejecutarse o cumplirse en el respectivo departamento.”</a:t>
                      </a:r>
                      <a:endParaRPr lang="es-CO" sz="1800" b="0"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3441246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MX" sz="1800" b="1" dirty="0"/>
                    </a:p>
                    <a:p>
                      <a:pPr marL="0" marR="0" lvl="0" indent="0" algn="ctr" defTabSz="914400" rtl="0" eaLnBrk="1" fontAlgn="auto" latinLnBrk="0" hangingPunct="1">
                        <a:lnSpc>
                          <a:spcPct val="100000"/>
                        </a:lnSpc>
                        <a:spcBef>
                          <a:spcPts val="0"/>
                        </a:spcBef>
                        <a:spcAft>
                          <a:spcPts val="0"/>
                        </a:spcAft>
                        <a:buClrTx/>
                        <a:buSzTx/>
                        <a:buFontTx/>
                        <a:buNone/>
                        <a:tabLst/>
                        <a:defRPr/>
                      </a:pPr>
                      <a:r>
                        <a:rPr lang="es-MX" sz="1800" b="1" dirty="0"/>
                        <a:t>Problema jurídico en discusión</a:t>
                      </a:r>
                      <a:endParaRPr lang="es-CO" sz="1800" b="1" dirty="0"/>
                    </a:p>
                    <a:p>
                      <a:pPr algn="ctr"/>
                      <a:endParaRPr lang="es-CO" sz="1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5A5"/>
                    </a:solidFill>
                  </a:tcPr>
                </a:tc>
                <a:tc>
                  <a:txBody>
                    <a:bodyPr/>
                    <a:lstStyle/>
                    <a:p>
                      <a:pPr algn="just"/>
                      <a:r>
                        <a:rPr lang="es-MX" sz="1800" dirty="0"/>
                        <a:t>El máximo accionista de una empresa privada que suscribió contrato con la Secretaria de Deporte de la alcaldía de Cali durante el año previo a la elección y cuyo lugar de ejecución fue en el departamento en el cual aspira al cargo de Gobernador, configura la causal del numeral 5 del artículo 111 de la Ley 2200 de 2022? (electoral).</a:t>
                      </a:r>
                      <a:endParaRPr lang="es-CO"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5968159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MX" sz="1800" b="1" dirty="0"/>
                    </a:p>
                    <a:p>
                      <a:pPr marL="0" marR="0" lvl="0" indent="0" algn="ctr" defTabSz="914400" rtl="0" eaLnBrk="1" fontAlgn="auto" latinLnBrk="0" hangingPunct="1">
                        <a:lnSpc>
                          <a:spcPct val="100000"/>
                        </a:lnSpc>
                        <a:spcBef>
                          <a:spcPts val="0"/>
                        </a:spcBef>
                        <a:spcAft>
                          <a:spcPts val="0"/>
                        </a:spcAft>
                        <a:buClrTx/>
                        <a:buSzTx/>
                        <a:buFontTx/>
                        <a:buNone/>
                        <a:tabLst/>
                        <a:defRPr/>
                      </a:pPr>
                      <a:r>
                        <a:rPr lang="es-MX" sz="1800" b="1" dirty="0"/>
                        <a:t>Fecha de Revocatoria</a:t>
                      </a:r>
                    </a:p>
                    <a:p>
                      <a:pPr algn="ctr"/>
                      <a:endParaRPr lang="es-CO"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5A5"/>
                    </a:solidFill>
                  </a:tcPr>
                </a:tc>
                <a:tc>
                  <a:txBody>
                    <a:bodyPr/>
                    <a:lstStyle/>
                    <a:p>
                      <a:pPr algn="just"/>
                      <a:r>
                        <a:rPr lang="es-MX" sz="1800" dirty="0"/>
                        <a:t>Sala plena del 27 de septiembre de 2023, Resolución 11177 del CNE.</a:t>
                      </a:r>
                      <a:endParaRPr lang="es-CO"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84488312"/>
                  </a:ext>
                </a:extLst>
              </a:tr>
            </a:tbl>
          </a:graphicData>
        </a:graphic>
      </p:graphicFrame>
      <p:sp>
        <p:nvSpPr>
          <p:cNvPr id="5" name="Rectángulo: esquinas redondeadas 4">
            <a:extLst>
              <a:ext uri="{FF2B5EF4-FFF2-40B4-BE49-F238E27FC236}">
                <a16:creationId xmlns:a16="http://schemas.microsoft.com/office/drawing/2014/main" id="{F006D3C6-3CCC-E9CD-2EA6-E2BD8BEC4A69}"/>
              </a:ext>
            </a:extLst>
          </p:cNvPr>
          <p:cNvSpPr/>
          <p:nvPr/>
        </p:nvSpPr>
        <p:spPr>
          <a:xfrm>
            <a:off x="3650764" y="289968"/>
            <a:ext cx="4959836" cy="1012375"/>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CO" sz="2400" b="1" kern="0" dirty="0">
                <a:solidFill>
                  <a:schemeClr val="bg1"/>
                </a:solidFill>
                <a:effectLst/>
                <a:latin typeface="Arial" panose="020B0604020202020204" pitchFamily="34" charset="0"/>
                <a:ea typeface="Times New Roman" panose="02020603050405020304" pitchFamily="18" charset="0"/>
              </a:rPr>
              <a:t>Caso Tulio Gómez</a:t>
            </a:r>
            <a:endParaRPr lang="es-CO" sz="2400" dirty="0">
              <a:solidFill>
                <a:schemeClr val="bg1"/>
              </a:solidFill>
              <a:latin typeface="Museo Sans 900" panose="02000000000000000000" pitchFamily="50" charset="0"/>
            </a:endParaRPr>
          </a:p>
        </p:txBody>
      </p:sp>
    </p:spTree>
    <p:extLst>
      <p:ext uri="{BB962C8B-B14F-4D97-AF65-F5344CB8AC3E}">
        <p14:creationId xmlns:p14="http://schemas.microsoft.com/office/powerpoint/2010/main" val="30554705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8A9515E-3CD0-1FDD-F53C-584FEAB74C75}"/>
              </a:ext>
            </a:extLst>
          </p:cNvPr>
          <p:cNvSpPr>
            <a:spLocks noGrp="1"/>
          </p:cNvSpPr>
          <p:nvPr>
            <p:ph type="dt" sz="half" idx="10"/>
          </p:nvPr>
        </p:nvSpPr>
        <p:spPr/>
        <p:txBody>
          <a:bodyPr/>
          <a:lstStyle/>
          <a:p>
            <a:fld id="{E2E02DB9-E290-4D18-B5B2-3465991AAB22}" type="datetime1">
              <a:rPr lang="en-US" smtClean="0"/>
              <a:t>10/18/2023</a:t>
            </a:fld>
            <a:endParaRPr lang="en-US"/>
          </a:p>
        </p:txBody>
      </p:sp>
      <p:sp>
        <p:nvSpPr>
          <p:cNvPr id="3" name="Marcador de número de diapositiva 2">
            <a:extLst>
              <a:ext uri="{FF2B5EF4-FFF2-40B4-BE49-F238E27FC236}">
                <a16:creationId xmlns:a16="http://schemas.microsoft.com/office/drawing/2014/main" id="{F384F5DE-50EB-9AFF-6456-46F77E01B9B4}"/>
              </a:ext>
            </a:extLst>
          </p:cNvPr>
          <p:cNvSpPr>
            <a:spLocks noGrp="1"/>
          </p:cNvSpPr>
          <p:nvPr>
            <p:ph type="sldNum" sz="quarter" idx="12"/>
          </p:nvPr>
        </p:nvSpPr>
        <p:spPr/>
        <p:txBody>
          <a:bodyPr/>
          <a:lstStyle/>
          <a:p>
            <a:fld id="{F30F7205-41FB-46DE-B583-596CEB3EBE73}" type="slidenum">
              <a:rPr lang="en-US" smtClean="0"/>
              <a:t>26</a:t>
            </a:fld>
            <a:endParaRPr lang="en-US"/>
          </a:p>
        </p:txBody>
      </p:sp>
      <p:sp>
        <p:nvSpPr>
          <p:cNvPr id="5" name="Rectángulo: esquinas redondeadas 4">
            <a:extLst>
              <a:ext uri="{FF2B5EF4-FFF2-40B4-BE49-F238E27FC236}">
                <a16:creationId xmlns:a16="http://schemas.microsoft.com/office/drawing/2014/main" id="{9729C5F8-EED6-B9FA-25FB-7FC70953D6D8}"/>
              </a:ext>
            </a:extLst>
          </p:cNvPr>
          <p:cNvSpPr/>
          <p:nvPr/>
        </p:nvSpPr>
        <p:spPr>
          <a:xfrm>
            <a:off x="1616364" y="1998252"/>
            <a:ext cx="8712377" cy="2904126"/>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US" sz="4000" b="1" dirty="0">
                <a:latin typeface="Gill Sans MT" panose="020B0502020104020203" pitchFamily="34" charset="77"/>
              </a:rPr>
              <a:t>II. FINANCIACIÓN DE CANDIDATURAS POLÍTICAS</a:t>
            </a:r>
          </a:p>
        </p:txBody>
      </p:sp>
    </p:spTree>
    <p:extLst>
      <p:ext uri="{BB962C8B-B14F-4D97-AF65-F5344CB8AC3E}">
        <p14:creationId xmlns:p14="http://schemas.microsoft.com/office/powerpoint/2010/main" val="27156475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2B2E0CDA-CA1F-96CD-D389-38595B966619}"/>
              </a:ext>
            </a:extLst>
          </p:cNvPr>
          <p:cNvSpPr>
            <a:spLocks noGrp="1"/>
          </p:cNvSpPr>
          <p:nvPr>
            <p:ph type="dt" sz="half" idx="10"/>
          </p:nvPr>
        </p:nvSpPr>
        <p:spPr>
          <a:xfrm>
            <a:off x="389534" y="6244460"/>
            <a:ext cx="1452424" cy="585388"/>
          </a:xfrm>
        </p:spPr>
        <p:txBody>
          <a:bodyPr/>
          <a:lstStyle/>
          <a:p>
            <a:fld id="{E2E02DB9-E290-4D18-B5B2-3465991AAB22}" type="datetime1">
              <a:rPr lang="en-US" smtClean="0">
                <a:latin typeface="Gill Sans MT" panose="020B0502020104020203" pitchFamily="34" charset="0"/>
              </a:rPr>
              <a:t>10/18/2023</a:t>
            </a:fld>
            <a:endParaRPr lang="en-US" dirty="0">
              <a:latin typeface="Gill Sans MT" panose="020B0502020104020203" pitchFamily="34" charset="0"/>
            </a:endParaRPr>
          </a:p>
        </p:txBody>
      </p:sp>
      <p:sp>
        <p:nvSpPr>
          <p:cNvPr id="3" name="Marcador de número de diapositiva 2">
            <a:extLst>
              <a:ext uri="{FF2B5EF4-FFF2-40B4-BE49-F238E27FC236}">
                <a16:creationId xmlns:a16="http://schemas.microsoft.com/office/drawing/2014/main" id="{7BB56BF6-BCF9-E244-18F9-2D155F56A278}"/>
              </a:ext>
            </a:extLst>
          </p:cNvPr>
          <p:cNvSpPr>
            <a:spLocks noGrp="1"/>
          </p:cNvSpPr>
          <p:nvPr>
            <p:ph type="sldNum" sz="quarter" idx="12"/>
          </p:nvPr>
        </p:nvSpPr>
        <p:spPr/>
        <p:txBody>
          <a:bodyPr/>
          <a:lstStyle/>
          <a:p>
            <a:fld id="{F30F7205-41FB-46DE-B583-596CEB3EBE73}" type="slidenum">
              <a:rPr lang="en-US" smtClean="0">
                <a:latin typeface="Gill Sans MT" panose="020B0502020104020203" pitchFamily="34" charset="0"/>
              </a:rPr>
              <a:t>27</a:t>
            </a:fld>
            <a:endParaRPr lang="en-US">
              <a:latin typeface="Gill Sans MT" panose="020B0502020104020203" pitchFamily="34" charset="0"/>
            </a:endParaRPr>
          </a:p>
        </p:txBody>
      </p:sp>
      <p:grpSp>
        <p:nvGrpSpPr>
          <p:cNvPr id="9" name="Grupo 8">
            <a:extLst>
              <a:ext uri="{FF2B5EF4-FFF2-40B4-BE49-F238E27FC236}">
                <a16:creationId xmlns:a16="http://schemas.microsoft.com/office/drawing/2014/main" id="{9E16B026-F46B-AAE6-D9FF-DFA36FBFC08D}"/>
              </a:ext>
            </a:extLst>
          </p:cNvPr>
          <p:cNvGrpSpPr/>
          <p:nvPr/>
        </p:nvGrpSpPr>
        <p:grpSpPr>
          <a:xfrm>
            <a:off x="838200" y="2269666"/>
            <a:ext cx="10781714" cy="4288080"/>
            <a:chOff x="838200" y="1690688"/>
            <a:chExt cx="10781714" cy="4288080"/>
          </a:xfrm>
        </p:grpSpPr>
        <p:graphicFrame>
          <p:nvGraphicFramePr>
            <p:cNvPr id="4" name="Gráfico 3">
              <a:extLst>
                <a:ext uri="{FF2B5EF4-FFF2-40B4-BE49-F238E27FC236}">
                  <a16:creationId xmlns:a16="http://schemas.microsoft.com/office/drawing/2014/main" id="{53D0251E-A647-51F2-467C-48C177CC3B26}"/>
                </a:ext>
              </a:extLst>
            </p:cNvPr>
            <p:cNvGraphicFramePr>
              <a:graphicFrameLocks/>
            </p:cNvGraphicFramePr>
            <p:nvPr/>
          </p:nvGraphicFramePr>
          <p:xfrm>
            <a:off x="838200" y="1690688"/>
            <a:ext cx="10781714" cy="4288080"/>
          </p:xfrm>
          <a:graphic>
            <a:graphicData uri="http://schemas.openxmlformats.org/drawingml/2006/chart">
              <c:chart xmlns:c="http://schemas.openxmlformats.org/drawingml/2006/chart" xmlns:r="http://schemas.openxmlformats.org/officeDocument/2006/relationships" r:id="rId2"/>
            </a:graphicData>
          </a:graphic>
        </p:graphicFrame>
        <p:sp>
          <p:nvSpPr>
            <p:cNvPr id="7" name="CuadroTexto 6">
              <a:extLst>
                <a:ext uri="{FF2B5EF4-FFF2-40B4-BE49-F238E27FC236}">
                  <a16:creationId xmlns:a16="http://schemas.microsoft.com/office/drawing/2014/main" id="{66D03F2B-3A68-6CAB-F0AC-D5B5FB064CA7}"/>
                </a:ext>
              </a:extLst>
            </p:cNvPr>
            <p:cNvSpPr txBox="1"/>
            <p:nvPr/>
          </p:nvSpPr>
          <p:spPr>
            <a:xfrm>
              <a:off x="5645133" y="2181709"/>
              <a:ext cx="1167848" cy="375552"/>
            </a:xfrm>
            <a:prstGeom prst="rect">
              <a:avLst/>
            </a:prstGeom>
            <a:noFill/>
          </p:spPr>
          <p:txBody>
            <a:bodyPr wrap="square" rtlCol="0">
              <a:spAutoFit/>
            </a:bodyPr>
            <a:lstStyle/>
            <a:p>
              <a:pPr algn="ctr">
                <a:lnSpc>
                  <a:spcPct val="107000"/>
                </a:lnSpc>
                <a:spcAft>
                  <a:spcPts val="800"/>
                </a:spcAft>
              </a:pPr>
              <a:r>
                <a:rPr lang="es-MX" sz="1800" b="1" dirty="0">
                  <a:effectLst/>
                  <a:latin typeface="Gill Sans MT" panose="020B0502020104020203" pitchFamily="34" charset="0"/>
                  <a:ea typeface="Calibri" panose="020F0502020204030204" pitchFamily="34" charset="0"/>
                  <a:cs typeface="Times New Roman" panose="02020603050405020304" pitchFamily="18" charset="0"/>
                </a:rPr>
                <a:t>2</a:t>
              </a:r>
              <a:r>
                <a:rPr lang="es-MX" b="1" baseline="30000" dirty="0">
                  <a:latin typeface="Gill Sans MT" panose="020B0502020104020203" pitchFamily="34" charset="0"/>
                  <a:ea typeface="Calibri" panose="020F0502020204030204" pitchFamily="34" charset="0"/>
                  <a:cs typeface="Times New Roman" panose="02020603050405020304" pitchFamily="18" charset="0"/>
                </a:rPr>
                <a:t>do </a:t>
              </a:r>
              <a:r>
                <a:rPr lang="es-MX" sz="1800" b="1" dirty="0">
                  <a:effectLst/>
                  <a:latin typeface="Gill Sans MT" panose="020B0502020104020203" pitchFamily="34" charset="0"/>
                  <a:ea typeface="Calibri" panose="020F0502020204030204" pitchFamily="34" charset="0"/>
                  <a:cs typeface="Times New Roman" panose="02020603050405020304" pitchFamily="18" charset="0"/>
                </a:rPr>
                <a:t>mes</a:t>
              </a:r>
              <a:endParaRPr lang="es-CO" sz="1800" b="1" dirty="0">
                <a:effectLst/>
                <a:latin typeface="Gill Sans MT" panose="020B0502020104020203" pitchFamily="34" charset="0"/>
                <a:ea typeface="Calibri" panose="020F0502020204030204" pitchFamily="34" charset="0"/>
                <a:cs typeface="Times New Roman" panose="02020603050405020304" pitchFamily="18" charset="0"/>
              </a:endParaRPr>
            </a:p>
          </p:txBody>
        </p:sp>
        <p:sp>
          <p:nvSpPr>
            <p:cNvPr id="8" name="CuadroTexto 7">
              <a:extLst>
                <a:ext uri="{FF2B5EF4-FFF2-40B4-BE49-F238E27FC236}">
                  <a16:creationId xmlns:a16="http://schemas.microsoft.com/office/drawing/2014/main" id="{7AF986A2-1AB3-BED6-F1FF-216FCEFD4B9A}"/>
                </a:ext>
              </a:extLst>
            </p:cNvPr>
            <p:cNvSpPr txBox="1"/>
            <p:nvPr/>
          </p:nvSpPr>
          <p:spPr>
            <a:xfrm>
              <a:off x="9085780" y="2181709"/>
              <a:ext cx="1167848" cy="375552"/>
            </a:xfrm>
            <a:prstGeom prst="rect">
              <a:avLst/>
            </a:prstGeom>
            <a:noFill/>
          </p:spPr>
          <p:txBody>
            <a:bodyPr wrap="square" rtlCol="0">
              <a:spAutoFit/>
            </a:bodyPr>
            <a:lstStyle/>
            <a:p>
              <a:pPr algn="ctr">
                <a:lnSpc>
                  <a:spcPct val="107000"/>
                </a:lnSpc>
                <a:spcAft>
                  <a:spcPts val="800"/>
                </a:spcAft>
              </a:pPr>
              <a:r>
                <a:rPr lang="es-MX" sz="1800" b="1" dirty="0">
                  <a:effectLst/>
                  <a:latin typeface="Gill Sans MT" panose="020B0502020104020203" pitchFamily="34" charset="0"/>
                  <a:ea typeface="Calibri" panose="020F0502020204030204" pitchFamily="34" charset="0"/>
                  <a:cs typeface="Times New Roman" panose="02020603050405020304" pitchFamily="18" charset="0"/>
                </a:rPr>
                <a:t>3</a:t>
              </a:r>
              <a:r>
                <a:rPr lang="es-MX" b="1" baseline="30000" dirty="0">
                  <a:latin typeface="Gill Sans MT" panose="020B0502020104020203" pitchFamily="34" charset="0"/>
                  <a:ea typeface="Calibri" panose="020F0502020204030204" pitchFamily="34" charset="0"/>
                  <a:cs typeface="Times New Roman" panose="02020603050405020304" pitchFamily="18" charset="0"/>
                </a:rPr>
                <a:t>er </a:t>
              </a:r>
              <a:r>
                <a:rPr lang="es-MX" sz="1800" b="1" dirty="0">
                  <a:effectLst/>
                  <a:latin typeface="Gill Sans MT" panose="020B0502020104020203" pitchFamily="34" charset="0"/>
                  <a:ea typeface="Calibri" panose="020F0502020204030204" pitchFamily="34" charset="0"/>
                  <a:cs typeface="Times New Roman" panose="02020603050405020304" pitchFamily="18" charset="0"/>
                </a:rPr>
                <a:t>mes</a:t>
              </a:r>
              <a:endParaRPr lang="es-CO" sz="1800" b="1" dirty="0">
                <a:effectLst/>
                <a:latin typeface="Gill Sans MT" panose="020B0502020104020203" pitchFamily="34" charset="0"/>
                <a:ea typeface="Calibri" panose="020F0502020204030204" pitchFamily="34" charset="0"/>
                <a:cs typeface="Times New Roman" panose="02020603050405020304" pitchFamily="18" charset="0"/>
              </a:endParaRPr>
            </a:p>
          </p:txBody>
        </p:sp>
      </p:grpSp>
      <p:sp>
        <p:nvSpPr>
          <p:cNvPr id="10" name="CuadroTexto 9">
            <a:extLst>
              <a:ext uri="{FF2B5EF4-FFF2-40B4-BE49-F238E27FC236}">
                <a16:creationId xmlns:a16="http://schemas.microsoft.com/office/drawing/2014/main" id="{0EC2C4C8-892D-151B-21FB-F1A38C96E828}"/>
              </a:ext>
            </a:extLst>
          </p:cNvPr>
          <p:cNvSpPr txBox="1"/>
          <p:nvPr/>
        </p:nvSpPr>
        <p:spPr>
          <a:xfrm>
            <a:off x="2686636" y="6413698"/>
            <a:ext cx="7566992" cy="307777"/>
          </a:xfrm>
          <a:prstGeom prst="rect">
            <a:avLst/>
          </a:prstGeom>
          <a:noFill/>
        </p:spPr>
        <p:txBody>
          <a:bodyPr wrap="square" rtlCol="0">
            <a:spAutoFit/>
          </a:bodyPr>
          <a:lstStyle/>
          <a:p>
            <a:pPr algn="ctr"/>
            <a:r>
              <a:rPr lang="es-MX" sz="1400" b="1" dirty="0">
                <a:latin typeface="Gill Sans MT" panose="020B0502020104020203" pitchFamily="34" charset="0"/>
              </a:rPr>
              <a:t>Fuente: Consejo Nacional Electoral. Corte: 13/10/23 Elaborado por: MOE</a:t>
            </a:r>
            <a:endParaRPr lang="es-CO" sz="1400" b="1" dirty="0">
              <a:latin typeface="Gill Sans MT" panose="020B0502020104020203" pitchFamily="34" charset="0"/>
            </a:endParaRPr>
          </a:p>
        </p:txBody>
      </p:sp>
      <p:sp>
        <p:nvSpPr>
          <p:cNvPr id="11" name="Marcador de contenido 2">
            <a:extLst>
              <a:ext uri="{FF2B5EF4-FFF2-40B4-BE49-F238E27FC236}">
                <a16:creationId xmlns:a16="http://schemas.microsoft.com/office/drawing/2014/main" id="{4C15871E-0F46-B4A7-EE48-9D89C6E939DC}"/>
              </a:ext>
            </a:extLst>
          </p:cNvPr>
          <p:cNvSpPr txBox="1">
            <a:spLocks/>
          </p:cNvSpPr>
          <p:nvPr/>
        </p:nvSpPr>
        <p:spPr>
          <a:xfrm>
            <a:off x="600049" y="1353602"/>
            <a:ext cx="11258015" cy="9160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2000" dirty="0">
                <a:latin typeface="Gill Sans MT" panose="020B0502020104020203" pitchFamily="34" charset="0"/>
              </a:rPr>
              <a:t>De acuerdo con la información reportada por las candidaturas en Cuentas Claras a fecha del 13 de octubre de 2023, se han registrado ingresos de</a:t>
            </a:r>
            <a:r>
              <a:rPr lang="es-CO" sz="1800" b="1" dirty="0">
                <a:solidFill>
                  <a:srgbClr val="000000"/>
                </a:solidFill>
                <a:latin typeface="Gill Sans MT" panose="020B0502020104020203" pitchFamily="34" charset="0"/>
              </a:rPr>
              <a:t> $97.242.291.732</a:t>
            </a:r>
            <a:r>
              <a:rPr lang="es-CO" sz="2000" b="1" dirty="0">
                <a:solidFill>
                  <a:srgbClr val="000000"/>
                </a:solidFill>
                <a:latin typeface="Gill Sans MT" panose="020B0502020104020203" pitchFamily="34" charset="0"/>
              </a:rPr>
              <a:t>, </a:t>
            </a:r>
            <a:r>
              <a:rPr lang="es-CO" sz="2000" dirty="0">
                <a:solidFill>
                  <a:srgbClr val="000000"/>
                </a:solidFill>
                <a:latin typeface="Gill Sans MT" panose="020B0502020104020203" pitchFamily="34" charset="0"/>
              </a:rPr>
              <a:t>por parte de </a:t>
            </a:r>
            <a:r>
              <a:rPr lang="es-CO" sz="2000" b="1" dirty="0">
                <a:solidFill>
                  <a:srgbClr val="000000"/>
                </a:solidFill>
                <a:latin typeface="Gill Sans MT" panose="020B0502020104020203" pitchFamily="34" charset="0"/>
              </a:rPr>
              <a:t>5.454 candidaturas que representan el 4,2% de las 128.208 personas inscritas.</a:t>
            </a:r>
            <a:endParaRPr lang="es-MX" dirty="0">
              <a:latin typeface="Gill Sans MT" panose="020B0502020104020203" pitchFamily="34" charset="0"/>
            </a:endParaRPr>
          </a:p>
        </p:txBody>
      </p:sp>
      <p:sp>
        <p:nvSpPr>
          <p:cNvPr id="15" name="CuadroTexto 14">
            <a:extLst>
              <a:ext uri="{FF2B5EF4-FFF2-40B4-BE49-F238E27FC236}">
                <a16:creationId xmlns:a16="http://schemas.microsoft.com/office/drawing/2014/main" id="{2559459B-D53C-0139-E14A-68613B946755}"/>
              </a:ext>
            </a:extLst>
          </p:cNvPr>
          <p:cNvSpPr txBox="1"/>
          <p:nvPr/>
        </p:nvSpPr>
        <p:spPr>
          <a:xfrm>
            <a:off x="2522297" y="2760687"/>
            <a:ext cx="1167848" cy="375552"/>
          </a:xfrm>
          <a:prstGeom prst="rect">
            <a:avLst/>
          </a:prstGeom>
          <a:noFill/>
        </p:spPr>
        <p:txBody>
          <a:bodyPr wrap="square" rtlCol="0">
            <a:spAutoFit/>
          </a:bodyPr>
          <a:lstStyle/>
          <a:p>
            <a:pPr algn="ctr">
              <a:lnSpc>
                <a:spcPct val="107000"/>
              </a:lnSpc>
              <a:spcAft>
                <a:spcPts val="800"/>
              </a:spcAft>
            </a:pPr>
            <a:r>
              <a:rPr lang="es-MX" sz="1800" b="1" dirty="0">
                <a:effectLst/>
                <a:latin typeface="Gill Sans MT" panose="020B0502020104020203" pitchFamily="34" charset="0"/>
                <a:ea typeface="Calibri" panose="020F0502020204030204" pitchFamily="34" charset="0"/>
                <a:cs typeface="Times New Roman" panose="02020603050405020304" pitchFamily="18" charset="0"/>
              </a:rPr>
              <a:t>1</a:t>
            </a:r>
            <a:r>
              <a:rPr lang="es-MX" sz="1800" b="1" baseline="30000" dirty="0">
                <a:effectLst/>
                <a:latin typeface="Gill Sans MT" panose="020B0502020104020203" pitchFamily="34" charset="0"/>
                <a:ea typeface="Calibri" panose="020F0502020204030204" pitchFamily="34" charset="0"/>
                <a:cs typeface="Times New Roman" panose="02020603050405020304" pitchFamily="18" charset="0"/>
              </a:rPr>
              <a:t>er</a:t>
            </a:r>
            <a:r>
              <a:rPr lang="es-MX" b="1" baseline="30000" dirty="0">
                <a:latin typeface="Gill Sans MT" panose="020B0502020104020203" pitchFamily="34" charset="0"/>
                <a:ea typeface="Calibri" panose="020F0502020204030204" pitchFamily="34" charset="0"/>
                <a:cs typeface="Times New Roman" panose="02020603050405020304" pitchFamily="18" charset="0"/>
              </a:rPr>
              <a:t> </a:t>
            </a:r>
            <a:r>
              <a:rPr lang="es-MX" sz="1800" b="1" dirty="0">
                <a:effectLst/>
                <a:latin typeface="Gill Sans MT" panose="020B0502020104020203" pitchFamily="34" charset="0"/>
                <a:ea typeface="Calibri" panose="020F0502020204030204" pitchFamily="34" charset="0"/>
                <a:cs typeface="Times New Roman" panose="02020603050405020304" pitchFamily="18" charset="0"/>
              </a:rPr>
              <a:t>mes</a:t>
            </a:r>
            <a:endParaRPr lang="es-CO" sz="1800" b="1" dirty="0">
              <a:effectLst/>
              <a:latin typeface="Gill Sans MT" panose="020B0502020104020203" pitchFamily="34" charset="0"/>
              <a:ea typeface="Calibri" panose="020F0502020204030204" pitchFamily="34" charset="0"/>
              <a:cs typeface="Times New Roman" panose="02020603050405020304" pitchFamily="18" charset="0"/>
            </a:endParaRPr>
          </a:p>
        </p:txBody>
      </p:sp>
      <p:sp>
        <p:nvSpPr>
          <p:cNvPr id="6" name="Google Shape;89;p2">
            <a:extLst>
              <a:ext uri="{FF2B5EF4-FFF2-40B4-BE49-F238E27FC236}">
                <a16:creationId xmlns:a16="http://schemas.microsoft.com/office/drawing/2014/main" id="{4018B828-7314-4073-0CD0-57FD3D320CBC}"/>
              </a:ext>
            </a:extLst>
          </p:cNvPr>
          <p:cNvSpPr/>
          <p:nvPr/>
        </p:nvSpPr>
        <p:spPr>
          <a:xfrm>
            <a:off x="988358" y="338777"/>
            <a:ext cx="8767983" cy="869027"/>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2800" b="1" dirty="0">
                <a:solidFill>
                  <a:schemeClr val="bg1"/>
                </a:solidFill>
                <a:latin typeface="Gill Sans MT" panose="020B0502020104020203" pitchFamily="34" charset="0"/>
              </a:rPr>
              <a:t>Histórico de ingresos reportados por las </a:t>
            </a:r>
          </a:p>
          <a:p>
            <a:pPr marL="0" marR="0" lvl="0" indent="0" algn="ctr" rtl="0">
              <a:spcBef>
                <a:spcPts val="0"/>
              </a:spcBef>
              <a:spcAft>
                <a:spcPts val="0"/>
              </a:spcAft>
              <a:buNone/>
            </a:pPr>
            <a:r>
              <a:rPr lang="es-ES" sz="2800" b="1" dirty="0">
                <a:solidFill>
                  <a:schemeClr val="bg1"/>
                </a:solidFill>
                <a:latin typeface="Gill Sans MT" panose="020B0502020104020203" pitchFamily="34" charset="0"/>
              </a:rPr>
              <a:t>campañas electorales</a:t>
            </a:r>
          </a:p>
        </p:txBody>
      </p:sp>
    </p:spTree>
    <p:extLst>
      <p:ext uri="{BB962C8B-B14F-4D97-AF65-F5344CB8AC3E}">
        <p14:creationId xmlns:p14="http://schemas.microsoft.com/office/powerpoint/2010/main" val="36722935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29C39EC5-0C1C-32D7-ABAA-8C0537700913}"/>
              </a:ext>
            </a:extLst>
          </p:cNvPr>
          <p:cNvSpPr>
            <a:spLocks noGrp="1"/>
          </p:cNvSpPr>
          <p:nvPr>
            <p:ph type="dt" sz="half" idx="10"/>
          </p:nvPr>
        </p:nvSpPr>
        <p:spPr/>
        <p:txBody>
          <a:bodyPr/>
          <a:lstStyle/>
          <a:p>
            <a:fld id="{E2E02DB9-E290-4D18-B5B2-3465991AAB22}" type="datetime1">
              <a:rPr lang="en-US" smtClean="0">
                <a:latin typeface="Gill Sans MT" panose="020B0502020104020203" pitchFamily="34" charset="0"/>
              </a:rPr>
              <a:t>10/18/2023</a:t>
            </a:fld>
            <a:endParaRPr lang="en-US" dirty="0">
              <a:latin typeface="Gill Sans MT" panose="020B0502020104020203" pitchFamily="34" charset="0"/>
            </a:endParaRPr>
          </a:p>
        </p:txBody>
      </p:sp>
      <p:sp>
        <p:nvSpPr>
          <p:cNvPr id="3" name="Marcador de número de diapositiva 2">
            <a:extLst>
              <a:ext uri="{FF2B5EF4-FFF2-40B4-BE49-F238E27FC236}">
                <a16:creationId xmlns:a16="http://schemas.microsoft.com/office/drawing/2014/main" id="{FCC0ECA0-6081-593A-EAB9-6D4C972E678F}"/>
              </a:ext>
            </a:extLst>
          </p:cNvPr>
          <p:cNvSpPr>
            <a:spLocks noGrp="1"/>
          </p:cNvSpPr>
          <p:nvPr>
            <p:ph type="sldNum" sz="quarter" idx="12"/>
          </p:nvPr>
        </p:nvSpPr>
        <p:spPr/>
        <p:txBody>
          <a:bodyPr/>
          <a:lstStyle/>
          <a:p>
            <a:fld id="{F30F7205-41FB-46DE-B583-596CEB3EBE73}" type="slidenum">
              <a:rPr lang="en-US" smtClean="0">
                <a:latin typeface="Gill Sans MT" panose="020B0502020104020203" pitchFamily="34" charset="0"/>
              </a:rPr>
              <a:t>28</a:t>
            </a:fld>
            <a:endParaRPr lang="en-US">
              <a:latin typeface="Gill Sans MT" panose="020B0502020104020203" pitchFamily="34" charset="0"/>
            </a:endParaRPr>
          </a:p>
        </p:txBody>
      </p:sp>
      <p:graphicFrame>
        <p:nvGraphicFramePr>
          <p:cNvPr id="5" name="Tabla 4">
            <a:extLst>
              <a:ext uri="{FF2B5EF4-FFF2-40B4-BE49-F238E27FC236}">
                <a16:creationId xmlns:a16="http://schemas.microsoft.com/office/drawing/2014/main" id="{3DB4F03A-17E2-C826-7E3C-09E4352EA49F}"/>
              </a:ext>
            </a:extLst>
          </p:cNvPr>
          <p:cNvGraphicFramePr>
            <a:graphicFrameLocks noGrp="1"/>
          </p:cNvGraphicFramePr>
          <p:nvPr/>
        </p:nvGraphicFramePr>
        <p:xfrm>
          <a:off x="838200" y="1521938"/>
          <a:ext cx="10561982" cy="4277408"/>
        </p:xfrm>
        <a:graphic>
          <a:graphicData uri="http://schemas.openxmlformats.org/drawingml/2006/table">
            <a:tbl>
              <a:tblPr firstRow="1" bandRow="1">
                <a:tableStyleId>{2D5ABB26-0587-4C30-8999-92F81FD0307C}</a:tableStyleId>
              </a:tblPr>
              <a:tblGrid>
                <a:gridCol w="1683026">
                  <a:extLst>
                    <a:ext uri="{9D8B030D-6E8A-4147-A177-3AD203B41FA5}">
                      <a16:colId xmlns:a16="http://schemas.microsoft.com/office/drawing/2014/main" val="1795548839"/>
                    </a:ext>
                  </a:extLst>
                </a:gridCol>
                <a:gridCol w="1696278">
                  <a:extLst>
                    <a:ext uri="{9D8B030D-6E8A-4147-A177-3AD203B41FA5}">
                      <a16:colId xmlns:a16="http://schemas.microsoft.com/office/drawing/2014/main" val="2409056339"/>
                    </a:ext>
                  </a:extLst>
                </a:gridCol>
                <a:gridCol w="894521">
                  <a:extLst>
                    <a:ext uri="{9D8B030D-6E8A-4147-A177-3AD203B41FA5}">
                      <a16:colId xmlns:a16="http://schemas.microsoft.com/office/drawing/2014/main" val="299651063"/>
                    </a:ext>
                  </a:extLst>
                </a:gridCol>
                <a:gridCol w="868018">
                  <a:extLst>
                    <a:ext uri="{9D8B030D-6E8A-4147-A177-3AD203B41FA5}">
                      <a16:colId xmlns:a16="http://schemas.microsoft.com/office/drawing/2014/main" val="2105735953"/>
                    </a:ext>
                  </a:extLst>
                </a:gridCol>
                <a:gridCol w="914400">
                  <a:extLst>
                    <a:ext uri="{9D8B030D-6E8A-4147-A177-3AD203B41FA5}">
                      <a16:colId xmlns:a16="http://schemas.microsoft.com/office/drawing/2014/main" val="2893062437"/>
                    </a:ext>
                  </a:extLst>
                </a:gridCol>
                <a:gridCol w="1007165">
                  <a:extLst>
                    <a:ext uri="{9D8B030D-6E8A-4147-A177-3AD203B41FA5}">
                      <a16:colId xmlns:a16="http://schemas.microsoft.com/office/drawing/2014/main" val="1936458835"/>
                    </a:ext>
                  </a:extLst>
                </a:gridCol>
                <a:gridCol w="887896">
                  <a:extLst>
                    <a:ext uri="{9D8B030D-6E8A-4147-A177-3AD203B41FA5}">
                      <a16:colId xmlns:a16="http://schemas.microsoft.com/office/drawing/2014/main" val="3969518481"/>
                    </a:ext>
                  </a:extLst>
                </a:gridCol>
                <a:gridCol w="821635">
                  <a:extLst>
                    <a:ext uri="{9D8B030D-6E8A-4147-A177-3AD203B41FA5}">
                      <a16:colId xmlns:a16="http://schemas.microsoft.com/office/drawing/2014/main" val="3342100628"/>
                    </a:ext>
                  </a:extLst>
                </a:gridCol>
                <a:gridCol w="993913">
                  <a:extLst>
                    <a:ext uri="{9D8B030D-6E8A-4147-A177-3AD203B41FA5}">
                      <a16:colId xmlns:a16="http://schemas.microsoft.com/office/drawing/2014/main" val="818821944"/>
                    </a:ext>
                  </a:extLst>
                </a:gridCol>
                <a:gridCol w="795130">
                  <a:extLst>
                    <a:ext uri="{9D8B030D-6E8A-4147-A177-3AD203B41FA5}">
                      <a16:colId xmlns:a16="http://schemas.microsoft.com/office/drawing/2014/main" val="683303590"/>
                    </a:ext>
                  </a:extLst>
                </a:gridCol>
              </a:tblGrid>
              <a:tr h="499833">
                <a:tc gridSpan="4">
                  <a:txBody>
                    <a:bodyPr/>
                    <a:lstStyle/>
                    <a:p>
                      <a:pPr algn="ctr"/>
                      <a:r>
                        <a:rPr lang="es-MX" sz="1600" b="1" dirty="0">
                          <a:latin typeface="Gill Sans MT" panose="020B0502020104020203" pitchFamily="34" charset="0"/>
                        </a:rPr>
                        <a:t>GENERAL</a:t>
                      </a:r>
                      <a:endParaRPr lang="es-CO" sz="1600" b="1" dirty="0">
                        <a:latin typeface="Gill Sans MT" panose="020B0502020104020203" pitchFamily="34" charset="0"/>
                      </a:endParaRPr>
                    </a:p>
                  </a:txBody>
                  <a:tcPr anchor="ctr">
                    <a:lnL w="127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2E7ED"/>
                    </a:solidFill>
                  </a:tcPr>
                </a:tc>
                <a:tc hMerge="1">
                  <a:txBody>
                    <a:bodyPr/>
                    <a:lstStyle/>
                    <a:p>
                      <a:pPr algn="ctr"/>
                      <a:endParaRPr lang="es-CO"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s-CO"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CO"/>
                    </a:p>
                  </a:txBody>
                  <a:tcPr/>
                </a:tc>
                <a:tc gridSpan="6">
                  <a:txBody>
                    <a:bodyPr/>
                    <a:lstStyle/>
                    <a:p>
                      <a:pPr algn="ctr"/>
                      <a:r>
                        <a:rPr lang="es-MX" sz="1600" b="1" dirty="0">
                          <a:latin typeface="Gill Sans MT" panose="020B0502020104020203" pitchFamily="34" charset="0"/>
                        </a:rPr>
                        <a:t>DESAGREGADO</a:t>
                      </a:r>
                      <a:endParaRPr lang="es-CO" sz="1600" b="1" dirty="0">
                        <a:latin typeface="Gill Sans MT" panose="020B0502020104020203" pitchFamily="34" charset="0"/>
                      </a:endParaRPr>
                    </a:p>
                  </a:txBody>
                  <a:tcPr anchor="ctr">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endParaRPr lang="es-CO"/>
                    </a:p>
                  </a:txBody>
                  <a:tcPr/>
                </a:tc>
                <a:tc hMerge="1">
                  <a:txBody>
                    <a:bodyPr/>
                    <a:lstStyle/>
                    <a:p>
                      <a:pPr algn="ctr"/>
                      <a:endParaRPr lang="es-CO"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CO"/>
                    </a:p>
                  </a:txBody>
                  <a:tcPr/>
                </a:tc>
                <a:tc hMerge="1">
                  <a:txBody>
                    <a:bodyPr/>
                    <a:lstStyle/>
                    <a:p>
                      <a:pPr algn="ctr"/>
                      <a:endParaRPr lang="es-CO"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CO"/>
                    </a:p>
                  </a:txBody>
                  <a:tcPr/>
                </a:tc>
                <a:extLst>
                  <a:ext uri="{0D108BD9-81ED-4DB2-BD59-A6C34878D82A}">
                    <a16:rowId xmlns:a16="http://schemas.microsoft.com/office/drawing/2014/main" val="3560478545"/>
                  </a:ext>
                </a:extLst>
              </a:tr>
              <a:tr h="840698">
                <a:tc rowSpan="2">
                  <a:txBody>
                    <a:bodyPr/>
                    <a:lstStyle/>
                    <a:p>
                      <a:pPr algn="ctr"/>
                      <a:r>
                        <a:rPr lang="es-CO" sz="1600" b="1" dirty="0">
                          <a:latin typeface="Gill Sans MT" panose="020B0502020104020203" pitchFamily="34" charset="0"/>
                        </a:rPr>
                        <a:t>Cargo</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2E7ED"/>
                    </a:solidFill>
                  </a:tcPr>
                </a:tc>
                <a:tc rowSpan="2">
                  <a:txBody>
                    <a:bodyPr/>
                    <a:lstStyle/>
                    <a:p>
                      <a:pPr algn="ctr"/>
                      <a:r>
                        <a:rPr lang="es-CO" sz="1600" b="1" dirty="0">
                          <a:latin typeface="Gill Sans MT" panose="020B0502020104020203" pitchFamily="34" charset="0"/>
                        </a:rPr>
                        <a:t>Total de candidaturas en contienda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2E7ED"/>
                    </a:solidFill>
                  </a:tcPr>
                </a:tc>
                <a:tc gridSpan="2">
                  <a:txBody>
                    <a:bodyPr/>
                    <a:lstStyle/>
                    <a:p>
                      <a:pPr algn="ctr"/>
                      <a:r>
                        <a:rPr lang="es-CO" sz="1600" b="1" dirty="0">
                          <a:latin typeface="Gill Sans MT" panose="020B0502020104020203" pitchFamily="34" charset="0"/>
                        </a:rPr>
                        <a:t>Candidaturas con algún reporte</a:t>
                      </a:r>
                    </a:p>
                  </a:txBody>
                  <a:tcPr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2E7ED"/>
                    </a:solidFill>
                  </a:tcPr>
                </a:tc>
                <a:tc hMerge="1">
                  <a:txBody>
                    <a:bodyPr/>
                    <a:lstStyle/>
                    <a:p>
                      <a:endParaRPr lang="es-CO" dirty="0"/>
                    </a:p>
                  </a:txBody>
                  <a:tcPr/>
                </a:tc>
                <a:tc gridSpan="2">
                  <a:txBody>
                    <a:bodyPr/>
                    <a:lstStyle/>
                    <a:p>
                      <a:pPr algn="ctr"/>
                      <a:r>
                        <a:rPr lang="es-MX" sz="1600" b="1" dirty="0">
                          <a:latin typeface="Gill Sans MT" panose="020B0502020104020203" pitchFamily="34" charset="0"/>
                        </a:rPr>
                        <a:t>Candidaturas que reportaron ingresos y gastos</a:t>
                      </a:r>
                      <a:endParaRPr lang="es-CO" sz="1600" b="1" dirty="0">
                        <a:latin typeface="Gill Sans MT" panose="020B0502020104020203" pitchFamily="34" charset="0"/>
                      </a:endParaRPr>
                    </a:p>
                  </a:txBody>
                  <a:tcPr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endParaRPr lang="es-CO" dirty="0"/>
                    </a:p>
                  </a:txBody>
                  <a:tcPr/>
                </a:tc>
                <a:tc gridSpan="2">
                  <a:txBody>
                    <a:bodyPr/>
                    <a:lstStyle/>
                    <a:p>
                      <a:pPr algn="ctr"/>
                      <a:r>
                        <a:rPr lang="es-MX" sz="1600" b="1" dirty="0">
                          <a:latin typeface="Gill Sans MT" panose="020B0502020104020203" pitchFamily="34" charset="0"/>
                        </a:rPr>
                        <a:t>Candidaturas que reportaron solo gastos</a:t>
                      </a:r>
                      <a:endParaRPr lang="es-CO" sz="1600" b="1" dirty="0">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endParaRPr lang="es-CO" dirty="0"/>
                    </a:p>
                  </a:txBody>
                  <a:tcPr/>
                </a:tc>
                <a:tc gridSpan="2">
                  <a:txBody>
                    <a:bodyPr/>
                    <a:lstStyle/>
                    <a:p>
                      <a:pPr algn="ctr"/>
                      <a:r>
                        <a:rPr lang="es-MX" sz="1600" b="1" dirty="0">
                          <a:latin typeface="Gill Sans MT" panose="020B0502020104020203" pitchFamily="34" charset="0"/>
                        </a:rPr>
                        <a:t>Candidaturas que reportaron solo ingresos</a:t>
                      </a:r>
                      <a:endParaRPr lang="es-CO" sz="1600" b="1" dirty="0">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endParaRPr lang="es-CO" dirty="0"/>
                    </a:p>
                  </a:txBody>
                  <a:tcPr/>
                </a:tc>
                <a:extLst>
                  <a:ext uri="{0D108BD9-81ED-4DB2-BD59-A6C34878D82A}">
                    <a16:rowId xmlns:a16="http://schemas.microsoft.com/office/drawing/2014/main" val="3071472833"/>
                  </a:ext>
                </a:extLst>
              </a:tr>
              <a:tr h="304800">
                <a:tc vMerge="1">
                  <a:txBody>
                    <a:bodyPr/>
                    <a:lstStyle/>
                    <a:p>
                      <a:endParaRPr lang="es-C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s-C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CO" sz="1600" b="1" dirty="0">
                          <a:latin typeface="Gill Sans MT" panose="020B0502020104020203" pitchFamily="34" charset="0"/>
                        </a:rPr>
                        <a:t>Núm.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2E7ED"/>
                    </a:solidFill>
                  </a:tcPr>
                </a:tc>
                <a:tc>
                  <a:txBody>
                    <a:bodyPr/>
                    <a:lstStyle/>
                    <a:p>
                      <a:pPr algn="ctr"/>
                      <a:r>
                        <a:rPr lang="es-MX" sz="1600" b="1" dirty="0">
                          <a:latin typeface="Gill Sans MT" panose="020B0502020104020203" pitchFamily="34" charset="0"/>
                        </a:rPr>
                        <a:t>%</a:t>
                      </a:r>
                      <a:endParaRPr lang="es-CO" sz="1600" b="1" dirty="0">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2E7ED"/>
                    </a:solidFill>
                  </a:tcPr>
                </a:tc>
                <a:tc>
                  <a:txBody>
                    <a:bodyPr/>
                    <a:lstStyle/>
                    <a:p>
                      <a:pPr algn="ctr"/>
                      <a:r>
                        <a:rPr lang="es-CO" sz="1600" b="1" dirty="0">
                          <a:latin typeface="Gill Sans MT" panose="020B0502020104020203" pitchFamily="34" charset="0"/>
                        </a:rPr>
                        <a:t>Núm.</a:t>
                      </a:r>
                    </a:p>
                  </a:txBody>
                  <a:tcPr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s-MX" sz="1600" b="1" dirty="0">
                          <a:latin typeface="Gill Sans MT" panose="020B0502020104020203" pitchFamily="34" charset="0"/>
                        </a:rPr>
                        <a:t>%</a:t>
                      </a:r>
                      <a:endParaRPr lang="es-CO" sz="1600" b="1" dirty="0">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s-CO" sz="1600" b="1" dirty="0">
                          <a:latin typeface="Gill Sans MT" panose="020B0502020104020203" pitchFamily="34" charset="0"/>
                        </a:rPr>
                        <a:t>Núm.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s-MX" sz="1600" b="1" dirty="0">
                          <a:latin typeface="Gill Sans MT" panose="020B0502020104020203" pitchFamily="34" charset="0"/>
                        </a:rPr>
                        <a:t>%</a:t>
                      </a:r>
                      <a:endParaRPr lang="es-CO" sz="1600" b="1" dirty="0">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s-CO" sz="1600" b="1" dirty="0">
                          <a:latin typeface="Gill Sans MT" panose="020B0502020104020203" pitchFamily="34" charset="0"/>
                        </a:rPr>
                        <a:t>Núm.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s-MX" sz="1600" b="1" dirty="0">
                          <a:latin typeface="Gill Sans MT" panose="020B0502020104020203" pitchFamily="34" charset="0"/>
                        </a:rPr>
                        <a:t>%</a:t>
                      </a:r>
                      <a:endParaRPr lang="es-CO" sz="1600" b="1" dirty="0">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623635366"/>
                  </a:ext>
                </a:extLst>
              </a:tr>
              <a:tr h="274320">
                <a:tc>
                  <a:txBody>
                    <a:bodyPr/>
                    <a:lstStyle/>
                    <a:p>
                      <a:r>
                        <a:rPr lang="es-MX" sz="1600" b="1" dirty="0">
                          <a:latin typeface="Gill Sans MT" panose="020B0502020104020203" pitchFamily="34" charset="0"/>
                        </a:rPr>
                        <a:t>Gobernación</a:t>
                      </a:r>
                      <a:endParaRPr lang="es-CO" sz="1600" b="1" dirty="0">
                        <a:latin typeface="Gill Sans MT" panose="020B0502020104020203"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600" dirty="0">
                          <a:latin typeface="Gill Sans MT" panose="020B0502020104020203" pitchFamily="34" charset="0"/>
                        </a:rPr>
                        <a:t>246</a:t>
                      </a:r>
                      <a:endParaRPr lang="es-CO" sz="1600" dirty="0">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600" dirty="0">
                          <a:latin typeface="Gill Sans MT" panose="020B0502020104020203" pitchFamily="34" charset="0"/>
                        </a:rPr>
                        <a:t>106</a:t>
                      </a:r>
                      <a:endParaRPr lang="es-CO" sz="1600" dirty="0">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600" dirty="0">
                          <a:latin typeface="Gill Sans MT" panose="020B0502020104020203" pitchFamily="34" charset="0"/>
                        </a:rPr>
                        <a:t>43%</a:t>
                      </a:r>
                      <a:endParaRPr lang="es-CO" sz="1600" dirty="0">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600" dirty="0">
                          <a:latin typeface="Gill Sans MT" panose="020B0502020104020203" pitchFamily="34" charset="0"/>
                        </a:rPr>
                        <a:t>83</a:t>
                      </a:r>
                      <a:endParaRPr lang="es-CO" sz="1600" dirty="0">
                        <a:latin typeface="Gill Sans MT" panose="020B0502020104020203" pitchFamily="34" charset="0"/>
                      </a:endParaRPr>
                    </a:p>
                  </a:txBody>
                  <a:tcPr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600" dirty="0">
                          <a:latin typeface="Gill Sans MT" panose="020B0502020104020203" pitchFamily="34" charset="0"/>
                        </a:rPr>
                        <a:t>33,7%</a:t>
                      </a:r>
                      <a:endParaRPr lang="es-CO" sz="1600" dirty="0">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600" dirty="0">
                          <a:latin typeface="Gill Sans MT" panose="020B0502020104020203" pitchFamily="34" charset="0"/>
                        </a:rPr>
                        <a:t>4</a:t>
                      </a:r>
                      <a:endParaRPr lang="es-CO" sz="1600" dirty="0">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600" dirty="0">
                          <a:latin typeface="Gill Sans MT" panose="020B0502020104020203" pitchFamily="34" charset="0"/>
                        </a:rPr>
                        <a:t>1,6%</a:t>
                      </a:r>
                      <a:endParaRPr lang="es-CO" sz="1600" dirty="0">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600" dirty="0">
                          <a:latin typeface="Gill Sans MT" panose="020B0502020104020203" pitchFamily="34" charset="0"/>
                        </a:rPr>
                        <a:t>19</a:t>
                      </a:r>
                      <a:endParaRPr lang="es-CO" sz="1600" dirty="0">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600" dirty="0">
                          <a:latin typeface="Gill Sans MT" panose="020B0502020104020203" pitchFamily="34" charset="0"/>
                        </a:rPr>
                        <a:t>7,7%</a:t>
                      </a:r>
                      <a:endParaRPr lang="es-CO" sz="1600" dirty="0">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80811741"/>
                  </a:ext>
                </a:extLst>
              </a:tr>
              <a:tr h="317826">
                <a:tc>
                  <a:txBody>
                    <a:bodyPr/>
                    <a:lstStyle/>
                    <a:p>
                      <a:r>
                        <a:rPr lang="es-MX" sz="1600" b="1" dirty="0">
                          <a:latin typeface="Gill Sans MT" panose="020B0502020104020203" pitchFamily="34" charset="0"/>
                        </a:rPr>
                        <a:t>Asamblea</a:t>
                      </a:r>
                      <a:endParaRPr lang="es-CO" sz="1600" b="1" dirty="0">
                        <a:latin typeface="Gill Sans MT" panose="020B0502020104020203"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600" dirty="0">
                          <a:latin typeface="Gill Sans MT" panose="020B0502020104020203" pitchFamily="34" charset="0"/>
                        </a:rPr>
                        <a:t>3.733</a:t>
                      </a:r>
                      <a:endParaRPr lang="es-CO" sz="1600" dirty="0">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600" dirty="0">
                          <a:latin typeface="Gill Sans MT" panose="020B0502020104020203" pitchFamily="34" charset="0"/>
                        </a:rPr>
                        <a:t>350</a:t>
                      </a:r>
                      <a:endParaRPr lang="es-CO" sz="1600" dirty="0">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600" dirty="0">
                          <a:latin typeface="Gill Sans MT" panose="020B0502020104020203" pitchFamily="34" charset="0"/>
                        </a:rPr>
                        <a:t>9%</a:t>
                      </a:r>
                      <a:endParaRPr lang="es-CO" sz="1600" dirty="0">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600" dirty="0">
                          <a:latin typeface="Gill Sans MT" panose="020B0502020104020203" pitchFamily="34" charset="0"/>
                        </a:rPr>
                        <a:t>210</a:t>
                      </a:r>
                      <a:endParaRPr lang="es-CO" sz="1600" dirty="0">
                        <a:latin typeface="Gill Sans MT" panose="020B0502020104020203" pitchFamily="34" charset="0"/>
                      </a:endParaRPr>
                    </a:p>
                  </a:txBody>
                  <a:tcPr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600" dirty="0">
                          <a:latin typeface="Gill Sans MT" panose="020B0502020104020203" pitchFamily="34" charset="0"/>
                        </a:rPr>
                        <a:t>5,6%</a:t>
                      </a:r>
                      <a:endParaRPr lang="es-CO" sz="1600" dirty="0">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600" dirty="0">
                          <a:latin typeface="Gill Sans MT" panose="020B0502020104020203" pitchFamily="34" charset="0"/>
                        </a:rPr>
                        <a:t>32</a:t>
                      </a:r>
                      <a:endParaRPr lang="es-CO" sz="1600" dirty="0">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600" dirty="0">
                          <a:latin typeface="Gill Sans MT" panose="020B0502020104020203" pitchFamily="34" charset="0"/>
                        </a:rPr>
                        <a:t>0,8%</a:t>
                      </a:r>
                      <a:endParaRPr lang="es-CO" sz="1600" dirty="0">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600" dirty="0">
                          <a:latin typeface="Gill Sans MT" panose="020B0502020104020203" pitchFamily="34" charset="0"/>
                        </a:rPr>
                        <a:t>108</a:t>
                      </a:r>
                      <a:endParaRPr lang="es-CO" sz="1600" dirty="0">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600" dirty="0">
                          <a:latin typeface="Gill Sans MT" panose="020B0502020104020203" pitchFamily="34" charset="0"/>
                        </a:rPr>
                        <a:t>2,8%</a:t>
                      </a:r>
                      <a:endParaRPr lang="es-CO" sz="1600" dirty="0">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41420668"/>
                  </a:ext>
                </a:extLst>
              </a:tr>
              <a:tr h="499833">
                <a:tc>
                  <a:txBody>
                    <a:bodyPr/>
                    <a:lstStyle/>
                    <a:p>
                      <a:r>
                        <a:rPr lang="es-MX" sz="1600" b="1" dirty="0">
                          <a:latin typeface="Gill Sans MT" panose="020B0502020104020203" pitchFamily="34" charset="0"/>
                        </a:rPr>
                        <a:t>Alcaldía de capital </a:t>
                      </a:r>
                      <a:r>
                        <a:rPr lang="es-MX" sz="1600" b="1" dirty="0" err="1">
                          <a:latin typeface="Gill Sans MT" panose="020B0502020104020203" pitchFamily="34" charset="0"/>
                        </a:rPr>
                        <a:t>dptal</a:t>
                      </a:r>
                      <a:r>
                        <a:rPr lang="es-MX" sz="1600" b="1" dirty="0">
                          <a:latin typeface="Gill Sans MT" panose="020B0502020104020203" pitchFamily="34" charset="0"/>
                        </a:rPr>
                        <a:t>.</a:t>
                      </a:r>
                      <a:endParaRPr lang="es-CO" sz="1600" b="1" dirty="0">
                        <a:latin typeface="Gill Sans MT" panose="020B0502020104020203"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600" dirty="0">
                          <a:latin typeface="Gill Sans MT" panose="020B0502020104020203" pitchFamily="34" charset="0"/>
                        </a:rPr>
                        <a:t>348</a:t>
                      </a:r>
                      <a:endParaRPr lang="es-CO" sz="1600" dirty="0">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600" dirty="0">
                          <a:latin typeface="Gill Sans MT" panose="020B0502020104020203" pitchFamily="34" charset="0"/>
                        </a:rPr>
                        <a:t>127</a:t>
                      </a:r>
                      <a:endParaRPr lang="es-CO" sz="1600" dirty="0">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600" dirty="0">
                          <a:latin typeface="Gill Sans MT" panose="020B0502020104020203" pitchFamily="34" charset="0"/>
                        </a:rPr>
                        <a:t>36%</a:t>
                      </a:r>
                      <a:endParaRPr lang="es-CO" sz="1600" dirty="0">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600" dirty="0">
                          <a:latin typeface="Gill Sans MT" panose="020B0502020104020203" pitchFamily="34" charset="0"/>
                        </a:rPr>
                        <a:t>99</a:t>
                      </a:r>
                      <a:endParaRPr lang="es-CO" sz="1600" dirty="0">
                        <a:latin typeface="Gill Sans MT" panose="020B0502020104020203" pitchFamily="34" charset="0"/>
                      </a:endParaRPr>
                    </a:p>
                  </a:txBody>
                  <a:tcPr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600" dirty="0">
                          <a:latin typeface="Gill Sans MT" panose="020B0502020104020203" pitchFamily="34" charset="0"/>
                        </a:rPr>
                        <a:t>28,4%</a:t>
                      </a:r>
                      <a:endParaRPr lang="es-CO" sz="1600" dirty="0">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600" dirty="0">
                          <a:latin typeface="Gill Sans MT" panose="020B0502020104020203" pitchFamily="34" charset="0"/>
                        </a:rPr>
                        <a:t>10</a:t>
                      </a:r>
                      <a:endParaRPr lang="es-CO" sz="1600" dirty="0">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600" dirty="0">
                          <a:latin typeface="Gill Sans MT" panose="020B0502020104020203" pitchFamily="34" charset="0"/>
                        </a:rPr>
                        <a:t>2,8%</a:t>
                      </a:r>
                      <a:endParaRPr lang="es-CO" sz="1600" dirty="0">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600" dirty="0">
                          <a:latin typeface="Gill Sans MT" panose="020B0502020104020203" pitchFamily="34" charset="0"/>
                        </a:rPr>
                        <a:t>18</a:t>
                      </a:r>
                      <a:endParaRPr lang="es-CO" sz="1600" dirty="0">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600" dirty="0">
                          <a:latin typeface="Gill Sans MT" panose="020B0502020104020203" pitchFamily="34" charset="0"/>
                        </a:rPr>
                        <a:t>5,1%</a:t>
                      </a:r>
                      <a:endParaRPr lang="es-CO" sz="1600" dirty="0">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81846294"/>
                  </a:ext>
                </a:extLst>
              </a:tr>
              <a:tr h="338804">
                <a:tc>
                  <a:txBody>
                    <a:bodyPr/>
                    <a:lstStyle/>
                    <a:p>
                      <a:r>
                        <a:rPr lang="es-MX" sz="1600" b="1" dirty="0">
                          <a:latin typeface="Gill Sans MT" panose="020B0502020104020203" pitchFamily="34" charset="0"/>
                        </a:rPr>
                        <a:t>Alcaldía</a:t>
                      </a:r>
                      <a:endParaRPr lang="es-CO" sz="1600" b="1" dirty="0">
                        <a:latin typeface="Gill Sans MT" panose="020B0502020104020203"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600" dirty="0">
                          <a:latin typeface="Gill Sans MT" panose="020B0502020104020203" pitchFamily="34" charset="0"/>
                        </a:rPr>
                        <a:t>5.760</a:t>
                      </a:r>
                      <a:endParaRPr lang="es-CO" sz="1600" dirty="0">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600" dirty="0">
                          <a:latin typeface="Gill Sans MT" panose="020B0502020104020203" pitchFamily="34" charset="0"/>
                        </a:rPr>
                        <a:t>734</a:t>
                      </a:r>
                      <a:endParaRPr lang="es-CO" sz="1600" dirty="0">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600" dirty="0">
                          <a:latin typeface="Gill Sans MT" panose="020B0502020104020203" pitchFamily="34" charset="0"/>
                        </a:rPr>
                        <a:t>13%</a:t>
                      </a:r>
                      <a:endParaRPr lang="es-CO" sz="1600" dirty="0">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600" dirty="0">
                          <a:latin typeface="Gill Sans MT" panose="020B0502020104020203" pitchFamily="34" charset="0"/>
                        </a:rPr>
                        <a:t>447</a:t>
                      </a:r>
                      <a:endParaRPr lang="es-CO" sz="1600" dirty="0">
                        <a:latin typeface="Gill Sans MT" panose="020B0502020104020203" pitchFamily="34" charset="0"/>
                      </a:endParaRPr>
                    </a:p>
                  </a:txBody>
                  <a:tcPr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600" dirty="0">
                          <a:latin typeface="Gill Sans MT" panose="020B0502020104020203" pitchFamily="34" charset="0"/>
                        </a:rPr>
                        <a:t>7,7%</a:t>
                      </a:r>
                      <a:endParaRPr lang="es-CO" sz="1600" dirty="0">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600" dirty="0">
                          <a:latin typeface="Gill Sans MT" panose="020B0502020104020203" pitchFamily="34" charset="0"/>
                        </a:rPr>
                        <a:t>86</a:t>
                      </a:r>
                      <a:endParaRPr lang="es-CO" sz="1600" dirty="0">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600" dirty="0">
                          <a:latin typeface="Gill Sans MT" panose="020B0502020104020203" pitchFamily="34" charset="0"/>
                        </a:rPr>
                        <a:t>1,4%</a:t>
                      </a:r>
                      <a:endParaRPr lang="es-CO" sz="1600" dirty="0">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600" dirty="0">
                          <a:latin typeface="Gill Sans MT" panose="020B0502020104020203" pitchFamily="34" charset="0"/>
                        </a:rPr>
                        <a:t>201</a:t>
                      </a:r>
                      <a:endParaRPr lang="es-CO" sz="1600" dirty="0">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600" dirty="0">
                          <a:latin typeface="Gill Sans MT" panose="020B0502020104020203" pitchFamily="34" charset="0"/>
                        </a:rPr>
                        <a:t>3,4%</a:t>
                      </a:r>
                      <a:endParaRPr lang="es-CO" sz="1600" dirty="0">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77862064"/>
                  </a:ext>
                </a:extLst>
              </a:tr>
              <a:tr h="342553">
                <a:tc>
                  <a:txBody>
                    <a:bodyPr/>
                    <a:lstStyle/>
                    <a:p>
                      <a:r>
                        <a:rPr lang="es-MX" sz="1600" b="1" dirty="0">
                          <a:latin typeface="Gill Sans MT" panose="020B0502020104020203" pitchFamily="34" charset="0"/>
                        </a:rPr>
                        <a:t>Concejo</a:t>
                      </a:r>
                      <a:endParaRPr lang="es-CO" sz="1600" b="1" dirty="0">
                        <a:latin typeface="Gill Sans MT" panose="020B0502020104020203"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600" dirty="0">
                          <a:latin typeface="Gill Sans MT" panose="020B0502020104020203" pitchFamily="34" charset="0"/>
                        </a:rPr>
                        <a:t>103.267</a:t>
                      </a:r>
                      <a:endParaRPr lang="es-CO" sz="1600" dirty="0">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600" dirty="0">
                          <a:latin typeface="Gill Sans MT" panose="020B0502020104020203" pitchFamily="34" charset="0"/>
                        </a:rPr>
                        <a:t>4.088</a:t>
                      </a:r>
                      <a:endParaRPr lang="es-CO" sz="1600" dirty="0">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600" dirty="0">
                          <a:latin typeface="Gill Sans MT" panose="020B0502020104020203" pitchFamily="34" charset="0"/>
                        </a:rPr>
                        <a:t>4%</a:t>
                      </a:r>
                      <a:endParaRPr lang="es-CO" sz="1600" dirty="0">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600" dirty="0">
                          <a:latin typeface="Gill Sans MT" panose="020B0502020104020203" pitchFamily="34" charset="0"/>
                        </a:rPr>
                        <a:t>2.223</a:t>
                      </a:r>
                      <a:endParaRPr lang="es-CO" sz="1600" dirty="0">
                        <a:latin typeface="Gill Sans MT" panose="020B0502020104020203" pitchFamily="34" charset="0"/>
                      </a:endParaRPr>
                    </a:p>
                  </a:txBody>
                  <a:tcPr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600" dirty="0">
                          <a:latin typeface="Gill Sans MT" panose="020B0502020104020203" pitchFamily="34" charset="0"/>
                        </a:rPr>
                        <a:t>2,1%</a:t>
                      </a:r>
                      <a:endParaRPr lang="es-CO" sz="1600" dirty="0">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600" dirty="0">
                          <a:latin typeface="Gill Sans MT" panose="020B0502020104020203" pitchFamily="34" charset="0"/>
                        </a:rPr>
                        <a:t>350</a:t>
                      </a:r>
                      <a:endParaRPr lang="es-CO" sz="1600" dirty="0">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600" dirty="0">
                          <a:latin typeface="Gill Sans MT" panose="020B0502020104020203" pitchFamily="34" charset="0"/>
                        </a:rPr>
                        <a:t>0,3%</a:t>
                      </a:r>
                      <a:endParaRPr lang="es-CO" sz="1600" dirty="0">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600" dirty="0">
                          <a:latin typeface="Gill Sans MT" panose="020B0502020104020203" pitchFamily="34" charset="0"/>
                        </a:rPr>
                        <a:t>1.515</a:t>
                      </a:r>
                      <a:endParaRPr lang="es-CO" sz="1600" dirty="0">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600" dirty="0">
                          <a:latin typeface="Gill Sans MT" panose="020B0502020104020203" pitchFamily="34" charset="0"/>
                        </a:rPr>
                        <a:t>1,4</a:t>
                      </a:r>
                      <a:endParaRPr lang="es-CO" sz="1600" dirty="0">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612149"/>
                  </a:ext>
                </a:extLst>
              </a:tr>
              <a:tr h="132522">
                <a:tc>
                  <a:txBody>
                    <a:bodyPr/>
                    <a:lstStyle/>
                    <a:p>
                      <a:r>
                        <a:rPr lang="es-MX" sz="1600" b="1" dirty="0">
                          <a:latin typeface="Gill Sans MT" panose="020B0502020104020203" pitchFamily="34" charset="0"/>
                        </a:rPr>
                        <a:t>JAL</a:t>
                      </a:r>
                      <a:endParaRPr lang="es-CO" sz="1600" b="1" dirty="0">
                        <a:latin typeface="Gill Sans MT" panose="020B0502020104020203"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600" dirty="0">
                          <a:latin typeface="Gill Sans MT" panose="020B0502020104020203" pitchFamily="34" charset="0"/>
                        </a:rPr>
                        <a:t>14.854</a:t>
                      </a:r>
                      <a:endParaRPr lang="es-CO" sz="1600" dirty="0">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600" dirty="0">
                          <a:latin typeface="Gill Sans MT" panose="020B0502020104020203" pitchFamily="34" charset="0"/>
                        </a:rPr>
                        <a:t>598</a:t>
                      </a:r>
                      <a:endParaRPr lang="es-CO" sz="1600" dirty="0">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600" dirty="0">
                          <a:latin typeface="Gill Sans MT" panose="020B0502020104020203" pitchFamily="34" charset="0"/>
                        </a:rPr>
                        <a:t>4%</a:t>
                      </a:r>
                      <a:endParaRPr lang="es-CO" sz="1600" dirty="0">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600" dirty="0">
                          <a:latin typeface="Gill Sans MT" panose="020B0502020104020203" pitchFamily="34" charset="0"/>
                        </a:rPr>
                        <a:t>128</a:t>
                      </a:r>
                      <a:endParaRPr lang="es-CO" sz="1600" dirty="0">
                        <a:latin typeface="Gill Sans MT" panose="020B0502020104020203" pitchFamily="34" charset="0"/>
                      </a:endParaRPr>
                    </a:p>
                  </a:txBody>
                  <a:tcPr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600" dirty="0">
                          <a:latin typeface="Gill Sans MT" panose="020B0502020104020203" pitchFamily="34" charset="0"/>
                        </a:rPr>
                        <a:t>0,8%</a:t>
                      </a:r>
                      <a:endParaRPr lang="es-CO" sz="1600" dirty="0">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600" dirty="0">
                          <a:latin typeface="Gill Sans MT" panose="020B0502020104020203" pitchFamily="34" charset="0"/>
                        </a:rPr>
                        <a:t>15</a:t>
                      </a:r>
                      <a:endParaRPr lang="es-CO" sz="1600" dirty="0">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600" dirty="0">
                          <a:latin typeface="Gill Sans MT" panose="020B0502020104020203" pitchFamily="34" charset="0"/>
                        </a:rPr>
                        <a:t>0,1%</a:t>
                      </a:r>
                      <a:endParaRPr lang="es-CO" sz="1600" dirty="0">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600" dirty="0">
                          <a:latin typeface="Gill Sans MT" panose="020B0502020104020203" pitchFamily="34" charset="0"/>
                        </a:rPr>
                        <a:t>455</a:t>
                      </a:r>
                      <a:endParaRPr lang="es-CO" sz="1600" dirty="0">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600" dirty="0">
                          <a:latin typeface="Gill Sans MT" panose="020B0502020104020203" pitchFamily="34" charset="0"/>
                        </a:rPr>
                        <a:t>3%</a:t>
                      </a:r>
                      <a:endParaRPr lang="es-CO" sz="1600" dirty="0">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1417828"/>
                  </a:ext>
                </a:extLst>
              </a:tr>
              <a:tr h="274126">
                <a:tc>
                  <a:txBody>
                    <a:bodyPr/>
                    <a:lstStyle/>
                    <a:p>
                      <a:r>
                        <a:rPr lang="es-MX" sz="1600" b="1" dirty="0">
                          <a:latin typeface="Gill Sans MT" panose="020B0502020104020203" pitchFamily="34" charset="0"/>
                        </a:rPr>
                        <a:t>Total</a:t>
                      </a:r>
                      <a:endParaRPr lang="es-CO" sz="1600" b="1" dirty="0">
                        <a:latin typeface="Gill Sans MT" panose="020B0502020104020203"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2E7ED"/>
                    </a:solidFill>
                  </a:tcPr>
                </a:tc>
                <a:tc>
                  <a:txBody>
                    <a:bodyPr/>
                    <a:lstStyle/>
                    <a:p>
                      <a:pPr algn="ctr"/>
                      <a:r>
                        <a:rPr lang="es-MX" sz="1600" b="1" dirty="0">
                          <a:latin typeface="Gill Sans MT" panose="020B0502020104020203" pitchFamily="34" charset="0"/>
                        </a:rPr>
                        <a:t>128.208</a:t>
                      </a:r>
                      <a:endParaRPr lang="es-CO" sz="1600" b="1" dirty="0">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2E7ED"/>
                    </a:solidFill>
                  </a:tcPr>
                </a:tc>
                <a:tc>
                  <a:txBody>
                    <a:bodyPr/>
                    <a:lstStyle/>
                    <a:p>
                      <a:pPr algn="ctr"/>
                      <a:r>
                        <a:rPr lang="es-MX" sz="1600" b="1" dirty="0">
                          <a:latin typeface="Gill Sans MT" panose="020B0502020104020203" pitchFamily="34" charset="0"/>
                        </a:rPr>
                        <a:t>6.003</a:t>
                      </a:r>
                      <a:endParaRPr lang="es-CO" sz="1600" b="1" dirty="0">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2E7ED"/>
                    </a:solidFill>
                  </a:tcPr>
                </a:tc>
                <a:tc>
                  <a:txBody>
                    <a:bodyPr/>
                    <a:lstStyle/>
                    <a:p>
                      <a:pPr algn="ctr"/>
                      <a:r>
                        <a:rPr lang="es-MX" sz="1600" b="1" dirty="0">
                          <a:latin typeface="Gill Sans MT" panose="020B0502020104020203" pitchFamily="34" charset="0"/>
                        </a:rPr>
                        <a:t>5%</a:t>
                      </a:r>
                      <a:endParaRPr lang="es-CO" sz="1600" b="1" dirty="0">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2E7ED"/>
                    </a:solidFill>
                  </a:tcPr>
                </a:tc>
                <a:tc>
                  <a:txBody>
                    <a:bodyPr/>
                    <a:lstStyle/>
                    <a:p>
                      <a:pPr algn="ctr"/>
                      <a:endParaRPr lang="es-CO" sz="1600" dirty="0">
                        <a:latin typeface="Gill Sans MT" panose="020B0502020104020203" pitchFamily="34" charset="0"/>
                      </a:endParaRPr>
                    </a:p>
                  </a:txBody>
                  <a:tcPr anchor="ctr">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s-CO" sz="1600" dirty="0">
                        <a:latin typeface="Gill Sans MT" panose="020B050202010402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s-CO" sz="1600" dirty="0">
                        <a:latin typeface="Gill Sans MT" panose="020B050202010402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s-CO" sz="1600" dirty="0">
                        <a:latin typeface="Gill Sans MT" panose="020B050202010402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s-CO" sz="1600" dirty="0">
                        <a:latin typeface="Gill Sans MT" panose="020B050202010402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s-CO" sz="1600" dirty="0">
                        <a:latin typeface="Gill Sans MT" panose="020B050202010402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601425"/>
                  </a:ext>
                </a:extLst>
              </a:tr>
            </a:tbl>
          </a:graphicData>
        </a:graphic>
      </p:graphicFrame>
      <p:sp>
        <p:nvSpPr>
          <p:cNvPr id="6" name="CuadroTexto 5">
            <a:extLst>
              <a:ext uri="{FF2B5EF4-FFF2-40B4-BE49-F238E27FC236}">
                <a16:creationId xmlns:a16="http://schemas.microsoft.com/office/drawing/2014/main" id="{266F4351-9B69-E997-8191-9F53B8C5DB8F}"/>
              </a:ext>
            </a:extLst>
          </p:cNvPr>
          <p:cNvSpPr txBox="1"/>
          <p:nvPr/>
        </p:nvSpPr>
        <p:spPr>
          <a:xfrm>
            <a:off x="2312504" y="5943837"/>
            <a:ext cx="7566992" cy="307777"/>
          </a:xfrm>
          <a:prstGeom prst="rect">
            <a:avLst/>
          </a:prstGeom>
          <a:noFill/>
        </p:spPr>
        <p:txBody>
          <a:bodyPr wrap="square" rtlCol="0">
            <a:spAutoFit/>
          </a:bodyPr>
          <a:lstStyle/>
          <a:p>
            <a:pPr algn="ctr"/>
            <a:r>
              <a:rPr lang="es-MX" sz="1400" b="1" dirty="0">
                <a:latin typeface="Gill Sans MT" panose="020B0502020104020203" pitchFamily="34" charset="0"/>
              </a:rPr>
              <a:t>Fuente: Consejo Nacional Electoral. Corte: 13/10/23 Elaborado por: MOE</a:t>
            </a:r>
            <a:endParaRPr lang="es-CO" sz="1400" b="1" dirty="0">
              <a:latin typeface="Gill Sans MT" panose="020B0502020104020203" pitchFamily="34" charset="0"/>
            </a:endParaRPr>
          </a:p>
        </p:txBody>
      </p:sp>
      <p:sp>
        <p:nvSpPr>
          <p:cNvPr id="4" name="Google Shape;89;p2">
            <a:extLst>
              <a:ext uri="{FF2B5EF4-FFF2-40B4-BE49-F238E27FC236}">
                <a16:creationId xmlns:a16="http://schemas.microsoft.com/office/drawing/2014/main" id="{4C5EB807-5BD8-C526-4155-3F1C802389C2}"/>
              </a:ext>
            </a:extLst>
          </p:cNvPr>
          <p:cNvSpPr/>
          <p:nvPr/>
        </p:nvSpPr>
        <p:spPr>
          <a:xfrm>
            <a:off x="1111513" y="374409"/>
            <a:ext cx="8767983" cy="869027"/>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2800" b="1" dirty="0">
                <a:solidFill>
                  <a:schemeClr val="bg1"/>
                </a:solidFill>
                <a:latin typeface="Gill Sans MT" panose="020B0502020104020203" pitchFamily="34" charset="0"/>
              </a:rPr>
              <a:t>Avance en el reporte de financiación de campañas electorales por cargo y corporación</a:t>
            </a:r>
          </a:p>
        </p:txBody>
      </p:sp>
    </p:spTree>
    <p:extLst>
      <p:ext uri="{BB962C8B-B14F-4D97-AF65-F5344CB8AC3E}">
        <p14:creationId xmlns:p14="http://schemas.microsoft.com/office/powerpoint/2010/main" val="13533372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A512C31-F3DC-EF32-C208-2CE4DB3A0F39}"/>
              </a:ext>
            </a:extLst>
          </p:cNvPr>
          <p:cNvSpPr>
            <a:spLocks noGrp="1"/>
          </p:cNvSpPr>
          <p:nvPr>
            <p:ph type="dt" sz="half" idx="10"/>
          </p:nvPr>
        </p:nvSpPr>
        <p:spPr>
          <a:xfrm>
            <a:off x="394514" y="6570044"/>
            <a:ext cx="2743200" cy="365125"/>
          </a:xfrm>
        </p:spPr>
        <p:txBody>
          <a:bodyPr/>
          <a:lstStyle/>
          <a:p>
            <a:fld id="{E2E02DB9-E290-4D18-B5B2-3465991AAB22}" type="datetime1">
              <a:rPr lang="en-US" smtClean="0"/>
              <a:t>10/18/2023</a:t>
            </a:fld>
            <a:endParaRPr lang="en-US"/>
          </a:p>
        </p:txBody>
      </p:sp>
      <p:sp>
        <p:nvSpPr>
          <p:cNvPr id="3" name="Marcador de número de diapositiva 2">
            <a:extLst>
              <a:ext uri="{FF2B5EF4-FFF2-40B4-BE49-F238E27FC236}">
                <a16:creationId xmlns:a16="http://schemas.microsoft.com/office/drawing/2014/main" id="{9563FEB6-3120-BF9F-6375-2404F5780F3A}"/>
              </a:ext>
            </a:extLst>
          </p:cNvPr>
          <p:cNvSpPr>
            <a:spLocks noGrp="1"/>
          </p:cNvSpPr>
          <p:nvPr>
            <p:ph type="sldNum" sz="quarter" idx="12"/>
          </p:nvPr>
        </p:nvSpPr>
        <p:spPr>
          <a:xfrm>
            <a:off x="8544339" y="6492875"/>
            <a:ext cx="2743200" cy="365125"/>
          </a:xfrm>
        </p:spPr>
        <p:txBody>
          <a:bodyPr/>
          <a:lstStyle/>
          <a:p>
            <a:fld id="{F30F7205-41FB-46DE-B583-596CEB3EBE73}" type="slidenum">
              <a:rPr lang="en-US" smtClean="0"/>
              <a:t>29</a:t>
            </a:fld>
            <a:endParaRPr lang="en-US"/>
          </a:p>
        </p:txBody>
      </p:sp>
      <p:graphicFrame>
        <p:nvGraphicFramePr>
          <p:cNvPr id="5" name="Tabla 4">
            <a:extLst>
              <a:ext uri="{FF2B5EF4-FFF2-40B4-BE49-F238E27FC236}">
                <a16:creationId xmlns:a16="http://schemas.microsoft.com/office/drawing/2014/main" id="{969B607B-7449-F66E-B0FC-CCA5CF6EA92C}"/>
              </a:ext>
            </a:extLst>
          </p:cNvPr>
          <p:cNvGraphicFramePr>
            <a:graphicFrameLocks noGrp="1"/>
          </p:cNvGraphicFramePr>
          <p:nvPr>
            <p:extLst>
              <p:ext uri="{D42A27DB-BD31-4B8C-83A1-F6EECF244321}">
                <p14:modId xmlns:p14="http://schemas.microsoft.com/office/powerpoint/2010/main" val="1014874637"/>
              </p:ext>
            </p:extLst>
          </p:nvPr>
        </p:nvGraphicFramePr>
        <p:xfrm>
          <a:off x="470260" y="1415371"/>
          <a:ext cx="11118955" cy="5221682"/>
        </p:xfrm>
        <a:graphic>
          <a:graphicData uri="http://schemas.openxmlformats.org/drawingml/2006/table">
            <a:tbl>
              <a:tblPr>
                <a:tableStyleId>{5C22544A-7EE6-4342-B048-85BDC9FD1C3A}</a:tableStyleId>
              </a:tblPr>
              <a:tblGrid>
                <a:gridCol w="1140265">
                  <a:extLst>
                    <a:ext uri="{9D8B030D-6E8A-4147-A177-3AD203B41FA5}">
                      <a16:colId xmlns:a16="http://schemas.microsoft.com/office/drawing/2014/main" val="4029449268"/>
                    </a:ext>
                  </a:extLst>
                </a:gridCol>
                <a:gridCol w="506437">
                  <a:extLst>
                    <a:ext uri="{9D8B030D-6E8A-4147-A177-3AD203B41FA5}">
                      <a16:colId xmlns:a16="http://schemas.microsoft.com/office/drawing/2014/main" val="1474401324"/>
                    </a:ext>
                  </a:extLst>
                </a:gridCol>
                <a:gridCol w="764345">
                  <a:extLst>
                    <a:ext uri="{9D8B030D-6E8A-4147-A177-3AD203B41FA5}">
                      <a16:colId xmlns:a16="http://schemas.microsoft.com/office/drawing/2014/main" val="3841893847"/>
                    </a:ext>
                  </a:extLst>
                </a:gridCol>
                <a:gridCol w="290731">
                  <a:extLst>
                    <a:ext uri="{9D8B030D-6E8A-4147-A177-3AD203B41FA5}">
                      <a16:colId xmlns:a16="http://schemas.microsoft.com/office/drawing/2014/main" val="2883057901"/>
                    </a:ext>
                  </a:extLst>
                </a:gridCol>
                <a:gridCol w="512301">
                  <a:extLst>
                    <a:ext uri="{9D8B030D-6E8A-4147-A177-3AD203B41FA5}">
                      <a16:colId xmlns:a16="http://schemas.microsoft.com/office/drawing/2014/main" val="816894965"/>
                    </a:ext>
                  </a:extLst>
                </a:gridCol>
                <a:gridCol w="786617">
                  <a:extLst>
                    <a:ext uri="{9D8B030D-6E8A-4147-A177-3AD203B41FA5}">
                      <a16:colId xmlns:a16="http://schemas.microsoft.com/office/drawing/2014/main" val="403911739"/>
                    </a:ext>
                  </a:extLst>
                </a:gridCol>
                <a:gridCol w="342651">
                  <a:extLst>
                    <a:ext uri="{9D8B030D-6E8A-4147-A177-3AD203B41FA5}">
                      <a16:colId xmlns:a16="http://schemas.microsoft.com/office/drawing/2014/main" val="585867657"/>
                    </a:ext>
                  </a:extLst>
                </a:gridCol>
                <a:gridCol w="564634">
                  <a:extLst>
                    <a:ext uri="{9D8B030D-6E8A-4147-A177-3AD203B41FA5}">
                      <a16:colId xmlns:a16="http://schemas.microsoft.com/office/drawing/2014/main" val="2976233969"/>
                    </a:ext>
                  </a:extLst>
                </a:gridCol>
                <a:gridCol w="752703">
                  <a:extLst>
                    <a:ext uri="{9D8B030D-6E8A-4147-A177-3AD203B41FA5}">
                      <a16:colId xmlns:a16="http://schemas.microsoft.com/office/drawing/2014/main" val="1410135851"/>
                    </a:ext>
                  </a:extLst>
                </a:gridCol>
                <a:gridCol w="376565">
                  <a:extLst>
                    <a:ext uri="{9D8B030D-6E8A-4147-A177-3AD203B41FA5}">
                      <a16:colId xmlns:a16="http://schemas.microsoft.com/office/drawing/2014/main" val="87560018"/>
                    </a:ext>
                  </a:extLst>
                </a:gridCol>
                <a:gridCol w="564634">
                  <a:extLst>
                    <a:ext uri="{9D8B030D-6E8A-4147-A177-3AD203B41FA5}">
                      <a16:colId xmlns:a16="http://schemas.microsoft.com/office/drawing/2014/main" val="927825736"/>
                    </a:ext>
                  </a:extLst>
                </a:gridCol>
                <a:gridCol w="746924">
                  <a:extLst>
                    <a:ext uri="{9D8B030D-6E8A-4147-A177-3AD203B41FA5}">
                      <a16:colId xmlns:a16="http://schemas.microsoft.com/office/drawing/2014/main" val="1487343200"/>
                    </a:ext>
                  </a:extLst>
                </a:gridCol>
                <a:gridCol w="382344">
                  <a:extLst>
                    <a:ext uri="{9D8B030D-6E8A-4147-A177-3AD203B41FA5}">
                      <a16:colId xmlns:a16="http://schemas.microsoft.com/office/drawing/2014/main" val="602397766"/>
                    </a:ext>
                  </a:extLst>
                </a:gridCol>
                <a:gridCol w="564634">
                  <a:extLst>
                    <a:ext uri="{9D8B030D-6E8A-4147-A177-3AD203B41FA5}">
                      <a16:colId xmlns:a16="http://schemas.microsoft.com/office/drawing/2014/main" val="3458119334"/>
                    </a:ext>
                  </a:extLst>
                </a:gridCol>
                <a:gridCol w="713009">
                  <a:extLst>
                    <a:ext uri="{9D8B030D-6E8A-4147-A177-3AD203B41FA5}">
                      <a16:colId xmlns:a16="http://schemas.microsoft.com/office/drawing/2014/main" val="3019367941"/>
                    </a:ext>
                  </a:extLst>
                </a:gridCol>
                <a:gridCol w="416259">
                  <a:extLst>
                    <a:ext uri="{9D8B030D-6E8A-4147-A177-3AD203B41FA5}">
                      <a16:colId xmlns:a16="http://schemas.microsoft.com/office/drawing/2014/main" val="1375447783"/>
                    </a:ext>
                  </a:extLst>
                </a:gridCol>
                <a:gridCol w="564634">
                  <a:extLst>
                    <a:ext uri="{9D8B030D-6E8A-4147-A177-3AD203B41FA5}">
                      <a16:colId xmlns:a16="http://schemas.microsoft.com/office/drawing/2014/main" val="3587819511"/>
                    </a:ext>
                  </a:extLst>
                </a:gridCol>
                <a:gridCol w="777569">
                  <a:extLst>
                    <a:ext uri="{9D8B030D-6E8A-4147-A177-3AD203B41FA5}">
                      <a16:colId xmlns:a16="http://schemas.microsoft.com/office/drawing/2014/main" val="2755606612"/>
                    </a:ext>
                  </a:extLst>
                </a:gridCol>
                <a:gridCol w="351699">
                  <a:extLst>
                    <a:ext uri="{9D8B030D-6E8A-4147-A177-3AD203B41FA5}">
                      <a16:colId xmlns:a16="http://schemas.microsoft.com/office/drawing/2014/main" val="951722922"/>
                    </a:ext>
                  </a:extLst>
                </a:gridCol>
              </a:tblGrid>
              <a:tr h="708485">
                <a:tc rowSpan="2">
                  <a:txBody>
                    <a:bodyPr/>
                    <a:lstStyle/>
                    <a:p>
                      <a:pPr algn="ctr" fontAlgn="b"/>
                      <a:r>
                        <a:rPr lang="es-CO" sz="1200" b="1" u="none" strike="noStrike" dirty="0">
                          <a:effectLst/>
                          <a:latin typeface="Gill Sans MT" panose="020B0502020104020203" pitchFamily="34" charset="0"/>
                        </a:rPr>
                        <a:t>Depto.</a:t>
                      </a:r>
                      <a:endParaRPr lang="es-CO" sz="1200" b="1" i="0" u="none" strike="noStrike" dirty="0">
                        <a:solidFill>
                          <a:srgbClr val="FFFFFF"/>
                        </a:solidFill>
                        <a:effectLst/>
                        <a:latin typeface="Gill Sans MT" panose="020B0502020104020203" pitchFamily="34" charset="0"/>
                      </a:endParaRPr>
                    </a:p>
                  </a:txBody>
                  <a:tcPr marL="6747" marR="6747" marT="6747"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20000"/>
                        <a:lumOff val="80000"/>
                      </a:schemeClr>
                    </a:solidFill>
                  </a:tcPr>
                </a:tc>
                <a:tc gridSpan="3">
                  <a:txBody>
                    <a:bodyPr/>
                    <a:lstStyle/>
                    <a:p>
                      <a:pPr algn="ctr" fontAlgn="b"/>
                      <a:r>
                        <a:rPr lang="es-CO" sz="1200" b="1" u="none" strike="noStrike" dirty="0">
                          <a:effectLst/>
                          <a:latin typeface="Gill Sans MT" panose="020B0502020104020203" pitchFamily="34" charset="0"/>
                        </a:rPr>
                        <a:t>Alcaldía </a:t>
                      </a:r>
                      <a:endParaRPr lang="es-CO" sz="1200" b="1" i="0" u="none" strike="noStrike" dirty="0">
                        <a:solidFill>
                          <a:srgbClr val="FFFFFF"/>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s-CO"/>
                    </a:p>
                  </a:txBody>
                  <a:tcPr/>
                </a:tc>
                <a:tc hMerge="1">
                  <a:txBody>
                    <a:bodyPr/>
                    <a:lstStyle/>
                    <a:p>
                      <a:pPr algn="l" fontAlgn="b"/>
                      <a:r>
                        <a:rPr lang="es-CO" sz="1200" u="none" strike="noStrike" dirty="0">
                          <a:effectLst/>
                        </a:rPr>
                        <a:t> </a:t>
                      </a:r>
                      <a:endParaRPr lang="es-CO" sz="1200" b="0" i="0" u="none" strike="noStrike" dirty="0">
                        <a:solidFill>
                          <a:srgbClr val="FFFFFF"/>
                        </a:solidFill>
                        <a:effectLst/>
                        <a:latin typeface="Calibri" panose="020F0502020204030204" pitchFamily="34" charset="0"/>
                      </a:endParaRPr>
                    </a:p>
                  </a:txBody>
                  <a:tcPr marL="6747" marR="6747" marT="6747" marB="0" anchor="b"/>
                </a:tc>
                <a:tc gridSpan="3">
                  <a:txBody>
                    <a:bodyPr/>
                    <a:lstStyle/>
                    <a:p>
                      <a:pPr algn="ctr" fontAlgn="b"/>
                      <a:r>
                        <a:rPr lang="es-CO" sz="1200" b="1" u="none" strike="noStrike" dirty="0">
                          <a:effectLst/>
                          <a:latin typeface="Gill Sans MT" panose="020B0502020104020203" pitchFamily="34" charset="0"/>
                        </a:rPr>
                        <a:t>Asamblea</a:t>
                      </a: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l" fontAlgn="b"/>
                      <a:r>
                        <a:rPr lang="es-CO" sz="1200" u="none" strike="noStrike">
                          <a:effectLst/>
                        </a:rPr>
                        <a:t> </a:t>
                      </a:r>
                      <a:endParaRPr lang="es-CO" sz="1200" b="0" i="0" u="none" strike="noStrike">
                        <a:solidFill>
                          <a:srgbClr val="FFFFFF"/>
                        </a:solidFill>
                        <a:effectLst/>
                        <a:latin typeface="Calibri" panose="020F0502020204030204" pitchFamily="34" charset="0"/>
                      </a:endParaRPr>
                    </a:p>
                  </a:txBody>
                  <a:tcPr marL="6747" marR="6747" marT="6747" marB="0" anchor="b"/>
                </a:tc>
                <a:tc hMerge="1">
                  <a:txBody>
                    <a:bodyPr/>
                    <a:lstStyle/>
                    <a:p>
                      <a:pPr algn="l" fontAlgn="b"/>
                      <a:r>
                        <a:rPr lang="es-CO" sz="1200" u="none" strike="noStrike" dirty="0">
                          <a:effectLst/>
                        </a:rPr>
                        <a:t> </a:t>
                      </a:r>
                      <a:endParaRPr lang="es-CO" sz="1200" b="0" i="0" u="none" strike="noStrike" dirty="0">
                        <a:solidFill>
                          <a:srgbClr val="FFFFFF"/>
                        </a:solidFill>
                        <a:effectLst/>
                        <a:latin typeface="Calibri" panose="020F0502020204030204" pitchFamily="34" charset="0"/>
                      </a:endParaRPr>
                    </a:p>
                  </a:txBody>
                  <a:tcPr marL="6747" marR="6747" marT="6747" marB="0" anchor="b"/>
                </a:tc>
                <a:tc gridSpan="3">
                  <a:txBody>
                    <a:bodyPr/>
                    <a:lstStyle/>
                    <a:p>
                      <a:pPr algn="ctr" fontAlgn="b"/>
                      <a:r>
                        <a:rPr lang="es-CO" sz="1200" b="1" u="none" strike="noStrike" dirty="0">
                          <a:effectLst/>
                          <a:latin typeface="Gill Sans MT" panose="020B0502020104020203" pitchFamily="34" charset="0"/>
                        </a:rPr>
                        <a:t>Concejo </a:t>
                      </a:r>
                      <a:endParaRPr lang="es-CO" sz="1200" b="1" i="0" u="none" strike="noStrike" dirty="0">
                        <a:solidFill>
                          <a:srgbClr val="FFFFFF"/>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l" fontAlgn="b"/>
                      <a:r>
                        <a:rPr lang="es-CO" sz="1200" u="none" strike="noStrike" dirty="0">
                          <a:effectLst/>
                        </a:rPr>
                        <a:t> </a:t>
                      </a:r>
                      <a:endParaRPr lang="es-CO" sz="1200" b="0" i="0" u="none" strike="noStrike" dirty="0">
                        <a:solidFill>
                          <a:srgbClr val="FFFFFF"/>
                        </a:solidFill>
                        <a:effectLst/>
                        <a:latin typeface="Calibri" panose="020F0502020204030204" pitchFamily="34" charset="0"/>
                      </a:endParaRPr>
                    </a:p>
                  </a:txBody>
                  <a:tcPr marL="6747" marR="6747" marT="6747" marB="0" anchor="b"/>
                </a:tc>
                <a:tc hMerge="1">
                  <a:txBody>
                    <a:bodyPr/>
                    <a:lstStyle/>
                    <a:p>
                      <a:pPr algn="l" fontAlgn="b"/>
                      <a:r>
                        <a:rPr lang="es-CO" sz="1200" u="none" strike="noStrike" dirty="0">
                          <a:effectLst/>
                        </a:rPr>
                        <a:t> </a:t>
                      </a:r>
                      <a:endParaRPr lang="es-CO" sz="1200" b="0" i="0" u="none" strike="noStrike" dirty="0">
                        <a:solidFill>
                          <a:srgbClr val="FFFFFF"/>
                        </a:solidFill>
                        <a:effectLst/>
                        <a:latin typeface="Calibri" panose="020F0502020204030204" pitchFamily="34" charset="0"/>
                      </a:endParaRPr>
                    </a:p>
                  </a:txBody>
                  <a:tcPr marL="6747" marR="6747" marT="6747" marB="0" anchor="b"/>
                </a:tc>
                <a:tc gridSpan="3">
                  <a:txBody>
                    <a:bodyPr/>
                    <a:lstStyle/>
                    <a:p>
                      <a:pPr algn="ctr" fontAlgn="b"/>
                      <a:r>
                        <a:rPr lang="es-CO" sz="1200" b="1" u="none" strike="noStrike" dirty="0">
                          <a:effectLst/>
                          <a:latin typeface="Gill Sans MT" panose="020B0502020104020203" pitchFamily="34" charset="0"/>
                        </a:rPr>
                        <a:t>Gobernación</a:t>
                      </a: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s-CO"/>
                    </a:p>
                  </a:txBody>
                  <a:tcPr/>
                </a:tc>
                <a:tc hMerge="1">
                  <a:txBody>
                    <a:bodyPr/>
                    <a:lstStyle/>
                    <a:p>
                      <a:pPr algn="l" fontAlgn="b"/>
                      <a:r>
                        <a:rPr lang="es-CO" sz="1200" u="none" strike="noStrike" dirty="0">
                          <a:effectLst/>
                        </a:rPr>
                        <a:t> </a:t>
                      </a:r>
                      <a:endParaRPr lang="es-CO" sz="1200" b="0" i="0" u="none" strike="noStrike" dirty="0">
                        <a:solidFill>
                          <a:srgbClr val="FFFFFF"/>
                        </a:solidFill>
                        <a:effectLst/>
                        <a:latin typeface="Calibri" panose="020F0502020204030204" pitchFamily="34" charset="0"/>
                      </a:endParaRPr>
                    </a:p>
                  </a:txBody>
                  <a:tcPr marL="6747" marR="6747" marT="6747" marB="0" anchor="b"/>
                </a:tc>
                <a:tc gridSpan="3">
                  <a:txBody>
                    <a:bodyPr/>
                    <a:lstStyle/>
                    <a:p>
                      <a:pPr algn="ctr" fontAlgn="b"/>
                      <a:r>
                        <a:rPr lang="es-CO" sz="1200" b="1" u="none" strike="noStrike" dirty="0">
                          <a:effectLst/>
                          <a:latin typeface="Gill Sans MT" panose="020B0502020104020203" pitchFamily="34" charset="0"/>
                        </a:rPr>
                        <a:t>Junta Administradoras Locales</a:t>
                      </a: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l" fontAlgn="b"/>
                      <a:r>
                        <a:rPr lang="es-CO" sz="1200" u="none" strike="noStrike" dirty="0">
                          <a:effectLst/>
                        </a:rPr>
                        <a:t> </a:t>
                      </a:r>
                      <a:endParaRPr lang="es-CO" sz="1200" b="0" i="0" u="none" strike="noStrike" dirty="0">
                        <a:solidFill>
                          <a:srgbClr val="FFFFFF"/>
                        </a:solidFill>
                        <a:effectLst/>
                        <a:latin typeface="Calibri" panose="020F0502020204030204" pitchFamily="34" charset="0"/>
                      </a:endParaRPr>
                    </a:p>
                  </a:txBody>
                  <a:tcPr marL="6747" marR="6747" marT="6747" marB="0" anchor="b"/>
                </a:tc>
                <a:tc hMerge="1">
                  <a:txBody>
                    <a:bodyPr/>
                    <a:lstStyle/>
                    <a:p>
                      <a:pPr algn="l" fontAlgn="b"/>
                      <a:r>
                        <a:rPr lang="es-CO" sz="1200" u="none" strike="noStrike" dirty="0">
                          <a:effectLst/>
                        </a:rPr>
                        <a:t> </a:t>
                      </a:r>
                      <a:endParaRPr lang="es-CO" sz="1200" b="0" i="0" u="none" strike="noStrike" dirty="0">
                        <a:solidFill>
                          <a:srgbClr val="FFFFFF"/>
                        </a:solidFill>
                        <a:effectLst/>
                        <a:latin typeface="Calibri" panose="020F0502020204030204" pitchFamily="34" charset="0"/>
                      </a:endParaRPr>
                    </a:p>
                  </a:txBody>
                  <a:tcPr marL="6747" marR="6747" marT="6747" marB="0" anchor="b"/>
                </a:tc>
                <a:tc gridSpan="3">
                  <a:txBody>
                    <a:bodyPr/>
                    <a:lstStyle/>
                    <a:p>
                      <a:pPr algn="ctr" fontAlgn="b"/>
                      <a:r>
                        <a:rPr lang="es-CO" sz="1200" b="1" u="none" strike="noStrike" dirty="0">
                          <a:effectLst/>
                          <a:latin typeface="Gill Sans MT" panose="020B0502020104020203" pitchFamily="34" charset="0"/>
                        </a:rPr>
                        <a:t>Total general</a:t>
                      </a:r>
                    </a:p>
                  </a:txBody>
                  <a:tcPr marL="6747" marR="6747" marT="6747"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C2E7ED"/>
                    </a:solidFill>
                  </a:tcPr>
                </a:tc>
                <a:tc hMerge="1">
                  <a:txBody>
                    <a:bodyPr/>
                    <a:lstStyle/>
                    <a:p>
                      <a:pPr algn="l" fontAlgn="b"/>
                      <a:r>
                        <a:rPr lang="es-CO" sz="1200" u="none" strike="noStrike" dirty="0">
                          <a:effectLst/>
                        </a:rPr>
                        <a:t> </a:t>
                      </a:r>
                      <a:endParaRPr lang="es-CO" sz="1200" b="0" i="0" u="none" strike="noStrike" dirty="0">
                        <a:solidFill>
                          <a:srgbClr val="FFFFFF"/>
                        </a:solidFill>
                        <a:effectLst/>
                        <a:latin typeface="Calibri" panose="020F0502020204030204" pitchFamily="34" charset="0"/>
                      </a:endParaRPr>
                    </a:p>
                  </a:txBody>
                  <a:tcPr marL="6747" marR="6747" marT="6747" marB="0" anchor="b"/>
                </a:tc>
                <a:tc hMerge="1">
                  <a:txBody>
                    <a:bodyPr/>
                    <a:lstStyle/>
                    <a:p>
                      <a:pPr algn="l" fontAlgn="b"/>
                      <a:r>
                        <a:rPr lang="es-CO" sz="1200" u="none" strike="noStrike" dirty="0">
                          <a:effectLst/>
                        </a:rPr>
                        <a:t> </a:t>
                      </a:r>
                      <a:endParaRPr lang="es-CO" sz="1200" b="0" i="0" u="none" strike="noStrike" dirty="0">
                        <a:solidFill>
                          <a:srgbClr val="FFFFFF"/>
                        </a:solidFill>
                        <a:effectLst/>
                        <a:latin typeface="Calibri" panose="020F0502020204030204" pitchFamily="34" charset="0"/>
                      </a:endParaRPr>
                    </a:p>
                  </a:txBody>
                  <a:tcPr marL="6747" marR="6747" marT="6747" marB="0" anchor="b"/>
                </a:tc>
                <a:extLst>
                  <a:ext uri="{0D108BD9-81ED-4DB2-BD59-A6C34878D82A}">
                    <a16:rowId xmlns:a16="http://schemas.microsoft.com/office/drawing/2014/main" val="3339845448"/>
                  </a:ext>
                </a:extLst>
              </a:tr>
              <a:tr h="256630">
                <a:tc vMerge="1">
                  <a:txBody>
                    <a:bodyPr/>
                    <a:lstStyle/>
                    <a:p>
                      <a:pPr algn="l" fontAlgn="b"/>
                      <a:endParaRPr lang="es-CO" sz="1200" b="0" i="0" u="none" strike="noStrike" dirty="0">
                        <a:solidFill>
                          <a:srgbClr val="000000"/>
                        </a:solidFill>
                        <a:effectLst/>
                        <a:latin typeface="Calibri" panose="020F0502020204030204" pitchFamily="34" charset="0"/>
                      </a:endParaRPr>
                    </a:p>
                  </a:txBody>
                  <a:tcPr marL="6747" marR="6747" marT="6747" marB="0" anchor="b">
                    <a:noFill/>
                  </a:tcPr>
                </a:tc>
                <a:tc>
                  <a:txBody>
                    <a:bodyPr/>
                    <a:lstStyle/>
                    <a:p>
                      <a:pPr algn="ctr" fontAlgn="b"/>
                      <a:r>
                        <a:rPr lang="es-MX" sz="1200" b="1" i="0" u="none" strike="noStrike" dirty="0">
                          <a:solidFill>
                            <a:srgbClr val="000000"/>
                          </a:solidFill>
                          <a:effectLst/>
                          <a:latin typeface="Gill Sans MT" panose="020B0502020104020203" pitchFamily="34" charset="0"/>
                        </a:rPr>
                        <a:t>Si reportó</a:t>
                      </a:r>
                      <a:endParaRPr lang="es-CO" sz="1200" b="1" i="0" u="none" strike="noStrike" dirty="0">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s-MX" sz="1200" b="1" i="0" u="none" strike="noStrike" dirty="0">
                          <a:effectLst/>
                          <a:latin typeface="Gill Sans MT" panose="020B0502020104020203" pitchFamily="34" charset="0"/>
                        </a:rPr>
                        <a:t># de candidatos</a:t>
                      </a:r>
                      <a:endParaRPr lang="es-CO" sz="1200" b="1" i="0" u="none" strike="noStrike" dirty="0">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s-MX" sz="1200" b="1" i="0" u="none" strike="noStrike" dirty="0">
                          <a:solidFill>
                            <a:schemeClr val="tx1"/>
                          </a:solidFill>
                          <a:effectLst/>
                          <a:latin typeface="Gill Sans MT" panose="020B0502020104020203" pitchFamily="34" charset="0"/>
                        </a:rPr>
                        <a:t>%</a:t>
                      </a:r>
                      <a:endParaRPr lang="es-CO" sz="1200" b="1" i="0" u="none" strike="noStrike" dirty="0">
                        <a:solidFill>
                          <a:schemeClr val="tx1"/>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s-MX" sz="1200" b="1" i="0" u="none" strike="noStrike" dirty="0">
                          <a:solidFill>
                            <a:srgbClr val="000000"/>
                          </a:solidFill>
                          <a:effectLst/>
                          <a:latin typeface="Gill Sans MT" panose="020B0502020104020203" pitchFamily="34" charset="0"/>
                        </a:rPr>
                        <a:t>Si reportó</a:t>
                      </a:r>
                      <a:endParaRPr lang="es-CO" sz="1200" b="1" i="0" u="none" strike="noStrike" dirty="0">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s-MX" sz="1200" b="1" i="0" u="none" strike="noStrike" dirty="0">
                          <a:effectLst/>
                          <a:latin typeface="Gill Sans MT" panose="020B0502020104020203" pitchFamily="34" charset="0"/>
                        </a:rPr>
                        <a:t># de candidatos</a:t>
                      </a:r>
                      <a:endParaRPr lang="es-CO" sz="1200" b="1" i="0" u="none" strike="noStrike" dirty="0">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s-MX" sz="1200" b="1" i="0" u="none" strike="noStrike" dirty="0">
                          <a:solidFill>
                            <a:schemeClr val="tx1"/>
                          </a:solidFill>
                          <a:effectLst/>
                          <a:latin typeface="Gill Sans MT" panose="020B0502020104020203" pitchFamily="34" charset="0"/>
                        </a:rPr>
                        <a:t>%</a:t>
                      </a:r>
                      <a:endParaRPr lang="es-CO" sz="1200" b="1" i="0" u="none" strike="noStrike" dirty="0">
                        <a:solidFill>
                          <a:schemeClr val="tx1"/>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s-MX" sz="1200" b="1" i="0" u="none" strike="noStrike" dirty="0">
                          <a:solidFill>
                            <a:srgbClr val="000000"/>
                          </a:solidFill>
                          <a:effectLst/>
                          <a:latin typeface="Gill Sans MT" panose="020B0502020104020203" pitchFamily="34" charset="0"/>
                        </a:rPr>
                        <a:t>Si reportó</a:t>
                      </a:r>
                      <a:endParaRPr lang="es-CO" sz="1200" b="1" i="0" u="none" strike="noStrike" dirty="0">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s-MX" sz="1200" b="1" i="0" u="none" strike="noStrike" dirty="0">
                          <a:effectLst/>
                          <a:latin typeface="Gill Sans MT" panose="020B0502020104020203" pitchFamily="34" charset="0"/>
                        </a:rPr>
                        <a:t># de candidatos</a:t>
                      </a:r>
                      <a:endParaRPr lang="es-CO" sz="1200" b="1" i="0" u="none" strike="noStrike" dirty="0">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s-MX" sz="1200" b="1" i="0" u="none" strike="noStrike" dirty="0">
                          <a:solidFill>
                            <a:schemeClr val="tx1"/>
                          </a:solidFill>
                          <a:effectLst/>
                          <a:latin typeface="Gill Sans MT" panose="020B0502020104020203" pitchFamily="34" charset="0"/>
                        </a:rPr>
                        <a:t>%</a:t>
                      </a:r>
                      <a:endParaRPr lang="es-CO" sz="1200" b="1" i="0" u="none" strike="noStrike" dirty="0">
                        <a:solidFill>
                          <a:schemeClr val="tx1"/>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s-MX" sz="1200" b="1" i="0" u="none" strike="noStrike" dirty="0">
                          <a:solidFill>
                            <a:srgbClr val="000000"/>
                          </a:solidFill>
                          <a:effectLst/>
                          <a:latin typeface="Gill Sans MT" panose="020B0502020104020203" pitchFamily="34" charset="0"/>
                        </a:rPr>
                        <a:t>Si reportó</a:t>
                      </a:r>
                      <a:endParaRPr lang="es-CO" sz="1200" b="1" i="0" u="none" strike="noStrike" dirty="0">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s-MX" sz="1200" b="1" i="0" u="none" strike="noStrike" dirty="0">
                          <a:effectLst/>
                          <a:latin typeface="Gill Sans MT" panose="020B0502020104020203" pitchFamily="34" charset="0"/>
                        </a:rPr>
                        <a:t># de candidatos</a:t>
                      </a:r>
                      <a:endParaRPr lang="es-CO" sz="1200" b="1" i="0" u="none" strike="noStrike" dirty="0">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s-MX" sz="1200" b="1" i="0" u="none" strike="noStrike" dirty="0">
                          <a:solidFill>
                            <a:schemeClr val="tx1"/>
                          </a:solidFill>
                          <a:effectLst/>
                          <a:latin typeface="Gill Sans MT" panose="020B0502020104020203" pitchFamily="34" charset="0"/>
                        </a:rPr>
                        <a:t>%</a:t>
                      </a:r>
                      <a:endParaRPr lang="es-CO" sz="1200" b="1" i="0" u="none" strike="noStrike" dirty="0">
                        <a:solidFill>
                          <a:schemeClr val="tx1"/>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s-MX" sz="1200" b="1" i="0" u="none" strike="noStrike" dirty="0">
                          <a:solidFill>
                            <a:srgbClr val="000000"/>
                          </a:solidFill>
                          <a:effectLst/>
                          <a:latin typeface="Gill Sans MT" panose="020B0502020104020203" pitchFamily="34" charset="0"/>
                        </a:rPr>
                        <a:t>Si reportó</a:t>
                      </a:r>
                      <a:endParaRPr lang="es-CO" sz="1200" b="1" i="0" u="none" strike="noStrike" dirty="0">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s-MX" sz="1200" b="1" i="0" u="none" strike="noStrike" dirty="0">
                          <a:effectLst/>
                          <a:latin typeface="Gill Sans MT" panose="020B0502020104020203" pitchFamily="34" charset="0"/>
                        </a:rPr>
                        <a:t># de candidatos</a:t>
                      </a:r>
                      <a:endParaRPr lang="es-CO" sz="1200" b="1" i="0" u="none" strike="noStrike" dirty="0">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s-MX" sz="1200" b="1" i="0" u="none" strike="noStrike" dirty="0">
                          <a:solidFill>
                            <a:schemeClr val="tx1"/>
                          </a:solidFill>
                          <a:effectLst/>
                          <a:latin typeface="Gill Sans MT" panose="020B0502020104020203" pitchFamily="34" charset="0"/>
                        </a:rPr>
                        <a:t>%</a:t>
                      </a:r>
                      <a:endParaRPr lang="es-CO" sz="1200" b="1" i="0" u="none" strike="noStrike" dirty="0">
                        <a:solidFill>
                          <a:schemeClr val="tx1"/>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s-MX" sz="1200" b="1" i="0" u="none" strike="noStrike" dirty="0">
                          <a:solidFill>
                            <a:srgbClr val="000000"/>
                          </a:solidFill>
                          <a:effectLst/>
                          <a:latin typeface="Gill Sans MT" panose="020B0502020104020203" pitchFamily="34" charset="0"/>
                        </a:rPr>
                        <a:t>Si reportó</a:t>
                      </a:r>
                      <a:endParaRPr lang="es-CO" sz="1200" b="1" i="0" u="none" strike="noStrike" dirty="0">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E7ED"/>
                    </a:solidFill>
                  </a:tcPr>
                </a:tc>
                <a:tc>
                  <a:txBody>
                    <a:bodyPr/>
                    <a:lstStyle/>
                    <a:p>
                      <a:pPr algn="ctr" fontAlgn="b"/>
                      <a:r>
                        <a:rPr lang="es-MX" sz="1200" b="1" i="0" u="none" strike="noStrike" dirty="0">
                          <a:effectLst/>
                          <a:latin typeface="Gill Sans MT" panose="020B0502020104020203" pitchFamily="34" charset="0"/>
                        </a:rPr>
                        <a:t># de candidatos</a:t>
                      </a:r>
                      <a:endParaRPr lang="es-CO" sz="1200" b="1" i="0" u="none" strike="noStrike" dirty="0">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E7ED"/>
                    </a:solidFill>
                  </a:tcPr>
                </a:tc>
                <a:tc>
                  <a:txBody>
                    <a:bodyPr/>
                    <a:lstStyle/>
                    <a:p>
                      <a:pPr algn="ctr" fontAlgn="b"/>
                      <a:r>
                        <a:rPr lang="es-MX" sz="1200" b="1" i="0" u="none" strike="noStrike" dirty="0">
                          <a:solidFill>
                            <a:schemeClr val="tx1"/>
                          </a:solidFill>
                          <a:effectLst/>
                          <a:latin typeface="Gill Sans MT" panose="020B0502020104020203" pitchFamily="34" charset="0"/>
                        </a:rPr>
                        <a:t>%</a:t>
                      </a:r>
                      <a:endParaRPr lang="es-CO" sz="1200" b="1" i="0" u="none" strike="noStrike" dirty="0">
                        <a:solidFill>
                          <a:schemeClr val="tx1"/>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E7ED"/>
                    </a:solidFill>
                  </a:tcPr>
                </a:tc>
                <a:extLst>
                  <a:ext uri="{0D108BD9-81ED-4DB2-BD59-A6C34878D82A}">
                    <a16:rowId xmlns:a16="http://schemas.microsoft.com/office/drawing/2014/main" val="1479870703"/>
                  </a:ext>
                </a:extLst>
              </a:tr>
              <a:tr h="256630">
                <a:tc>
                  <a:txBody>
                    <a:bodyPr/>
                    <a:lstStyle/>
                    <a:p>
                      <a:pPr algn="l" fontAlgn="b"/>
                      <a:r>
                        <a:rPr lang="es-CO" sz="1200" b="1" u="none" strike="noStrike" dirty="0">
                          <a:effectLst/>
                          <a:latin typeface="Gill Sans MT" panose="020B0502020104020203" pitchFamily="34" charset="0"/>
                        </a:rPr>
                        <a:t>Amazonas</a:t>
                      </a:r>
                      <a:endParaRPr lang="es-CO" sz="1200" b="1" i="0" u="none" strike="noStrike" dirty="0">
                        <a:solidFill>
                          <a:srgbClr val="000000"/>
                        </a:solidFill>
                        <a:effectLst/>
                        <a:latin typeface="Gill Sans MT" panose="020B0502020104020203" pitchFamily="34" charset="0"/>
                      </a:endParaRPr>
                    </a:p>
                  </a:txBody>
                  <a:tcPr marL="6747" marR="6747" marT="6747"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s-CO" sz="1200" u="none" strike="noStrike" dirty="0">
                          <a:effectLst/>
                          <a:latin typeface="Gill Sans MT" panose="020B0502020104020203" pitchFamily="34" charset="0"/>
                        </a:rPr>
                        <a:t>0</a:t>
                      </a:r>
                      <a:endParaRPr lang="es-CO" sz="1200" b="0" i="0" u="none" strike="noStrike" dirty="0">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effectLst/>
                          <a:latin typeface="Gill Sans MT" panose="020B0502020104020203" pitchFamily="34" charset="0"/>
                        </a:rPr>
                        <a:t>14</a:t>
                      </a:r>
                      <a:endParaRPr lang="es-CO" sz="1200" b="0" i="0" u="none" strike="noStrike" dirty="0">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0%</a:t>
                      </a:r>
                      <a:endParaRPr lang="es-CO" sz="1200" b="0" i="0" u="none" strike="noStrike" dirty="0">
                        <a:solidFill>
                          <a:srgbClr val="FF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dirty="0">
                          <a:effectLst/>
                          <a:latin typeface="Gill Sans MT" panose="020B0502020104020203" pitchFamily="34" charset="0"/>
                        </a:rPr>
                        <a:t>0</a:t>
                      </a:r>
                      <a:endParaRPr lang="es-CO" sz="1200" b="0" i="0" u="none" strike="noStrike" dirty="0">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effectLst/>
                          <a:latin typeface="Gill Sans MT" panose="020B0502020104020203" pitchFamily="34" charset="0"/>
                        </a:rPr>
                        <a:t>124</a:t>
                      </a:r>
                      <a:endParaRPr lang="es-CO" sz="1200" b="0" i="0" u="none" strike="noStrike" dirty="0">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0%</a:t>
                      </a:r>
                      <a:endParaRPr lang="es-CO" sz="1200" b="0" i="0" u="none" strike="noStrike" dirty="0">
                        <a:solidFill>
                          <a:srgbClr val="FF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dirty="0">
                          <a:effectLst/>
                          <a:latin typeface="Gill Sans MT" panose="020B0502020104020203" pitchFamily="34" charset="0"/>
                        </a:rPr>
                        <a:t>1</a:t>
                      </a:r>
                      <a:endParaRPr lang="es-CO" sz="1200" b="0" i="0" u="none" strike="noStrike" dirty="0">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effectLst/>
                          <a:latin typeface="Gill Sans MT" panose="020B0502020104020203" pitchFamily="34" charset="0"/>
                        </a:rPr>
                        <a:t>246</a:t>
                      </a:r>
                      <a:endParaRPr lang="es-CO" sz="1200" b="0" i="0" u="none" strike="noStrike" dirty="0">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0%</a:t>
                      </a:r>
                      <a:endParaRPr lang="es-CO" sz="1200" b="0" i="0" u="none" strike="noStrike" dirty="0">
                        <a:solidFill>
                          <a:srgbClr val="FF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a:effectLst/>
                          <a:latin typeface="Gill Sans MT" panose="020B0502020104020203" pitchFamily="34" charset="0"/>
                        </a:rPr>
                        <a:t>1</a:t>
                      </a:r>
                      <a:endParaRPr lang="es-CO" sz="1200" b="0" i="0" u="none" strike="noStrike">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5</a:t>
                      </a:r>
                      <a:endParaRPr lang="es-CO" sz="1200" b="0" i="0" u="none" strike="noStrike">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20%</a:t>
                      </a:r>
                      <a:endParaRPr lang="es-CO" sz="1200" b="0" i="0" u="none" strike="noStrike" dirty="0">
                        <a:solidFill>
                          <a:srgbClr val="FF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dirty="0">
                          <a:effectLst/>
                          <a:latin typeface="Gill Sans MT" panose="020B0502020104020203" pitchFamily="34" charset="0"/>
                        </a:rPr>
                        <a:t>0</a:t>
                      </a:r>
                      <a:endParaRPr lang="es-CO" sz="1200" b="0" i="0" u="none" strike="noStrike" dirty="0">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s-CO" sz="1200" u="none" strike="noStrike" dirty="0">
                          <a:effectLst/>
                          <a:latin typeface="Gill Sans MT" panose="020B0502020104020203" pitchFamily="34" charset="0"/>
                        </a:rPr>
                        <a:t>N/A</a:t>
                      </a:r>
                      <a:endParaRPr lang="es-CO" sz="1200" b="0" i="0" u="none" strike="noStrike" dirty="0">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s-CO" sz="1200" u="none" strike="noStrike" dirty="0">
                          <a:effectLst/>
                          <a:latin typeface="Gill Sans MT" panose="020B0502020104020203" pitchFamily="34" charset="0"/>
                        </a:rPr>
                        <a:t>N/A</a:t>
                      </a:r>
                      <a:endParaRPr lang="es-CO" sz="1200" b="0" i="0" u="none" strike="noStrike" dirty="0">
                        <a:solidFill>
                          <a:srgbClr val="0061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s-CO" sz="1200" u="none" strike="noStrike" dirty="0">
                          <a:effectLst/>
                          <a:latin typeface="Gill Sans MT" panose="020B0502020104020203" pitchFamily="34" charset="0"/>
                        </a:rPr>
                        <a:t>2</a:t>
                      </a:r>
                      <a:endParaRPr lang="es-CO" sz="1200" b="0" i="0" u="none" strike="noStrike" dirty="0">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effectLst/>
                          <a:latin typeface="Gill Sans MT" panose="020B0502020104020203" pitchFamily="34" charset="0"/>
                        </a:rPr>
                        <a:t>389</a:t>
                      </a:r>
                      <a:endParaRPr lang="es-CO" sz="1200" b="0" i="0" u="none" strike="noStrike" dirty="0">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1%</a:t>
                      </a:r>
                      <a:endParaRPr lang="es-CO" sz="1200" b="0" i="0" u="none" strike="noStrike" dirty="0">
                        <a:solidFill>
                          <a:srgbClr val="FF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extLst>
                  <a:ext uri="{0D108BD9-81ED-4DB2-BD59-A6C34878D82A}">
                    <a16:rowId xmlns:a16="http://schemas.microsoft.com/office/drawing/2014/main" val="214735315"/>
                  </a:ext>
                </a:extLst>
              </a:tr>
              <a:tr h="256630">
                <a:tc>
                  <a:txBody>
                    <a:bodyPr/>
                    <a:lstStyle/>
                    <a:p>
                      <a:pPr algn="l" fontAlgn="b"/>
                      <a:r>
                        <a:rPr lang="es-CO" sz="1200" b="1" u="none" strike="noStrike" dirty="0">
                          <a:effectLst/>
                          <a:latin typeface="Gill Sans MT" panose="020B0502020104020203" pitchFamily="34" charset="0"/>
                        </a:rPr>
                        <a:t>Antioquia</a:t>
                      </a:r>
                      <a:endParaRPr lang="es-CO" sz="1200" b="1" i="0" u="none" strike="noStrike" dirty="0">
                        <a:solidFill>
                          <a:srgbClr val="000000"/>
                        </a:solidFill>
                        <a:effectLst/>
                        <a:latin typeface="Gill Sans MT" panose="020B0502020104020203" pitchFamily="34" charset="0"/>
                      </a:endParaRPr>
                    </a:p>
                  </a:txBody>
                  <a:tcPr marL="6747" marR="6747" marT="6747"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s-CO" sz="1200" u="none" strike="noStrike">
                          <a:effectLst/>
                          <a:latin typeface="Gill Sans MT" panose="020B0502020104020203" pitchFamily="34" charset="0"/>
                        </a:rPr>
                        <a:t>116</a:t>
                      </a:r>
                      <a:endParaRPr lang="es-CO" sz="1200" b="0" i="0" u="none" strike="noStrike">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effectLst/>
                          <a:latin typeface="Gill Sans MT" panose="020B0502020104020203" pitchFamily="34" charset="0"/>
                        </a:rPr>
                        <a:t>691</a:t>
                      </a:r>
                      <a:endParaRPr lang="es-CO" sz="1200" b="0" i="0" u="none" strike="noStrike" dirty="0">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17%</a:t>
                      </a:r>
                      <a:endParaRPr lang="es-CO" sz="1200" b="0" i="0" u="none" strike="noStrike" dirty="0">
                        <a:solidFill>
                          <a:srgbClr val="FF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dirty="0">
                          <a:effectLst/>
                          <a:latin typeface="Gill Sans MT" panose="020B0502020104020203" pitchFamily="34" charset="0"/>
                        </a:rPr>
                        <a:t>43</a:t>
                      </a:r>
                      <a:endParaRPr lang="es-CO" sz="1200" b="0" i="0" u="none" strike="noStrike" dirty="0">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effectLst/>
                          <a:latin typeface="Gill Sans MT" panose="020B0502020104020203" pitchFamily="34" charset="0"/>
                        </a:rPr>
                        <a:t>249</a:t>
                      </a:r>
                      <a:endParaRPr lang="es-CO" sz="1200" b="0" i="0" u="none" strike="noStrike" dirty="0">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17%</a:t>
                      </a:r>
                      <a:endParaRPr lang="es-CO" sz="1200" b="0" i="0" u="none" strike="noStrike" dirty="0">
                        <a:solidFill>
                          <a:srgbClr val="FF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dirty="0">
                          <a:effectLst/>
                          <a:latin typeface="Gill Sans MT" panose="020B0502020104020203" pitchFamily="34" charset="0"/>
                        </a:rPr>
                        <a:t>627</a:t>
                      </a:r>
                      <a:endParaRPr lang="es-CO" sz="1200" b="0" i="0" u="none" strike="noStrike" dirty="0">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effectLst/>
                          <a:latin typeface="Gill Sans MT" panose="020B0502020104020203" pitchFamily="34" charset="0"/>
                        </a:rPr>
                        <a:t>12918</a:t>
                      </a:r>
                      <a:endParaRPr lang="es-CO" sz="1200" b="0" i="0" u="none" strike="noStrike" dirty="0">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5%</a:t>
                      </a:r>
                      <a:endParaRPr lang="es-CO" sz="1200" b="0" i="0" u="none" strike="noStrike" dirty="0">
                        <a:solidFill>
                          <a:srgbClr val="FF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dirty="0">
                          <a:effectLst/>
                          <a:latin typeface="Gill Sans MT" panose="020B0502020104020203" pitchFamily="34" charset="0"/>
                        </a:rPr>
                        <a:t>9</a:t>
                      </a:r>
                      <a:endParaRPr lang="es-CO" sz="1200" b="0" i="0" u="none" strike="noStrike" dirty="0">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effectLst/>
                          <a:latin typeface="Gill Sans MT" panose="020B0502020104020203" pitchFamily="34" charset="0"/>
                        </a:rPr>
                        <a:t>11</a:t>
                      </a:r>
                      <a:endParaRPr lang="es-CO" sz="1200" b="0" i="0" u="none" strike="noStrike" dirty="0">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chemeClr val="accent6">
                              <a:lumMod val="50000"/>
                            </a:schemeClr>
                          </a:solidFill>
                          <a:effectLst/>
                          <a:latin typeface="Gill Sans MT" panose="020B0502020104020203" pitchFamily="34" charset="0"/>
                        </a:rPr>
                        <a:t>82%</a:t>
                      </a:r>
                      <a:endParaRPr lang="es-CO" sz="1200" b="0" i="0" u="none" strike="noStrike" dirty="0">
                        <a:solidFill>
                          <a:schemeClr val="accent6">
                            <a:lumMod val="50000"/>
                          </a:schemeClr>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fontAlgn="b"/>
                      <a:r>
                        <a:rPr lang="es-CO" sz="1200" u="none" strike="noStrike">
                          <a:effectLst/>
                          <a:latin typeface="Gill Sans MT" panose="020B0502020104020203" pitchFamily="34" charset="0"/>
                        </a:rPr>
                        <a:t>26</a:t>
                      </a:r>
                      <a:endParaRPr lang="es-CO" sz="1200" b="0" i="0" u="none" strike="noStrike">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1674</a:t>
                      </a:r>
                      <a:endParaRPr lang="es-CO" sz="1200" b="0" i="0" u="none" strike="noStrike">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2%</a:t>
                      </a:r>
                      <a:endParaRPr lang="es-CO" sz="1200" b="0" i="0" u="none" strike="noStrike" dirty="0">
                        <a:solidFill>
                          <a:srgbClr val="FF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a:effectLst/>
                          <a:latin typeface="Gill Sans MT" panose="020B0502020104020203" pitchFamily="34" charset="0"/>
                        </a:rPr>
                        <a:t>821</a:t>
                      </a:r>
                      <a:endParaRPr lang="es-CO" sz="1200" b="0" i="0" u="none" strike="noStrike">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15543</a:t>
                      </a:r>
                      <a:endParaRPr lang="es-CO" sz="1200" b="0" i="0" u="none" strike="noStrike">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5%</a:t>
                      </a:r>
                      <a:endParaRPr lang="es-CO" sz="1200" b="0" i="0" u="none" strike="noStrike" dirty="0">
                        <a:solidFill>
                          <a:srgbClr val="FF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extLst>
                  <a:ext uri="{0D108BD9-81ED-4DB2-BD59-A6C34878D82A}">
                    <a16:rowId xmlns:a16="http://schemas.microsoft.com/office/drawing/2014/main" val="391966152"/>
                  </a:ext>
                </a:extLst>
              </a:tr>
              <a:tr h="256630">
                <a:tc>
                  <a:txBody>
                    <a:bodyPr/>
                    <a:lstStyle/>
                    <a:p>
                      <a:pPr algn="l" fontAlgn="b"/>
                      <a:r>
                        <a:rPr lang="es-CO" sz="1200" b="1" u="none" strike="noStrike" dirty="0">
                          <a:effectLst/>
                          <a:latin typeface="Gill Sans MT" panose="020B0502020104020203" pitchFamily="34" charset="0"/>
                        </a:rPr>
                        <a:t>Arauca</a:t>
                      </a:r>
                      <a:endParaRPr lang="es-CO" sz="1200" b="1" i="0" u="none" strike="noStrike" dirty="0">
                        <a:solidFill>
                          <a:srgbClr val="000000"/>
                        </a:solidFill>
                        <a:effectLst/>
                        <a:latin typeface="Gill Sans MT" panose="020B0502020104020203" pitchFamily="34" charset="0"/>
                      </a:endParaRPr>
                    </a:p>
                  </a:txBody>
                  <a:tcPr marL="6747" marR="6747" marT="6747"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s-CO" sz="1200" u="none" strike="noStrike">
                          <a:effectLst/>
                          <a:latin typeface="Gill Sans MT" panose="020B0502020104020203" pitchFamily="34" charset="0"/>
                        </a:rPr>
                        <a:t>11</a:t>
                      </a:r>
                      <a:endParaRPr lang="es-CO" sz="1200" b="0" i="0" u="none" strike="noStrike">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effectLst/>
                          <a:latin typeface="Gill Sans MT" panose="020B0502020104020203" pitchFamily="34" charset="0"/>
                        </a:rPr>
                        <a:t>45</a:t>
                      </a:r>
                      <a:endParaRPr lang="es-CO" sz="1200" b="0" i="0" u="none" strike="noStrike" dirty="0">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24%</a:t>
                      </a:r>
                      <a:endParaRPr lang="es-CO" sz="1200" b="0" i="0" u="none" strike="noStrike" dirty="0">
                        <a:solidFill>
                          <a:srgbClr val="FF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dirty="0">
                          <a:effectLst/>
                          <a:latin typeface="Gill Sans MT" panose="020B0502020104020203" pitchFamily="34" charset="0"/>
                        </a:rPr>
                        <a:t>14</a:t>
                      </a:r>
                      <a:endParaRPr lang="es-CO" sz="1200" b="0" i="0" u="none" strike="noStrike" dirty="0">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effectLst/>
                          <a:latin typeface="Gill Sans MT" panose="020B0502020104020203" pitchFamily="34" charset="0"/>
                        </a:rPr>
                        <a:t>123</a:t>
                      </a:r>
                      <a:endParaRPr lang="es-CO" sz="1200" b="0" i="0" u="none" strike="noStrike" dirty="0">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11%</a:t>
                      </a:r>
                      <a:endParaRPr lang="es-CO" sz="1200" b="0" i="0" u="none" strike="noStrike" dirty="0">
                        <a:solidFill>
                          <a:srgbClr val="FF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dirty="0">
                          <a:effectLst/>
                          <a:latin typeface="Gill Sans MT" panose="020B0502020104020203" pitchFamily="34" charset="0"/>
                        </a:rPr>
                        <a:t>52</a:t>
                      </a:r>
                      <a:endParaRPr lang="es-CO" sz="1200" b="0" i="0" u="none" strike="noStrike" dirty="0">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effectLst/>
                          <a:latin typeface="Gill Sans MT" panose="020B0502020104020203" pitchFamily="34" charset="0"/>
                        </a:rPr>
                        <a:t>670</a:t>
                      </a:r>
                      <a:endParaRPr lang="es-CO" sz="1200" b="0" i="0" u="none" strike="noStrike" dirty="0">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8%</a:t>
                      </a:r>
                      <a:endParaRPr lang="es-CO" sz="1200" b="0" i="0" u="none" strike="noStrike" dirty="0">
                        <a:solidFill>
                          <a:srgbClr val="FF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dirty="0">
                          <a:effectLst/>
                          <a:latin typeface="Gill Sans MT" panose="020B0502020104020203" pitchFamily="34" charset="0"/>
                        </a:rPr>
                        <a:t>6</a:t>
                      </a:r>
                      <a:endParaRPr lang="es-CO" sz="1200" b="0" i="0" u="none" strike="noStrike" dirty="0">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effectLst/>
                          <a:latin typeface="Gill Sans MT" panose="020B0502020104020203" pitchFamily="34" charset="0"/>
                        </a:rPr>
                        <a:t>10</a:t>
                      </a:r>
                      <a:endParaRPr lang="es-CO" sz="1200" b="0" i="0" u="none" strike="noStrike" dirty="0">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chemeClr val="accent4">
                              <a:lumMod val="50000"/>
                            </a:schemeClr>
                          </a:solidFill>
                          <a:effectLst/>
                          <a:latin typeface="Gill Sans MT" panose="020B0502020104020203" pitchFamily="34" charset="0"/>
                        </a:rPr>
                        <a:t>60%</a:t>
                      </a:r>
                      <a:endParaRPr lang="es-CO" sz="1200" b="0" i="0" u="none" strike="noStrike" dirty="0">
                        <a:solidFill>
                          <a:schemeClr val="accent4">
                            <a:lumMod val="50000"/>
                          </a:schemeClr>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s-CO" sz="1200" u="none" strike="noStrike">
                          <a:effectLst/>
                          <a:latin typeface="Gill Sans MT" panose="020B0502020104020203" pitchFamily="34" charset="0"/>
                        </a:rPr>
                        <a:t>0</a:t>
                      </a:r>
                      <a:endParaRPr lang="es-CO" sz="1200" b="0" i="0" u="none" strike="noStrike">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64</a:t>
                      </a:r>
                      <a:endParaRPr lang="es-CO" sz="1200" b="0" i="0" u="none" strike="noStrike">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0%</a:t>
                      </a:r>
                      <a:endParaRPr lang="es-CO" sz="1200" b="0" i="0" u="none" strike="noStrike" dirty="0">
                        <a:solidFill>
                          <a:srgbClr val="FF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a:effectLst/>
                          <a:latin typeface="Gill Sans MT" panose="020B0502020104020203" pitchFamily="34" charset="0"/>
                        </a:rPr>
                        <a:t>83</a:t>
                      </a:r>
                      <a:endParaRPr lang="es-CO" sz="1200" b="0" i="0" u="none" strike="noStrike">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912</a:t>
                      </a:r>
                      <a:endParaRPr lang="es-CO" sz="1200" b="0" i="0" u="none" strike="noStrike">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9%</a:t>
                      </a:r>
                      <a:endParaRPr lang="es-CO" sz="1200" b="0" i="0" u="none" strike="noStrike" dirty="0">
                        <a:solidFill>
                          <a:srgbClr val="FF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extLst>
                  <a:ext uri="{0D108BD9-81ED-4DB2-BD59-A6C34878D82A}">
                    <a16:rowId xmlns:a16="http://schemas.microsoft.com/office/drawing/2014/main" val="4141478464"/>
                  </a:ext>
                </a:extLst>
              </a:tr>
              <a:tr h="256630">
                <a:tc>
                  <a:txBody>
                    <a:bodyPr/>
                    <a:lstStyle/>
                    <a:p>
                      <a:pPr algn="l" fontAlgn="b"/>
                      <a:r>
                        <a:rPr lang="es-CO" sz="1200" b="1" u="none" strike="noStrike" dirty="0">
                          <a:effectLst/>
                          <a:latin typeface="Gill Sans MT" panose="020B0502020104020203" pitchFamily="34" charset="0"/>
                        </a:rPr>
                        <a:t>Atlántico</a:t>
                      </a:r>
                      <a:endParaRPr lang="es-CO" sz="1200" b="1" i="0" u="none" strike="noStrike" dirty="0">
                        <a:solidFill>
                          <a:srgbClr val="000000"/>
                        </a:solidFill>
                        <a:effectLst/>
                        <a:latin typeface="Gill Sans MT" panose="020B0502020104020203" pitchFamily="34" charset="0"/>
                      </a:endParaRPr>
                    </a:p>
                  </a:txBody>
                  <a:tcPr marL="6747" marR="6747" marT="6747"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s-CO" sz="1200" u="none" strike="noStrike">
                          <a:effectLst/>
                          <a:latin typeface="Gill Sans MT" panose="020B0502020104020203" pitchFamily="34" charset="0"/>
                        </a:rPr>
                        <a:t>11</a:t>
                      </a:r>
                      <a:endParaRPr lang="es-CO" sz="1200" b="0" i="0" u="none" strike="noStrike">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effectLst/>
                          <a:latin typeface="Gill Sans MT" panose="020B0502020104020203" pitchFamily="34" charset="0"/>
                        </a:rPr>
                        <a:t>158</a:t>
                      </a:r>
                      <a:endParaRPr lang="es-CO" sz="1200" b="0" i="0" u="none" strike="noStrike" dirty="0">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7%</a:t>
                      </a:r>
                      <a:endParaRPr lang="es-CO" sz="1200" b="0" i="0" u="none" strike="noStrike" dirty="0">
                        <a:solidFill>
                          <a:srgbClr val="FF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dirty="0">
                          <a:effectLst/>
                          <a:latin typeface="Gill Sans MT" panose="020B0502020104020203" pitchFamily="34" charset="0"/>
                        </a:rPr>
                        <a:t>16</a:t>
                      </a:r>
                      <a:endParaRPr lang="es-CO" sz="1200" b="0" i="0" u="none" strike="noStrike" dirty="0">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121</a:t>
                      </a:r>
                      <a:endParaRPr lang="es-CO" sz="1200" b="0" i="0" u="none" strike="noStrike">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13%</a:t>
                      </a:r>
                      <a:endParaRPr lang="es-CO" sz="1200" b="0" i="0" u="none" strike="noStrike" dirty="0">
                        <a:solidFill>
                          <a:srgbClr val="FF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dirty="0">
                          <a:effectLst/>
                          <a:latin typeface="Gill Sans MT" panose="020B0502020104020203" pitchFamily="34" charset="0"/>
                        </a:rPr>
                        <a:t>40</a:t>
                      </a:r>
                      <a:endParaRPr lang="es-CO" sz="1200" b="0" i="0" u="none" strike="noStrike" dirty="0">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effectLst/>
                          <a:latin typeface="Gill Sans MT" panose="020B0502020104020203" pitchFamily="34" charset="0"/>
                        </a:rPr>
                        <a:t>2591</a:t>
                      </a:r>
                      <a:endParaRPr lang="es-CO" sz="1200" b="0" i="0" u="none" strike="noStrike" dirty="0">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2%</a:t>
                      </a:r>
                      <a:endParaRPr lang="es-CO" sz="1200" b="0" i="0" u="none" strike="noStrike" dirty="0">
                        <a:solidFill>
                          <a:srgbClr val="FF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dirty="0">
                          <a:effectLst/>
                          <a:latin typeface="Gill Sans MT" panose="020B0502020104020203" pitchFamily="34" charset="0"/>
                        </a:rPr>
                        <a:t>3</a:t>
                      </a:r>
                      <a:endParaRPr lang="es-CO" sz="1200" b="0" i="0" u="none" strike="noStrike" dirty="0">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6</a:t>
                      </a:r>
                      <a:endParaRPr lang="es-CO" sz="1200" b="0" i="0" u="none" strike="noStrike">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chemeClr val="accent4">
                              <a:lumMod val="50000"/>
                            </a:schemeClr>
                          </a:solidFill>
                          <a:effectLst/>
                          <a:latin typeface="Gill Sans MT" panose="020B0502020104020203" pitchFamily="34" charset="0"/>
                        </a:rPr>
                        <a:t>50%</a:t>
                      </a:r>
                      <a:endParaRPr lang="es-CO" sz="1200" b="0" i="0" u="none" strike="noStrike" dirty="0">
                        <a:solidFill>
                          <a:schemeClr val="accent4">
                            <a:lumMod val="50000"/>
                          </a:schemeClr>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s-CO" sz="1200" u="none" strike="noStrike">
                          <a:effectLst/>
                          <a:latin typeface="Gill Sans MT" panose="020B0502020104020203" pitchFamily="34" charset="0"/>
                        </a:rPr>
                        <a:t>18</a:t>
                      </a:r>
                      <a:endParaRPr lang="es-CO" sz="1200" b="0" i="0" u="none" strike="noStrike">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745</a:t>
                      </a:r>
                      <a:endParaRPr lang="es-CO" sz="1200" b="0" i="0" u="none" strike="noStrike">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2%</a:t>
                      </a:r>
                      <a:endParaRPr lang="es-CO" sz="1200" b="0" i="0" u="none" strike="noStrike" dirty="0">
                        <a:solidFill>
                          <a:srgbClr val="FF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a:effectLst/>
                          <a:latin typeface="Gill Sans MT" panose="020B0502020104020203" pitchFamily="34" charset="0"/>
                        </a:rPr>
                        <a:t>88</a:t>
                      </a:r>
                      <a:endParaRPr lang="es-CO" sz="1200" b="0" i="0" u="none" strike="noStrike">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3621</a:t>
                      </a:r>
                      <a:endParaRPr lang="es-CO" sz="1200" b="0" i="0" u="none" strike="noStrike">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2%</a:t>
                      </a:r>
                      <a:endParaRPr lang="es-CO" sz="1200" b="0" i="0" u="none" strike="noStrike" dirty="0">
                        <a:solidFill>
                          <a:srgbClr val="FF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extLst>
                  <a:ext uri="{0D108BD9-81ED-4DB2-BD59-A6C34878D82A}">
                    <a16:rowId xmlns:a16="http://schemas.microsoft.com/office/drawing/2014/main" val="3196602492"/>
                  </a:ext>
                </a:extLst>
              </a:tr>
              <a:tr h="256630">
                <a:tc>
                  <a:txBody>
                    <a:bodyPr/>
                    <a:lstStyle/>
                    <a:p>
                      <a:pPr algn="l" fontAlgn="b"/>
                      <a:r>
                        <a:rPr lang="es-CO" sz="1200" b="1" u="none" strike="noStrike" dirty="0">
                          <a:effectLst/>
                          <a:latin typeface="Gill Sans MT" panose="020B0502020104020203" pitchFamily="34" charset="0"/>
                        </a:rPr>
                        <a:t>Bogotá D.C.</a:t>
                      </a:r>
                      <a:endParaRPr lang="es-CO" sz="1200" b="1" i="0" u="none" strike="noStrike" dirty="0">
                        <a:solidFill>
                          <a:srgbClr val="000000"/>
                        </a:solidFill>
                        <a:effectLst/>
                        <a:latin typeface="Gill Sans MT" panose="020B0502020104020203" pitchFamily="34" charset="0"/>
                      </a:endParaRPr>
                    </a:p>
                  </a:txBody>
                  <a:tcPr marL="6747" marR="6747" marT="6747"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s-CO" sz="1200" u="none" strike="noStrike" dirty="0">
                          <a:effectLst/>
                          <a:latin typeface="Gill Sans MT" panose="020B0502020104020203" pitchFamily="34" charset="0"/>
                        </a:rPr>
                        <a:t>8</a:t>
                      </a:r>
                      <a:endParaRPr lang="es-CO" sz="1200" b="0" i="0" u="none" strike="noStrike" dirty="0">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effectLst/>
                          <a:latin typeface="Gill Sans MT" panose="020B0502020104020203" pitchFamily="34" charset="0"/>
                        </a:rPr>
                        <a:t>9</a:t>
                      </a:r>
                      <a:endParaRPr lang="es-CO" sz="1200" b="0" i="0" u="none" strike="noStrike" dirty="0">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chemeClr val="accent6">
                              <a:lumMod val="50000"/>
                            </a:schemeClr>
                          </a:solidFill>
                          <a:effectLst/>
                          <a:latin typeface="Gill Sans MT" panose="020B0502020104020203" pitchFamily="34" charset="0"/>
                        </a:rPr>
                        <a:t>89%</a:t>
                      </a:r>
                      <a:endParaRPr lang="es-CO" sz="1200" b="0" i="0" u="none" strike="noStrike" dirty="0">
                        <a:solidFill>
                          <a:schemeClr val="accent6">
                            <a:lumMod val="50000"/>
                          </a:schemeClr>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fontAlgn="b"/>
                      <a:r>
                        <a:rPr lang="es-CO" sz="1200" u="none" strike="noStrike" dirty="0">
                          <a:effectLst/>
                          <a:latin typeface="Gill Sans MT" panose="020B0502020104020203" pitchFamily="34" charset="0"/>
                        </a:rPr>
                        <a:t>0</a:t>
                      </a:r>
                      <a:endParaRPr lang="es-CO" sz="1200" b="0" i="0" u="none" strike="noStrike" dirty="0">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s-CO" sz="1200" u="none" strike="noStrike" dirty="0">
                          <a:effectLst/>
                          <a:latin typeface="Gill Sans MT" panose="020B0502020104020203" pitchFamily="34" charset="0"/>
                        </a:rPr>
                        <a:t>N/A</a:t>
                      </a:r>
                      <a:endParaRPr lang="es-CO" sz="1200" b="0" i="0" u="none" strike="noStrike" dirty="0">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s-CO" sz="1200" u="none" strike="noStrike" dirty="0">
                          <a:effectLst/>
                          <a:latin typeface="Gill Sans MT" panose="020B0502020104020203" pitchFamily="34" charset="0"/>
                        </a:rPr>
                        <a:t>N/A</a:t>
                      </a:r>
                      <a:endParaRPr lang="es-CO" sz="1200" b="0" i="0" u="none" strike="noStrike" dirty="0">
                        <a:solidFill>
                          <a:srgbClr val="0061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s-CO" sz="1200" u="none" strike="noStrike">
                          <a:effectLst/>
                          <a:latin typeface="Gill Sans MT" panose="020B0502020104020203" pitchFamily="34" charset="0"/>
                        </a:rPr>
                        <a:t>65</a:t>
                      </a:r>
                      <a:endParaRPr lang="es-CO" sz="1200" b="0" i="0" u="none" strike="noStrike">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effectLst/>
                          <a:latin typeface="Gill Sans MT" panose="020B0502020104020203" pitchFamily="34" charset="0"/>
                        </a:rPr>
                        <a:t>507</a:t>
                      </a:r>
                      <a:endParaRPr lang="es-CO" sz="1200" b="0" i="0" u="none" strike="noStrike" dirty="0">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13%</a:t>
                      </a:r>
                      <a:endParaRPr lang="es-CO" sz="1200" b="0" i="0" u="none" strike="noStrike" dirty="0">
                        <a:solidFill>
                          <a:srgbClr val="FF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dirty="0">
                          <a:effectLst/>
                          <a:latin typeface="Gill Sans MT" panose="020B0502020104020203" pitchFamily="34" charset="0"/>
                        </a:rPr>
                        <a:t>0</a:t>
                      </a:r>
                      <a:endParaRPr lang="es-CO" sz="1200" b="0" i="0" u="none" strike="noStrike" dirty="0">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s-CO" sz="1200" u="none" strike="noStrike" dirty="0">
                          <a:effectLst/>
                          <a:latin typeface="Gill Sans MT" panose="020B0502020104020203" pitchFamily="34" charset="0"/>
                        </a:rPr>
                        <a:t>N/A</a:t>
                      </a:r>
                      <a:endParaRPr lang="es-CO" sz="1200" b="0" i="0" u="none" strike="noStrike" dirty="0">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s-CO" sz="1200" u="none" strike="noStrike" dirty="0">
                          <a:effectLst/>
                          <a:latin typeface="Gill Sans MT" panose="020B0502020104020203" pitchFamily="34" charset="0"/>
                        </a:rPr>
                        <a:t>N/A</a:t>
                      </a:r>
                      <a:endParaRPr lang="es-CO" sz="1200" b="0" i="0" u="none" strike="noStrike" dirty="0">
                        <a:solidFill>
                          <a:srgbClr val="0061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s-CO" sz="1200" u="none" strike="noStrike">
                          <a:effectLst/>
                          <a:latin typeface="Gill Sans MT" panose="020B0502020104020203" pitchFamily="34" charset="0"/>
                        </a:rPr>
                        <a:t>73</a:t>
                      </a:r>
                      <a:endParaRPr lang="es-CO" sz="1200" b="0" i="0" u="none" strike="noStrike">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1745</a:t>
                      </a:r>
                      <a:endParaRPr lang="es-CO" sz="1200" b="0" i="0" u="none" strike="noStrike">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4%</a:t>
                      </a:r>
                      <a:endParaRPr lang="es-CO" sz="1200" b="0" i="0" u="none" strike="noStrike" dirty="0">
                        <a:solidFill>
                          <a:srgbClr val="FF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a:effectLst/>
                          <a:latin typeface="Gill Sans MT" panose="020B0502020104020203" pitchFamily="34" charset="0"/>
                        </a:rPr>
                        <a:t>146</a:t>
                      </a:r>
                      <a:endParaRPr lang="es-CO" sz="1200" b="0" i="0" u="none" strike="noStrike">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2261</a:t>
                      </a:r>
                      <a:endParaRPr lang="es-CO" sz="1200" b="0" i="0" u="none" strike="noStrike">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6%</a:t>
                      </a:r>
                      <a:endParaRPr lang="es-CO" sz="1200" b="0" i="0" u="none" strike="noStrike" dirty="0">
                        <a:solidFill>
                          <a:srgbClr val="FF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extLst>
                  <a:ext uri="{0D108BD9-81ED-4DB2-BD59-A6C34878D82A}">
                    <a16:rowId xmlns:a16="http://schemas.microsoft.com/office/drawing/2014/main" val="1895317166"/>
                  </a:ext>
                </a:extLst>
              </a:tr>
              <a:tr h="364990">
                <a:tc>
                  <a:txBody>
                    <a:bodyPr/>
                    <a:lstStyle/>
                    <a:p>
                      <a:pPr algn="l" fontAlgn="b"/>
                      <a:r>
                        <a:rPr lang="es-CO" sz="1200" b="1" u="none" strike="noStrike" dirty="0">
                          <a:effectLst/>
                          <a:latin typeface="Gill Sans MT" panose="020B0502020104020203" pitchFamily="34" charset="0"/>
                        </a:rPr>
                        <a:t>Bolívar</a:t>
                      </a:r>
                      <a:endParaRPr lang="es-CO" sz="1200" b="1" i="0" u="none" strike="noStrike" dirty="0">
                        <a:solidFill>
                          <a:srgbClr val="000000"/>
                        </a:solidFill>
                        <a:effectLst/>
                        <a:latin typeface="Gill Sans MT" panose="020B0502020104020203" pitchFamily="34" charset="0"/>
                      </a:endParaRPr>
                    </a:p>
                  </a:txBody>
                  <a:tcPr marL="6747" marR="6747" marT="6747"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s-CO" sz="1200" u="none" strike="noStrike">
                          <a:effectLst/>
                          <a:latin typeface="Gill Sans MT" panose="020B0502020104020203" pitchFamily="34" charset="0"/>
                        </a:rPr>
                        <a:t>28</a:t>
                      </a:r>
                      <a:endParaRPr lang="es-CO" sz="1200" b="0" i="0" u="none" strike="noStrike">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effectLst/>
                          <a:latin typeface="Gill Sans MT" panose="020B0502020104020203" pitchFamily="34" charset="0"/>
                        </a:rPr>
                        <a:t>289</a:t>
                      </a:r>
                      <a:endParaRPr lang="es-CO" sz="1200" b="0" i="0" u="none" strike="noStrike" dirty="0">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10%</a:t>
                      </a:r>
                      <a:endParaRPr lang="es-CO" sz="1200" b="0" i="0" u="none" strike="noStrike" dirty="0">
                        <a:solidFill>
                          <a:srgbClr val="FF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a:effectLst/>
                          <a:latin typeface="Gill Sans MT" panose="020B0502020104020203" pitchFamily="34" charset="0"/>
                        </a:rPr>
                        <a:t>18</a:t>
                      </a:r>
                      <a:endParaRPr lang="es-CO" sz="1200" b="0" i="0" u="none" strike="noStrike">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effectLst/>
                          <a:latin typeface="Gill Sans MT" panose="020B0502020104020203" pitchFamily="34" charset="0"/>
                        </a:rPr>
                        <a:t>111</a:t>
                      </a:r>
                      <a:endParaRPr lang="es-CO" sz="1200" b="0" i="0" u="none" strike="noStrike" dirty="0">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16%</a:t>
                      </a:r>
                      <a:endParaRPr lang="es-CO" sz="1200" b="0" i="0" u="none" strike="noStrike" dirty="0">
                        <a:solidFill>
                          <a:srgbClr val="FF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a:effectLst/>
                          <a:latin typeface="Gill Sans MT" panose="020B0502020104020203" pitchFamily="34" charset="0"/>
                        </a:rPr>
                        <a:t>185</a:t>
                      </a:r>
                      <a:endParaRPr lang="es-CO" sz="1200" b="0" i="0" u="none" strike="noStrike">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effectLst/>
                          <a:latin typeface="Gill Sans MT" panose="020B0502020104020203" pitchFamily="34" charset="0"/>
                        </a:rPr>
                        <a:t>4387</a:t>
                      </a:r>
                      <a:endParaRPr lang="es-CO" sz="1200" b="0" i="0" u="none" strike="noStrike" dirty="0">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4%</a:t>
                      </a:r>
                      <a:endParaRPr lang="es-CO" sz="1200" b="0" i="0" u="none" strike="noStrike" dirty="0">
                        <a:solidFill>
                          <a:srgbClr val="FF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a:effectLst/>
                          <a:latin typeface="Gill Sans MT" panose="020B0502020104020203" pitchFamily="34" charset="0"/>
                        </a:rPr>
                        <a:t>5</a:t>
                      </a:r>
                      <a:endParaRPr lang="es-CO" sz="1200" b="0" i="0" u="none" strike="noStrike">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10</a:t>
                      </a:r>
                      <a:endParaRPr lang="es-CO" sz="1200" b="0" i="0" u="none" strike="noStrike">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chemeClr val="accent4">
                              <a:lumMod val="50000"/>
                            </a:schemeClr>
                          </a:solidFill>
                          <a:effectLst/>
                          <a:latin typeface="Gill Sans MT" panose="020B0502020104020203" pitchFamily="34" charset="0"/>
                        </a:rPr>
                        <a:t>50%</a:t>
                      </a:r>
                      <a:endParaRPr lang="es-CO" sz="1200" b="0" i="0" u="none" strike="noStrike" dirty="0">
                        <a:solidFill>
                          <a:schemeClr val="accent4">
                            <a:lumMod val="50000"/>
                          </a:schemeClr>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s-CO" sz="1200" u="none" strike="noStrike">
                          <a:effectLst/>
                          <a:latin typeface="Gill Sans MT" panose="020B0502020104020203" pitchFamily="34" charset="0"/>
                        </a:rPr>
                        <a:t>23</a:t>
                      </a:r>
                      <a:endParaRPr lang="es-CO" sz="1200" b="0" i="0" u="none" strike="noStrike">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552</a:t>
                      </a:r>
                      <a:endParaRPr lang="es-CO" sz="1200" b="0" i="0" u="none" strike="noStrike">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4%</a:t>
                      </a:r>
                      <a:endParaRPr lang="es-CO" sz="1200" b="0" i="0" u="none" strike="noStrike" dirty="0">
                        <a:solidFill>
                          <a:srgbClr val="FF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dirty="0">
                          <a:effectLst/>
                          <a:latin typeface="Gill Sans MT" panose="020B0502020104020203" pitchFamily="34" charset="0"/>
                        </a:rPr>
                        <a:t>259</a:t>
                      </a:r>
                      <a:endParaRPr lang="es-CO" sz="1200" b="0" i="0" u="none" strike="noStrike" dirty="0">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5349</a:t>
                      </a:r>
                      <a:endParaRPr lang="es-CO" sz="1200" b="0" i="0" u="none" strike="noStrike">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5%</a:t>
                      </a:r>
                      <a:endParaRPr lang="es-CO" sz="1200" b="0" i="0" u="none" strike="noStrike" dirty="0">
                        <a:solidFill>
                          <a:srgbClr val="FF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extLst>
                  <a:ext uri="{0D108BD9-81ED-4DB2-BD59-A6C34878D82A}">
                    <a16:rowId xmlns:a16="http://schemas.microsoft.com/office/drawing/2014/main" val="1071950846"/>
                  </a:ext>
                </a:extLst>
              </a:tr>
              <a:tr h="256630">
                <a:tc>
                  <a:txBody>
                    <a:bodyPr/>
                    <a:lstStyle/>
                    <a:p>
                      <a:pPr algn="l" fontAlgn="b"/>
                      <a:r>
                        <a:rPr lang="es-CO" sz="1200" b="1" u="none" strike="noStrike" dirty="0">
                          <a:effectLst/>
                          <a:latin typeface="Gill Sans MT" panose="020B0502020104020203" pitchFamily="34" charset="0"/>
                        </a:rPr>
                        <a:t>Boyacá</a:t>
                      </a:r>
                      <a:endParaRPr lang="es-CO" sz="1200" b="1" i="0" u="none" strike="noStrike" dirty="0">
                        <a:solidFill>
                          <a:srgbClr val="000000"/>
                        </a:solidFill>
                        <a:effectLst/>
                        <a:latin typeface="Gill Sans MT" panose="020B0502020104020203" pitchFamily="34" charset="0"/>
                      </a:endParaRPr>
                    </a:p>
                  </a:txBody>
                  <a:tcPr marL="6747" marR="6747" marT="6747"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s-CO" sz="1200" u="none" strike="noStrike">
                          <a:effectLst/>
                          <a:latin typeface="Gill Sans MT" panose="020B0502020104020203" pitchFamily="34" charset="0"/>
                        </a:rPr>
                        <a:t>73</a:t>
                      </a:r>
                      <a:endParaRPr lang="es-CO" sz="1200" b="0" i="0" u="none" strike="noStrike">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effectLst/>
                          <a:latin typeface="Gill Sans MT" panose="020B0502020104020203" pitchFamily="34" charset="0"/>
                        </a:rPr>
                        <a:t>513</a:t>
                      </a:r>
                      <a:endParaRPr lang="es-CO" sz="1200" b="0" i="0" u="none" strike="noStrike" dirty="0">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14%</a:t>
                      </a:r>
                      <a:endParaRPr lang="es-CO" sz="1200" b="0" i="0" u="none" strike="noStrike" dirty="0">
                        <a:solidFill>
                          <a:srgbClr val="FF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a:effectLst/>
                          <a:latin typeface="Gill Sans MT" panose="020B0502020104020203" pitchFamily="34" charset="0"/>
                        </a:rPr>
                        <a:t>12</a:t>
                      </a:r>
                      <a:endParaRPr lang="es-CO" sz="1200" b="0" i="0" u="none" strike="noStrike">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116</a:t>
                      </a:r>
                      <a:endParaRPr lang="es-CO" sz="1200" b="0" i="0" u="none" strike="noStrike">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10%</a:t>
                      </a:r>
                      <a:endParaRPr lang="es-CO" sz="1200" b="0" i="0" u="none" strike="noStrike" dirty="0">
                        <a:solidFill>
                          <a:srgbClr val="FF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a:effectLst/>
                          <a:latin typeface="Gill Sans MT" panose="020B0502020104020203" pitchFamily="34" charset="0"/>
                        </a:rPr>
                        <a:t>241</a:t>
                      </a:r>
                      <a:endParaRPr lang="es-CO" sz="1200" b="0" i="0" u="none" strike="noStrike">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effectLst/>
                          <a:latin typeface="Gill Sans MT" panose="020B0502020104020203" pitchFamily="34" charset="0"/>
                        </a:rPr>
                        <a:t>7692</a:t>
                      </a:r>
                      <a:endParaRPr lang="es-CO" sz="1200" b="0" i="0" u="none" strike="noStrike" dirty="0">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3%</a:t>
                      </a:r>
                      <a:endParaRPr lang="es-CO" sz="1200" b="0" i="0" u="none" strike="noStrike" dirty="0">
                        <a:solidFill>
                          <a:srgbClr val="FF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dirty="0">
                          <a:effectLst/>
                          <a:latin typeface="Gill Sans MT" panose="020B0502020104020203" pitchFamily="34" charset="0"/>
                        </a:rPr>
                        <a:t>3</a:t>
                      </a:r>
                      <a:endParaRPr lang="es-CO" sz="1200" b="0" i="0" u="none" strike="noStrike" dirty="0">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7</a:t>
                      </a:r>
                      <a:endParaRPr lang="es-CO" sz="1200" b="0" i="0" u="none" strike="noStrike">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chemeClr val="accent4">
                              <a:lumMod val="50000"/>
                            </a:schemeClr>
                          </a:solidFill>
                          <a:effectLst/>
                          <a:latin typeface="Gill Sans MT" panose="020B0502020104020203" pitchFamily="34" charset="0"/>
                        </a:rPr>
                        <a:t>43%</a:t>
                      </a:r>
                      <a:endParaRPr lang="es-CO" sz="1200" b="0" i="0" u="none" strike="noStrike" dirty="0">
                        <a:solidFill>
                          <a:schemeClr val="accent4">
                            <a:lumMod val="50000"/>
                          </a:schemeClr>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s-CO" sz="1200" u="none" strike="noStrike" dirty="0">
                          <a:effectLst/>
                          <a:latin typeface="Gill Sans MT" panose="020B0502020104020203" pitchFamily="34" charset="0"/>
                        </a:rPr>
                        <a:t>0</a:t>
                      </a:r>
                      <a:endParaRPr lang="es-CO" sz="1200" b="0" i="0" u="none" strike="noStrike" dirty="0">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effectLst/>
                          <a:latin typeface="Gill Sans MT" panose="020B0502020104020203" pitchFamily="34" charset="0"/>
                        </a:rPr>
                        <a:t>89</a:t>
                      </a:r>
                      <a:endParaRPr lang="es-CO" sz="1200" b="0" i="0" u="none" strike="noStrike" dirty="0">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0%</a:t>
                      </a:r>
                      <a:endParaRPr lang="es-CO" sz="1200" b="0" i="0" u="none" strike="noStrike" dirty="0">
                        <a:solidFill>
                          <a:srgbClr val="FF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a:effectLst/>
                          <a:latin typeface="Gill Sans MT" panose="020B0502020104020203" pitchFamily="34" charset="0"/>
                        </a:rPr>
                        <a:t>329</a:t>
                      </a:r>
                      <a:endParaRPr lang="es-CO" sz="1200" b="0" i="0" u="none" strike="noStrike">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8417</a:t>
                      </a:r>
                      <a:endParaRPr lang="es-CO" sz="1200" b="0" i="0" u="none" strike="noStrike">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4%</a:t>
                      </a:r>
                      <a:endParaRPr lang="es-CO" sz="1200" b="0" i="0" u="none" strike="noStrike" dirty="0">
                        <a:solidFill>
                          <a:srgbClr val="FF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extLst>
                  <a:ext uri="{0D108BD9-81ED-4DB2-BD59-A6C34878D82A}">
                    <a16:rowId xmlns:a16="http://schemas.microsoft.com/office/drawing/2014/main" val="3310918883"/>
                  </a:ext>
                </a:extLst>
              </a:tr>
              <a:tr h="256630">
                <a:tc>
                  <a:txBody>
                    <a:bodyPr/>
                    <a:lstStyle/>
                    <a:p>
                      <a:pPr algn="l" fontAlgn="b"/>
                      <a:r>
                        <a:rPr lang="es-CO" sz="1200" b="1" u="none" strike="noStrike" dirty="0">
                          <a:effectLst/>
                          <a:latin typeface="Gill Sans MT" panose="020B0502020104020203" pitchFamily="34" charset="0"/>
                        </a:rPr>
                        <a:t>Caldas</a:t>
                      </a:r>
                      <a:endParaRPr lang="es-CO" sz="1200" b="1" i="0" u="none" strike="noStrike" dirty="0">
                        <a:solidFill>
                          <a:srgbClr val="000000"/>
                        </a:solidFill>
                        <a:effectLst/>
                        <a:latin typeface="Gill Sans MT" panose="020B0502020104020203" pitchFamily="34" charset="0"/>
                      </a:endParaRPr>
                    </a:p>
                  </a:txBody>
                  <a:tcPr marL="6747" marR="6747" marT="6747"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s-CO" sz="1200" u="none" strike="noStrike">
                          <a:effectLst/>
                          <a:latin typeface="Gill Sans MT" panose="020B0502020104020203" pitchFamily="34" charset="0"/>
                        </a:rPr>
                        <a:t>17</a:t>
                      </a:r>
                      <a:endParaRPr lang="es-CO" sz="1200" b="0" i="0" u="none" strike="noStrike">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144</a:t>
                      </a:r>
                      <a:endParaRPr lang="es-CO" sz="1200" b="0" i="0" u="none" strike="noStrike">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12%</a:t>
                      </a:r>
                      <a:endParaRPr lang="es-CO" sz="1200" b="0" i="0" u="none" strike="noStrike" dirty="0">
                        <a:solidFill>
                          <a:srgbClr val="FF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a:effectLst/>
                          <a:latin typeface="Gill Sans MT" panose="020B0502020104020203" pitchFamily="34" charset="0"/>
                        </a:rPr>
                        <a:t>5</a:t>
                      </a:r>
                      <a:endParaRPr lang="es-CO" sz="1200" b="0" i="0" u="none" strike="noStrike">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86</a:t>
                      </a:r>
                      <a:endParaRPr lang="es-CO" sz="1200" b="0" i="0" u="none" strike="noStrike">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6%</a:t>
                      </a:r>
                      <a:endParaRPr lang="es-CO" sz="1200" b="0" i="0" u="none" strike="noStrike" dirty="0">
                        <a:solidFill>
                          <a:srgbClr val="FF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dirty="0">
                          <a:effectLst/>
                          <a:latin typeface="Gill Sans MT" panose="020B0502020104020203" pitchFamily="34" charset="0"/>
                        </a:rPr>
                        <a:t>75</a:t>
                      </a:r>
                      <a:endParaRPr lang="es-CO" sz="1200" b="0" i="0" u="none" strike="noStrike" dirty="0">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2735</a:t>
                      </a:r>
                      <a:endParaRPr lang="es-CO" sz="1200" b="0" i="0" u="none" strike="noStrike">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3%</a:t>
                      </a:r>
                      <a:endParaRPr lang="es-CO" sz="1200" b="0" i="0" u="none" strike="noStrike" dirty="0">
                        <a:solidFill>
                          <a:srgbClr val="FF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dirty="0">
                          <a:effectLst/>
                          <a:latin typeface="Gill Sans MT" panose="020B0502020104020203" pitchFamily="34" charset="0"/>
                        </a:rPr>
                        <a:t>2</a:t>
                      </a:r>
                      <a:endParaRPr lang="es-CO" sz="1200" b="0" i="0" u="none" strike="noStrike" dirty="0">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effectLst/>
                          <a:latin typeface="Gill Sans MT" panose="020B0502020104020203" pitchFamily="34" charset="0"/>
                        </a:rPr>
                        <a:t>4</a:t>
                      </a:r>
                      <a:endParaRPr lang="es-CO" sz="1200" b="0" i="0" u="none" strike="noStrike" dirty="0">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chemeClr val="accent4">
                              <a:lumMod val="50000"/>
                            </a:schemeClr>
                          </a:solidFill>
                          <a:effectLst/>
                          <a:latin typeface="Gill Sans MT" panose="020B0502020104020203" pitchFamily="34" charset="0"/>
                        </a:rPr>
                        <a:t>50%</a:t>
                      </a:r>
                      <a:endParaRPr lang="es-CO" sz="1200" b="0" i="0" u="none" strike="noStrike" dirty="0">
                        <a:solidFill>
                          <a:schemeClr val="accent4">
                            <a:lumMod val="50000"/>
                          </a:schemeClr>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s-CO" sz="1200" u="none" strike="noStrike">
                          <a:effectLst/>
                          <a:latin typeface="Gill Sans MT" panose="020B0502020104020203" pitchFamily="34" charset="0"/>
                        </a:rPr>
                        <a:t>1</a:t>
                      </a:r>
                      <a:endParaRPr lang="es-CO" sz="1200" b="0" i="0" u="none" strike="noStrike">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effectLst/>
                          <a:latin typeface="Gill Sans MT" panose="020B0502020104020203" pitchFamily="34" charset="0"/>
                        </a:rPr>
                        <a:t>588</a:t>
                      </a:r>
                      <a:endParaRPr lang="es-CO" sz="1200" b="0" i="0" u="none" strike="noStrike" dirty="0">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0%</a:t>
                      </a:r>
                      <a:endParaRPr lang="es-CO" sz="1200" b="0" i="0" u="none" strike="noStrike" dirty="0">
                        <a:solidFill>
                          <a:srgbClr val="FF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a:effectLst/>
                          <a:latin typeface="Gill Sans MT" panose="020B0502020104020203" pitchFamily="34" charset="0"/>
                        </a:rPr>
                        <a:t>100</a:t>
                      </a:r>
                      <a:endParaRPr lang="es-CO" sz="1200" b="0" i="0" u="none" strike="noStrike">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3557</a:t>
                      </a:r>
                      <a:endParaRPr lang="es-CO" sz="1200" b="0" i="0" u="none" strike="noStrike">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3%</a:t>
                      </a:r>
                      <a:endParaRPr lang="es-CO" sz="1200" b="0" i="0" u="none" strike="noStrike" dirty="0">
                        <a:solidFill>
                          <a:srgbClr val="FF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extLst>
                  <a:ext uri="{0D108BD9-81ED-4DB2-BD59-A6C34878D82A}">
                    <a16:rowId xmlns:a16="http://schemas.microsoft.com/office/drawing/2014/main" val="2501521375"/>
                  </a:ext>
                </a:extLst>
              </a:tr>
              <a:tr h="256630">
                <a:tc>
                  <a:txBody>
                    <a:bodyPr/>
                    <a:lstStyle/>
                    <a:p>
                      <a:pPr algn="l" fontAlgn="b"/>
                      <a:r>
                        <a:rPr lang="es-CO" sz="1200" b="1" u="none" strike="noStrike" dirty="0">
                          <a:effectLst/>
                          <a:latin typeface="Gill Sans MT" panose="020B0502020104020203" pitchFamily="34" charset="0"/>
                        </a:rPr>
                        <a:t>Caquetá</a:t>
                      </a:r>
                      <a:endParaRPr lang="es-CO" sz="1200" b="1" i="0" u="none" strike="noStrike" dirty="0">
                        <a:solidFill>
                          <a:srgbClr val="000000"/>
                        </a:solidFill>
                        <a:effectLst/>
                        <a:latin typeface="Gill Sans MT" panose="020B0502020104020203" pitchFamily="34" charset="0"/>
                      </a:endParaRPr>
                    </a:p>
                  </a:txBody>
                  <a:tcPr marL="6747" marR="6747" marT="6747"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s-CO" sz="1200" u="none" strike="noStrike">
                          <a:effectLst/>
                          <a:latin typeface="Gill Sans MT" panose="020B0502020104020203" pitchFamily="34" charset="0"/>
                        </a:rPr>
                        <a:t>23</a:t>
                      </a:r>
                      <a:endParaRPr lang="es-CO" sz="1200" b="0" i="0" u="none" strike="noStrike">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effectLst/>
                          <a:latin typeface="Gill Sans MT" panose="020B0502020104020203" pitchFamily="34" charset="0"/>
                        </a:rPr>
                        <a:t>81</a:t>
                      </a:r>
                      <a:endParaRPr lang="es-CO" sz="1200" b="0" i="0" u="none" strike="noStrike" dirty="0">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chemeClr val="accent4">
                              <a:lumMod val="50000"/>
                            </a:schemeClr>
                          </a:solidFill>
                          <a:effectLst/>
                          <a:latin typeface="Gill Sans MT" panose="020B0502020104020203" pitchFamily="34" charset="0"/>
                        </a:rPr>
                        <a:t>28%</a:t>
                      </a:r>
                      <a:endParaRPr lang="es-CO" sz="1200" b="0" i="0" u="none" strike="noStrike" dirty="0">
                        <a:solidFill>
                          <a:schemeClr val="accent4">
                            <a:lumMod val="50000"/>
                          </a:schemeClr>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s-CO" sz="1200" u="none" strike="noStrike">
                          <a:effectLst/>
                          <a:latin typeface="Gill Sans MT" panose="020B0502020104020203" pitchFamily="34" charset="0"/>
                        </a:rPr>
                        <a:t>10</a:t>
                      </a:r>
                      <a:endParaRPr lang="es-CO" sz="1200" b="0" i="0" u="none" strike="noStrike">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effectLst/>
                          <a:latin typeface="Gill Sans MT" panose="020B0502020104020203" pitchFamily="34" charset="0"/>
                        </a:rPr>
                        <a:t>83</a:t>
                      </a:r>
                      <a:endParaRPr lang="es-CO" sz="1200" b="0" i="0" u="none" strike="noStrike" dirty="0">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12%</a:t>
                      </a:r>
                      <a:endParaRPr lang="es-CO" sz="1200" b="0" i="0" u="none" strike="noStrike" dirty="0">
                        <a:solidFill>
                          <a:srgbClr val="FF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dirty="0">
                          <a:effectLst/>
                          <a:latin typeface="Gill Sans MT" panose="020B0502020104020203" pitchFamily="34" charset="0"/>
                        </a:rPr>
                        <a:t>92</a:t>
                      </a:r>
                      <a:endParaRPr lang="es-CO" sz="1200" b="0" i="0" u="none" strike="noStrike" dirty="0">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1297</a:t>
                      </a:r>
                      <a:endParaRPr lang="es-CO" sz="1200" b="0" i="0" u="none" strike="noStrike">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7%</a:t>
                      </a:r>
                      <a:endParaRPr lang="es-CO" sz="1200" b="0" i="0" u="none" strike="noStrike" dirty="0">
                        <a:solidFill>
                          <a:srgbClr val="FF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a:effectLst/>
                          <a:latin typeface="Gill Sans MT" panose="020B0502020104020203" pitchFamily="34" charset="0"/>
                        </a:rPr>
                        <a:t>5</a:t>
                      </a:r>
                      <a:endParaRPr lang="es-CO" sz="1200" b="0" i="0" u="none" strike="noStrike">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7</a:t>
                      </a:r>
                      <a:endParaRPr lang="es-CO" sz="1200" b="0" i="0" u="none" strike="noStrike">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chemeClr val="accent4">
                              <a:lumMod val="50000"/>
                            </a:schemeClr>
                          </a:solidFill>
                          <a:effectLst/>
                          <a:latin typeface="Gill Sans MT" panose="020B0502020104020203" pitchFamily="34" charset="0"/>
                        </a:rPr>
                        <a:t>71%</a:t>
                      </a:r>
                      <a:endParaRPr lang="es-CO" sz="1200" b="0" i="0" u="none" strike="noStrike" dirty="0">
                        <a:solidFill>
                          <a:schemeClr val="accent4">
                            <a:lumMod val="50000"/>
                          </a:schemeClr>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s-CO" sz="1200" u="none" strike="noStrike">
                          <a:effectLst/>
                          <a:latin typeface="Gill Sans MT" panose="020B0502020104020203" pitchFamily="34" charset="0"/>
                        </a:rPr>
                        <a:t>17</a:t>
                      </a:r>
                      <a:endParaRPr lang="es-CO" sz="1200" b="0" i="0" u="none" strike="noStrike">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effectLst/>
                          <a:latin typeface="Gill Sans MT" panose="020B0502020104020203" pitchFamily="34" charset="0"/>
                        </a:rPr>
                        <a:t>73</a:t>
                      </a:r>
                      <a:endParaRPr lang="es-CO" sz="1200" b="0" i="0" u="none" strike="noStrike" dirty="0">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23%</a:t>
                      </a:r>
                      <a:endParaRPr lang="es-CO" sz="1200" b="0" i="0" u="none" strike="noStrike" dirty="0">
                        <a:solidFill>
                          <a:srgbClr val="FF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a:effectLst/>
                          <a:latin typeface="Gill Sans MT" panose="020B0502020104020203" pitchFamily="34" charset="0"/>
                        </a:rPr>
                        <a:t>147</a:t>
                      </a:r>
                      <a:endParaRPr lang="es-CO" sz="1200" b="0" i="0" u="none" strike="noStrike">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1541</a:t>
                      </a:r>
                      <a:endParaRPr lang="es-CO" sz="1200" b="0" i="0" u="none" strike="noStrike">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10%</a:t>
                      </a:r>
                      <a:endParaRPr lang="es-CO" sz="1200" b="0" i="0" u="none" strike="noStrike" dirty="0">
                        <a:solidFill>
                          <a:srgbClr val="FF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extLst>
                  <a:ext uri="{0D108BD9-81ED-4DB2-BD59-A6C34878D82A}">
                    <a16:rowId xmlns:a16="http://schemas.microsoft.com/office/drawing/2014/main" val="3390519177"/>
                  </a:ext>
                </a:extLst>
              </a:tr>
              <a:tr h="256630">
                <a:tc>
                  <a:txBody>
                    <a:bodyPr/>
                    <a:lstStyle/>
                    <a:p>
                      <a:pPr algn="l" fontAlgn="b"/>
                      <a:r>
                        <a:rPr lang="es-CO" sz="1200" b="1" u="none" strike="noStrike" dirty="0">
                          <a:effectLst/>
                          <a:latin typeface="Gill Sans MT" panose="020B0502020104020203" pitchFamily="34" charset="0"/>
                        </a:rPr>
                        <a:t>Casanare</a:t>
                      </a:r>
                      <a:endParaRPr lang="es-CO" sz="1200" b="1" i="0" u="none" strike="noStrike" dirty="0">
                        <a:solidFill>
                          <a:srgbClr val="000000"/>
                        </a:solidFill>
                        <a:effectLst/>
                        <a:latin typeface="Gill Sans MT" panose="020B0502020104020203" pitchFamily="34" charset="0"/>
                      </a:endParaRPr>
                    </a:p>
                  </a:txBody>
                  <a:tcPr marL="6747" marR="6747" marT="6747"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s-CO" sz="1200" u="none" strike="noStrike">
                          <a:effectLst/>
                          <a:latin typeface="Gill Sans MT" panose="020B0502020104020203" pitchFamily="34" charset="0"/>
                        </a:rPr>
                        <a:t>29</a:t>
                      </a:r>
                      <a:endParaRPr lang="es-CO" sz="1200" b="0" i="0" u="none" strike="noStrike">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115</a:t>
                      </a:r>
                      <a:endParaRPr lang="es-CO" sz="1200" b="0" i="0" u="none" strike="noStrike">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chemeClr val="accent4">
                              <a:lumMod val="50000"/>
                            </a:schemeClr>
                          </a:solidFill>
                          <a:effectLst/>
                          <a:latin typeface="Gill Sans MT" panose="020B0502020104020203" pitchFamily="34" charset="0"/>
                        </a:rPr>
                        <a:t>25%</a:t>
                      </a:r>
                      <a:endParaRPr lang="es-CO" sz="1200" b="0" i="0" u="none" strike="noStrike" dirty="0">
                        <a:solidFill>
                          <a:schemeClr val="accent4">
                            <a:lumMod val="50000"/>
                          </a:schemeClr>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s-CO" sz="1200" u="none" strike="noStrike" dirty="0">
                          <a:effectLst/>
                          <a:latin typeface="Gill Sans MT" panose="020B0502020104020203" pitchFamily="34" charset="0"/>
                        </a:rPr>
                        <a:t>15</a:t>
                      </a:r>
                      <a:endParaRPr lang="es-CO" sz="1200" b="0" i="0" u="none" strike="noStrike" dirty="0">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108</a:t>
                      </a:r>
                      <a:endParaRPr lang="es-CO" sz="1200" b="0" i="0" u="none" strike="noStrike">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14%</a:t>
                      </a:r>
                      <a:endParaRPr lang="es-CO" sz="1200" b="0" i="0" u="none" strike="noStrike" dirty="0">
                        <a:solidFill>
                          <a:srgbClr val="FF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dirty="0">
                          <a:effectLst/>
                          <a:latin typeface="Gill Sans MT" panose="020B0502020104020203" pitchFamily="34" charset="0"/>
                        </a:rPr>
                        <a:t>142</a:t>
                      </a:r>
                      <a:endParaRPr lang="es-CO" sz="1200" b="0" i="0" u="none" strike="noStrike" dirty="0">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effectLst/>
                          <a:latin typeface="Gill Sans MT" panose="020B0502020104020203" pitchFamily="34" charset="0"/>
                        </a:rPr>
                        <a:t>1666</a:t>
                      </a:r>
                      <a:endParaRPr lang="es-CO" sz="1200" b="0" i="0" u="none" strike="noStrike" dirty="0">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9%</a:t>
                      </a:r>
                      <a:endParaRPr lang="es-CO" sz="1200" b="0" i="0" u="none" strike="noStrike" dirty="0">
                        <a:solidFill>
                          <a:srgbClr val="FF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a:effectLst/>
                          <a:latin typeface="Gill Sans MT" panose="020B0502020104020203" pitchFamily="34" charset="0"/>
                        </a:rPr>
                        <a:t>3</a:t>
                      </a:r>
                      <a:endParaRPr lang="es-CO" sz="1200" b="0" i="0" u="none" strike="noStrike">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effectLst/>
                          <a:latin typeface="Gill Sans MT" panose="020B0502020104020203" pitchFamily="34" charset="0"/>
                        </a:rPr>
                        <a:t>9</a:t>
                      </a:r>
                      <a:endParaRPr lang="es-CO" sz="1200" b="0" i="0" u="none" strike="noStrike" dirty="0">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chemeClr val="accent4">
                              <a:lumMod val="50000"/>
                            </a:schemeClr>
                          </a:solidFill>
                          <a:effectLst/>
                          <a:latin typeface="Gill Sans MT" panose="020B0502020104020203" pitchFamily="34" charset="0"/>
                        </a:rPr>
                        <a:t>33%</a:t>
                      </a:r>
                      <a:endParaRPr lang="es-CO" sz="1200" b="0" i="0" u="none" strike="noStrike" dirty="0">
                        <a:solidFill>
                          <a:schemeClr val="accent4">
                            <a:lumMod val="50000"/>
                          </a:schemeClr>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s-CO" sz="1200" u="none" strike="noStrike" dirty="0">
                          <a:effectLst/>
                          <a:latin typeface="Gill Sans MT" panose="020B0502020104020203" pitchFamily="34" charset="0"/>
                        </a:rPr>
                        <a:t>1</a:t>
                      </a:r>
                      <a:endParaRPr lang="es-CO" sz="1200" b="0" i="0" u="none" strike="noStrike" dirty="0">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197</a:t>
                      </a:r>
                      <a:endParaRPr lang="es-CO" sz="1200" b="0" i="0" u="none" strike="noStrike">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1%</a:t>
                      </a:r>
                      <a:endParaRPr lang="es-CO" sz="1200" b="0" i="0" u="none" strike="noStrike" dirty="0">
                        <a:solidFill>
                          <a:srgbClr val="FF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a:effectLst/>
                          <a:latin typeface="Gill Sans MT" panose="020B0502020104020203" pitchFamily="34" charset="0"/>
                        </a:rPr>
                        <a:t>190</a:t>
                      </a:r>
                      <a:endParaRPr lang="es-CO" sz="1200" b="0" i="0" u="none" strike="noStrike">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2095</a:t>
                      </a:r>
                      <a:endParaRPr lang="es-CO" sz="1200" b="0" i="0" u="none" strike="noStrike">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9%</a:t>
                      </a:r>
                      <a:endParaRPr lang="es-CO" sz="1200" b="0" i="0" u="none" strike="noStrike" dirty="0">
                        <a:solidFill>
                          <a:srgbClr val="FF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extLst>
                  <a:ext uri="{0D108BD9-81ED-4DB2-BD59-A6C34878D82A}">
                    <a16:rowId xmlns:a16="http://schemas.microsoft.com/office/drawing/2014/main" val="2686000589"/>
                  </a:ext>
                </a:extLst>
              </a:tr>
              <a:tr h="256630">
                <a:tc>
                  <a:txBody>
                    <a:bodyPr/>
                    <a:lstStyle/>
                    <a:p>
                      <a:pPr algn="l" fontAlgn="b"/>
                      <a:r>
                        <a:rPr lang="es-CO" sz="1200" b="1" u="none" strike="noStrike" dirty="0">
                          <a:effectLst/>
                          <a:latin typeface="Gill Sans MT" panose="020B0502020104020203" pitchFamily="34" charset="0"/>
                        </a:rPr>
                        <a:t>Cauca</a:t>
                      </a:r>
                      <a:endParaRPr lang="es-CO" sz="1200" b="1" i="0" u="none" strike="noStrike" dirty="0">
                        <a:solidFill>
                          <a:srgbClr val="000000"/>
                        </a:solidFill>
                        <a:effectLst/>
                        <a:latin typeface="Gill Sans MT" panose="020B0502020104020203" pitchFamily="34" charset="0"/>
                      </a:endParaRPr>
                    </a:p>
                  </a:txBody>
                  <a:tcPr marL="6747" marR="6747" marT="6747"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s-CO" sz="1200" u="none" strike="noStrike">
                          <a:effectLst/>
                          <a:latin typeface="Gill Sans MT" panose="020B0502020104020203" pitchFamily="34" charset="0"/>
                        </a:rPr>
                        <a:t>31</a:t>
                      </a:r>
                      <a:endParaRPr lang="es-CO" sz="1200" b="0" i="0" u="none" strike="noStrike">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effectLst/>
                          <a:latin typeface="Gill Sans MT" panose="020B0502020104020203" pitchFamily="34" charset="0"/>
                        </a:rPr>
                        <a:t>250</a:t>
                      </a:r>
                      <a:endParaRPr lang="es-CO" sz="1200" b="0" i="0" u="none" strike="noStrike" dirty="0">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12%</a:t>
                      </a:r>
                      <a:endParaRPr lang="es-CO" sz="1200" b="0" i="0" u="none" strike="noStrike" dirty="0">
                        <a:solidFill>
                          <a:srgbClr val="FF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dirty="0">
                          <a:effectLst/>
                          <a:latin typeface="Gill Sans MT" panose="020B0502020104020203" pitchFamily="34" charset="0"/>
                        </a:rPr>
                        <a:t>5</a:t>
                      </a:r>
                      <a:endParaRPr lang="es-CO" sz="1200" b="0" i="0" u="none" strike="noStrike" dirty="0">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115</a:t>
                      </a:r>
                      <a:endParaRPr lang="es-CO" sz="1200" b="0" i="0" u="none" strike="noStrike">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4%</a:t>
                      </a:r>
                      <a:endParaRPr lang="es-CO" sz="1200" b="0" i="0" u="none" strike="noStrike" dirty="0">
                        <a:solidFill>
                          <a:srgbClr val="FF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dirty="0">
                          <a:effectLst/>
                          <a:latin typeface="Gill Sans MT" panose="020B0502020104020203" pitchFamily="34" charset="0"/>
                        </a:rPr>
                        <a:t>148</a:t>
                      </a:r>
                      <a:endParaRPr lang="es-CO" sz="1200" b="0" i="0" u="none" strike="noStrike" dirty="0">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3335</a:t>
                      </a:r>
                      <a:endParaRPr lang="es-CO" sz="1200" b="0" i="0" u="none" strike="noStrike">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4%</a:t>
                      </a:r>
                      <a:endParaRPr lang="es-CO" sz="1200" b="0" i="0" u="none" strike="noStrike" dirty="0">
                        <a:solidFill>
                          <a:srgbClr val="FF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dirty="0">
                          <a:effectLst/>
                          <a:latin typeface="Gill Sans MT" panose="020B0502020104020203" pitchFamily="34" charset="0"/>
                        </a:rPr>
                        <a:t>4</a:t>
                      </a:r>
                      <a:endParaRPr lang="es-CO" sz="1200" b="0" i="0" u="none" strike="noStrike" dirty="0">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9</a:t>
                      </a:r>
                      <a:endParaRPr lang="es-CO" sz="1200" b="0" i="0" u="none" strike="noStrike">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chemeClr val="accent4">
                              <a:lumMod val="50000"/>
                            </a:schemeClr>
                          </a:solidFill>
                          <a:effectLst/>
                          <a:latin typeface="Gill Sans MT" panose="020B0502020104020203" pitchFamily="34" charset="0"/>
                        </a:rPr>
                        <a:t>44%</a:t>
                      </a:r>
                      <a:endParaRPr lang="es-CO" sz="1200" b="0" i="0" u="none" strike="noStrike" dirty="0">
                        <a:solidFill>
                          <a:schemeClr val="accent4">
                            <a:lumMod val="50000"/>
                          </a:schemeClr>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s-CO" sz="1200" u="none" strike="noStrike" dirty="0">
                          <a:effectLst/>
                          <a:latin typeface="Gill Sans MT" panose="020B0502020104020203" pitchFamily="34" charset="0"/>
                        </a:rPr>
                        <a:t>33</a:t>
                      </a:r>
                      <a:endParaRPr lang="es-CO" sz="1200" b="0" i="0" u="none" strike="noStrike" dirty="0">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effectLst/>
                          <a:latin typeface="Gill Sans MT" panose="020B0502020104020203" pitchFamily="34" charset="0"/>
                        </a:rPr>
                        <a:t>175</a:t>
                      </a:r>
                      <a:endParaRPr lang="es-CO" sz="1200" b="0" i="0" u="none" strike="noStrike" dirty="0">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19%</a:t>
                      </a:r>
                      <a:endParaRPr lang="es-CO" sz="1200" b="0" i="0" u="none" strike="noStrike" dirty="0">
                        <a:solidFill>
                          <a:srgbClr val="FF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a:effectLst/>
                          <a:latin typeface="Gill Sans MT" panose="020B0502020104020203" pitchFamily="34" charset="0"/>
                        </a:rPr>
                        <a:t>221</a:t>
                      </a:r>
                      <a:endParaRPr lang="es-CO" sz="1200" b="0" i="0" u="none" strike="noStrike">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3884</a:t>
                      </a:r>
                      <a:endParaRPr lang="es-CO" sz="1200" b="0" i="0" u="none" strike="noStrike">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6%</a:t>
                      </a:r>
                      <a:endParaRPr lang="es-CO" sz="1200" b="0" i="0" u="none" strike="noStrike" dirty="0">
                        <a:solidFill>
                          <a:srgbClr val="FF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extLst>
                  <a:ext uri="{0D108BD9-81ED-4DB2-BD59-A6C34878D82A}">
                    <a16:rowId xmlns:a16="http://schemas.microsoft.com/office/drawing/2014/main" val="1574054874"/>
                  </a:ext>
                </a:extLst>
              </a:tr>
              <a:tr h="256630">
                <a:tc>
                  <a:txBody>
                    <a:bodyPr/>
                    <a:lstStyle/>
                    <a:p>
                      <a:pPr algn="l" fontAlgn="b"/>
                      <a:r>
                        <a:rPr lang="es-CO" sz="1200" b="1" u="none" strike="noStrike" dirty="0">
                          <a:effectLst/>
                          <a:latin typeface="Gill Sans MT" panose="020B0502020104020203" pitchFamily="34" charset="0"/>
                        </a:rPr>
                        <a:t>Cesar</a:t>
                      </a:r>
                      <a:endParaRPr lang="es-CO" sz="1200" b="1" i="0" u="none" strike="noStrike" dirty="0">
                        <a:solidFill>
                          <a:srgbClr val="000000"/>
                        </a:solidFill>
                        <a:effectLst/>
                        <a:latin typeface="Gill Sans MT" panose="020B0502020104020203" pitchFamily="34" charset="0"/>
                      </a:endParaRPr>
                    </a:p>
                  </a:txBody>
                  <a:tcPr marL="6747" marR="6747" marT="6747"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s-CO" sz="1200" u="none" strike="noStrike">
                          <a:effectLst/>
                          <a:latin typeface="Gill Sans MT" panose="020B0502020104020203" pitchFamily="34" charset="0"/>
                        </a:rPr>
                        <a:t>19</a:t>
                      </a:r>
                      <a:endParaRPr lang="es-CO" sz="1200" b="0" i="0" u="none" strike="noStrike">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effectLst/>
                          <a:latin typeface="Gill Sans MT" panose="020B0502020104020203" pitchFamily="34" charset="0"/>
                        </a:rPr>
                        <a:t>157</a:t>
                      </a:r>
                      <a:endParaRPr lang="es-CO" sz="1200" b="0" i="0" u="none" strike="noStrike" dirty="0">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12%</a:t>
                      </a:r>
                      <a:endParaRPr lang="es-CO" sz="1200" b="0" i="0" u="none" strike="noStrike" dirty="0">
                        <a:solidFill>
                          <a:srgbClr val="FF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dirty="0">
                          <a:effectLst/>
                          <a:latin typeface="Gill Sans MT" panose="020B0502020104020203" pitchFamily="34" charset="0"/>
                        </a:rPr>
                        <a:t>12</a:t>
                      </a:r>
                      <a:endParaRPr lang="es-CO" sz="1200" b="0" i="0" u="none" strike="noStrike" dirty="0">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100</a:t>
                      </a:r>
                      <a:endParaRPr lang="es-CO" sz="1200" b="0" i="0" u="none" strike="noStrike">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12%</a:t>
                      </a:r>
                      <a:endParaRPr lang="es-CO" sz="1200" b="0" i="0" u="none" strike="noStrike" dirty="0">
                        <a:solidFill>
                          <a:srgbClr val="FF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dirty="0">
                          <a:effectLst/>
                          <a:latin typeface="Gill Sans MT" panose="020B0502020104020203" pitchFamily="34" charset="0"/>
                        </a:rPr>
                        <a:t>75</a:t>
                      </a:r>
                      <a:endParaRPr lang="es-CO" sz="1200" b="0" i="0" u="none" strike="noStrike" dirty="0">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3219</a:t>
                      </a:r>
                      <a:endParaRPr lang="es-CO" sz="1200" b="0" i="0" u="none" strike="noStrike">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2%</a:t>
                      </a:r>
                      <a:endParaRPr lang="es-CO" sz="1200" b="0" i="0" u="none" strike="noStrike" dirty="0">
                        <a:solidFill>
                          <a:srgbClr val="FF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dirty="0">
                          <a:effectLst/>
                          <a:latin typeface="Gill Sans MT" panose="020B0502020104020203" pitchFamily="34" charset="0"/>
                        </a:rPr>
                        <a:t>4</a:t>
                      </a:r>
                      <a:endParaRPr lang="es-CO" sz="1200" b="0" i="0" u="none" strike="noStrike" dirty="0">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9</a:t>
                      </a:r>
                      <a:endParaRPr lang="es-CO" sz="1200" b="0" i="0" u="none" strike="noStrike">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chemeClr val="accent4">
                              <a:lumMod val="50000"/>
                            </a:schemeClr>
                          </a:solidFill>
                          <a:effectLst/>
                          <a:latin typeface="Gill Sans MT" panose="020B0502020104020203" pitchFamily="34" charset="0"/>
                        </a:rPr>
                        <a:t>44%</a:t>
                      </a:r>
                      <a:endParaRPr lang="es-CO" sz="1200" b="0" i="0" u="none" strike="noStrike" dirty="0">
                        <a:solidFill>
                          <a:schemeClr val="accent4">
                            <a:lumMod val="50000"/>
                          </a:schemeClr>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s-CO" sz="1200" u="none" strike="noStrike" dirty="0">
                          <a:effectLst/>
                          <a:latin typeface="Gill Sans MT" panose="020B0502020104020203" pitchFamily="34" charset="0"/>
                        </a:rPr>
                        <a:t>18</a:t>
                      </a:r>
                      <a:endParaRPr lang="es-CO" sz="1200" b="0" i="0" u="none" strike="noStrike" dirty="0">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effectLst/>
                          <a:latin typeface="Gill Sans MT" panose="020B0502020104020203" pitchFamily="34" charset="0"/>
                        </a:rPr>
                        <a:t>109</a:t>
                      </a:r>
                      <a:endParaRPr lang="es-CO" sz="1200" b="0" i="0" u="none" strike="noStrike" dirty="0">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17%</a:t>
                      </a:r>
                      <a:endParaRPr lang="es-CO" sz="1200" b="0" i="0" u="none" strike="noStrike" dirty="0">
                        <a:solidFill>
                          <a:srgbClr val="FF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dirty="0">
                          <a:effectLst/>
                          <a:latin typeface="Gill Sans MT" panose="020B0502020104020203" pitchFamily="34" charset="0"/>
                        </a:rPr>
                        <a:t>128</a:t>
                      </a:r>
                      <a:endParaRPr lang="es-CO" sz="1200" b="0" i="0" u="none" strike="noStrike" dirty="0">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3594</a:t>
                      </a:r>
                      <a:endParaRPr lang="es-CO" sz="1200" b="0" i="0" u="none" strike="noStrike">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4%</a:t>
                      </a:r>
                      <a:endParaRPr lang="es-CO" sz="1200" b="0" i="0" u="none" strike="noStrike" dirty="0">
                        <a:solidFill>
                          <a:srgbClr val="FF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extLst>
                  <a:ext uri="{0D108BD9-81ED-4DB2-BD59-A6C34878D82A}">
                    <a16:rowId xmlns:a16="http://schemas.microsoft.com/office/drawing/2014/main" val="2670350124"/>
                  </a:ext>
                </a:extLst>
              </a:tr>
              <a:tr h="256630">
                <a:tc>
                  <a:txBody>
                    <a:bodyPr/>
                    <a:lstStyle/>
                    <a:p>
                      <a:pPr algn="l" fontAlgn="b"/>
                      <a:r>
                        <a:rPr lang="es-CO" sz="1200" b="1" u="none" strike="noStrike" dirty="0">
                          <a:effectLst/>
                          <a:latin typeface="Gill Sans MT" panose="020B0502020104020203" pitchFamily="34" charset="0"/>
                        </a:rPr>
                        <a:t>Chocó</a:t>
                      </a:r>
                      <a:endParaRPr lang="es-CO" sz="1200" b="1" i="0" u="none" strike="noStrike" dirty="0">
                        <a:solidFill>
                          <a:srgbClr val="000000"/>
                        </a:solidFill>
                        <a:effectLst/>
                        <a:latin typeface="Gill Sans MT" panose="020B0502020104020203" pitchFamily="34" charset="0"/>
                      </a:endParaRPr>
                    </a:p>
                  </a:txBody>
                  <a:tcPr marL="6747" marR="6747" marT="6747"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s-CO" sz="1200" u="none" strike="noStrike">
                          <a:effectLst/>
                          <a:latin typeface="Gill Sans MT" panose="020B0502020104020203" pitchFamily="34" charset="0"/>
                        </a:rPr>
                        <a:t>7</a:t>
                      </a:r>
                      <a:endParaRPr lang="es-CO" sz="1200" b="0" i="0" u="none" strike="noStrike">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148</a:t>
                      </a:r>
                      <a:endParaRPr lang="es-CO" sz="1200" b="0" i="0" u="none" strike="noStrike">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5%</a:t>
                      </a:r>
                      <a:endParaRPr lang="es-CO" sz="1200" b="0" i="0" u="none" strike="noStrike" dirty="0">
                        <a:solidFill>
                          <a:srgbClr val="FF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dirty="0">
                          <a:effectLst/>
                          <a:latin typeface="Gill Sans MT" panose="020B0502020104020203" pitchFamily="34" charset="0"/>
                        </a:rPr>
                        <a:t>1</a:t>
                      </a:r>
                      <a:endParaRPr lang="es-CO" sz="1200" b="0" i="0" u="none" strike="noStrike" dirty="0">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108</a:t>
                      </a:r>
                      <a:endParaRPr lang="es-CO" sz="1200" b="0" i="0" u="none" strike="noStrike">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1%</a:t>
                      </a:r>
                      <a:endParaRPr lang="es-CO" sz="1200" b="0" i="0" u="none" strike="noStrike" dirty="0">
                        <a:solidFill>
                          <a:srgbClr val="FF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a:effectLst/>
                          <a:latin typeface="Gill Sans MT" panose="020B0502020104020203" pitchFamily="34" charset="0"/>
                        </a:rPr>
                        <a:t>49</a:t>
                      </a:r>
                      <a:endParaRPr lang="es-CO" sz="1200" b="0" i="0" u="none" strike="noStrike">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1654</a:t>
                      </a:r>
                      <a:endParaRPr lang="es-CO" sz="1200" b="0" i="0" u="none" strike="noStrike">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3%</a:t>
                      </a:r>
                      <a:endParaRPr lang="es-CO" sz="1200" b="0" i="0" u="none" strike="noStrike" dirty="0">
                        <a:solidFill>
                          <a:srgbClr val="FF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dirty="0">
                          <a:effectLst/>
                          <a:latin typeface="Gill Sans MT" panose="020B0502020104020203" pitchFamily="34" charset="0"/>
                        </a:rPr>
                        <a:t>3</a:t>
                      </a:r>
                      <a:endParaRPr lang="es-CO" sz="1200" b="0" i="0" u="none" strike="noStrike" dirty="0">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8</a:t>
                      </a:r>
                      <a:endParaRPr lang="es-CO" sz="1200" b="0" i="0" u="none" strike="noStrike">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chemeClr val="accent4">
                              <a:lumMod val="50000"/>
                            </a:schemeClr>
                          </a:solidFill>
                          <a:effectLst/>
                          <a:latin typeface="Gill Sans MT" panose="020B0502020104020203" pitchFamily="34" charset="0"/>
                        </a:rPr>
                        <a:t>38%</a:t>
                      </a:r>
                      <a:endParaRPr lang="es-CO" sz="1200" b="0" i="0" u="none" strike="noStrike" dirty="0">
                        <a:solidFill>
                          <a:schemeClr val="accent4">
                            <a:lumMod val="50000"/>
                          </a:schemeClr>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s-CO" sz="1200" u="none" strike="noStrike">
                          <a:effectLst/>
                          <a:latin typeface="Gill Sans MT" panose="020B0502020104020203" pitchFamily="34" charset="0"/>
                        </a:rPr>
                        <a:t>1</a:t>
                      </a:r>
                      <a:endParaRPr lang="es-CO" sz="1200" b="0" i="0" u="none" strike="noStrike">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33</a:t>
                      </a:r>
                      <a:endParaRPr lang="es-CO" sz="1200" b="0" i="0" u="none" strike="noStrike">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3%</a:t>
                      </a:r>
                      <a:endParaRPr lang="es-CO" sz="1200" b="0" i="0" u="none" strike="noStrike" dirty="0">
                        <a:solidFill>
                          <a:srgbClr val="FF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dirty="0">
                          <a:effectLst/>
                          <a:latin typeface="Gill Sans MT" panose="020B0502020104020203" pitchFamily="34" charset="0"/>
                        </a:rPr>
                        <a:t>61</a:t>
                      </a:r>
                      <a:endParaRPr lang="es-CO" sz="1200" b="0" i="0" u="none" strike="noStrike" dirty="0">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effectLst/>
                          <a:latin typeface="Gill Sans MT" panose="020B0502020104020203" pitchFamily="34" charset="0"/>
                        </a:rPr>
                        <a:t>1951</a:t>
                      </a:r>
                      <a:endParaRPr lang="es-CO" sz="1200" b="0" i="0" u="none" strike="noStrike" dirty="0">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3%</a:t>
                      </a:r>
                      <a:endParaRPr lang="es-CO" sz="1200" b="0" i="0" u="none" strike="noStrike" dirty="0">
                        <a:solidFill>
                          <a:srgbClr val="FF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extLst>
                  <a:ext uri="{0D108BD9-81ED-4DB2-BD59-A6C34878D82A}">
                    <a16:rowId xmlns:a16="http://schemas.microsoft.com/office/drawing/2014/main" val="2445321278"/>
                  </a:ext>
                </a:extLst>
              </a:tr>
              <a:tr h="256630">
                <a:tc>
                  <a:txBody>
                    <a:bodyPr/>
                    <a:lstStyle/>
                    <a:p>
                      <a:pPr algn="l" fontAlgn="b"/>
                      <a:r>
                        <a:rPr lang="es-CO" sz="1200" b="1" u="none" strike="noStrike" dirty="0">
                          <a:effectLst/>
                          <a:latin typeface="Gill Sans MT" panose="020B0502020104020203" pitchFamily="34" charset="0"/>
                        </a:rPr>
                        <a:t>Córdoba</a:t>
                      </a:r>
                      <a:endParaRPr lang="es-CO" sz="1200" b="1" i="0" u="none" strike="noStrike" dirty="0">
                        <a:solidFill>
                          <a:srgbClr val="000000"/>
                        </a:solidFill>
                        <a:effectLst/>
                        <a:latin typeface="Gill Sans MT" panose="020B0502020104020203" pitchFamily="34" charset="0"/>
                      </a:endParaRPr>
                    </a:p>
                  </a:txBody>
                  <a:tcPr marL="6747" marR="6747" marT="6747"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s-CO" sz="1200" u="none" strike="noStrike">
                          <a:effectLst/>
                          <a:latin typeface="Gill Sans MT" panose="020B0502020104020203" pitchFamily="34" charset="0"/>
                        </a:rPr>
                        <a:t>17</a:t>
                      </a:r>
                      <a:endParaRPr lang="es-CO" sz="1200" b="0" i="0" u="none" strike="noStrike">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effectLst/>
                          <a:latin typeface="Gill Sans MT" panose="020B0502020104020203" pitchFamily="34" charset="0"/>
                        </a:rPr>
                        <a:t>183</a:t>
                      </a:r>
                      <a:endParaRPr lang="es-CO" sz="1200" b="0" i="0" u="none" strike="noStrike" dirty="0">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9%</a:t>
                      </a:r>
                      <a:endParaRPr lang="es-CO" sz="1200" b="0" i="0" u="none" strike="noStrike" dirty="0">
                        <a:solidFill>
                          <a:srgbClr val="FF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a:effectLst/>
                          <a:latin typeface="Gill Sans MT" panose="020B0502020104020203" pitchFamily="34" charset="0"/>
                        </a:rPr>
                        <a:t>8</a:t>
                      </a:r>
                      <a:endParaRPr lang="es-CO" sz="1200" b="0" i="0" u="none" strike="noStrike">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effectLst/>
                          <a:latin typeface="Gill Sans MT" panose="020B0502020104020203" pitchFamily="34" charset="0"/>
                        </a:rPr>
                        <a:t>102</a:t>
                      </a:r>
                      <a:endParaRPr lang="es-CO" sz="1200" b="0" i="0" u="none" strike="noStrike" dirty="0">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8%</a:t>
                      </a:r>
                      <a:endParaRPr lang="es-CO" sz="1200" b="0" i="0" u="none" strike="noStrike" dirty="0">
                        <a:solidFill>
                          <a:srgbClr val="FF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a:effectLst/>
                          <a:latin typeface="Gill Sans MT" panose="020B0502020104020203" pitchFamily="34" charset="0"/>
                        </a:rPr>
                        <a:t>64</a:t>
                      </a:r>
                      <a:endParaRPr lang="es-CO" sz="1200" b="0" i="0" u="none" strike="noStrike">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3648</a:t>
                      </a:r>
                      <a:endParaRPr lang="es-CO" sz="1200" b="0" i="0" u="none" strike="noStrike">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2%</a:t>
                      </a:r>
                      <a:endParaRPr lang="es-CO" sz="1200" b="0" i="0" u="none" strike="noStrike" dirty="0">
                        <a:solidFill>
                          <a:srgbClr val="FF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dirty="0">
                          <a:effectLst/>
                          <a:latin typeface="Gill Sans MT" panose="020B0502020104020203" pitchFamily="34" charset="0"/>
                        </a:rPr>
                        <a:t>1</a:t>
                      </a:r>
                      <a:endParaRPr lang="es-CO" sz="1200" b="0" i="0" u="none" strike="noStrike" dirty="0">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6</a:t>
                      </a:r>
                      <a:endParaRPr lang="es-CO" sz="1200" b="0" i="0" u="none" strike="noStrike">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17%</a:t>
                      </a:r>
                      <a:endParaRPr lang="es-CO" sz="1200" b="0" i="0" u="none" strike="noStrike" dirty="0">
                        <a:solidFill>
                          <a:srgbClr val="FF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a:effectLst/>
                          <a:latin typeface="Gill Sans MT" panose="020B0502020104020203" pitchFamily="34" charset="0"/>
                        </a:rPr>
                        <a:t>0</a:t>
                      </a:r>
                      <a:endParaRPr lang="es-CO" sz="1200" b="0" i="0" u="none" strike="noStrike">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390</a:t>
                      </a:r>
                      <a:endParaRPr lang="es-CO" sz="1200" b="0" i="0" u="none" strike="noStrike">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0%</a:t>
                      </a:r>
                      <a:endParaRPr lang="es-CO" sz="1200" b="0" i="0" u="none" strike="noStrike" dirty="0">
                        <a:solidFill>
                          <a:srgbClr val="FF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a:effectLst/>
                          <a:latin typeface="Gill Sans MT" panose="020B0502020104020203" pitchFamily="34" charset="0"/>
                        </a:rPr>
                        <a:t>90</a:t>
                      </a:r>
                      <a:endParaRPr lang="es-CO" sz="1200" b="0" i="0" u="none" strike="noStrike">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effectLst/>
                          <a:latin typeface="Gill Sans MT" panose="020B0502020104020203" pitchFamily="34" charset="0"/>
                        </a:rPr>
                        <a:t>4329</a:t>
                      </a:r>
                      <a:endParaRPr lang="es-CO" sz="1200" b="0" i="0" u="none" strike="noStrike" dirty="0">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2%</a:t>
                      </a:r>
                      <a:endParaRPr lang="es-CO" sz="1200" b="0" i="0" u="none" strike="noStrike" dirty="0">
                        <a:solidFill>
                          <a:srgbClr val="FF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extLst>
                  <a:ext uri="{0D108BD9-81ED-4DB2-BD59-A6C34878D82A}">
                    <a16:rowId xmlns:a16="http://schemas.microsoft.com/office/drawing/2014/main" val="1593061403"/>
                  </a:ext>
                </a:extLst>
              </a:tr>
              <a:tr h="256630">
                <a:tc>
                  <a:txBody>
                    <a:bodyPr/>
                    <a:lstStyle/>
                    <a:p>
                      <a:pPr algn="l" fontAlgn="b"/>
                      <a:r>
                        <a:rPr lang="es-CO" sz="1200" b="1" u="none" strike="noStrike" dirty="0">
                          <a:effectLst/>
                          <a:latin typeface="Gill Sans MT" panose="020B0502020104020203" pitchFamily="34" charset="0"/>
                        </a:rPr>
                        <a:t>Cundinamarca</a:t>
                      </a:r>
                      <a:endParaRPr lang="es-CO" sz="1200" b="1" i="0" u="none" strike="noStrike" dirty="0">
                        <a:solidFill>
                          <a:srgbClr val="000000"/>
                        </a:solidFill>
                        <a:effectLst/>
                        <a:latin typeface="Gill Sans MT" panose="020B0502020104020203" pitchFamily="34" charset="0"/>
                      </a:endParaRPr>
                    </a:p>
                  </a:txBody>
                  <a:tcPr marL="6747" marR="6747" marT="6747"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pPr algn="ctr" fontAlgn="b"/>
                      <a:r>
                        <a:rPr lang="es-CO" sz="1200" u="none" strike="noStrike">
                          <a:effectLst/>
                          <a:latin typeface="Gill Sans MT" panose="020B0502020104020203" pitchFamily="34" charset="0"/>
                        </a:rPr>
                        <a:t>107</a:t>
                      </a:r>
                      <a:endParaRPr lang="es-CO" sz="1200" b="0" i="0" u="none" strike="noStrike">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b"/>
                      <a:r>
                        <a:rPr lang="es-CO" sz="1200" u="none" strike="noStrike" dirty="0">
                          <a:effectLst/>
                          <a:latin typeface="Gill Sans MT" panose="020B0502020104020203" pitchFamily="34" charset="0"/>
                        </a:rPr>
                        <a:t>668</a:t>
                      </a:r>
                      <a:endParaRPr lang="es-CO" sz="1200" b="0" i="0" u="none" strike="noStrike" dirty="0">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b"/>
                      <a:r>
                        <a:rPr lang="es-CO" sz="1200" u="none" strike="noStrike" dirty="0">
                          <a:solidFill>
                            <a:srgbClr val="FF0000"/>
                          </a:solidFill>
                          <a:effectLst/>
                          <a:latin typeface="Gill Sans MT" panose="020B0502020104020203" pitchFamily="34" charset="0"/>
                        </a:rPr>
                        <a:t>16%</a:t>
                      </a:r>
                      <a:endParaRPr lang="es-CO" sz="1200" b="0" i="0" u="none" strike="noStrike" dirty="0">
                        <a:solidFill>
                          <a:srgbClr val="FF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999AE"/>
                    </a:solidFill>
                  </a:tcPr>
                </a:tc>
                <a:tc>
                  <a:txBody>
                    <a:bodyPr/>
                    <a:lstStyle/>
                    <a:p>
                      <a:pPr algn="ctr" fontAlgn="b"/>
                      <a:r>
                        <a:rPr lang="es-CO" sz="1200" u="none" strike="noStrike" dirty="0">
                          <a:effectLst/>
                          <a:latin typeface="Gill Sans MT" panose="020B0502020104020203" pitchFamily="34" charset="0"/>
                        </a:rPr>
                        <a:t>14</a:t>
                      </a:r>
                      <a:endParaRPr lang="es-CO" sz="1200" b="0" i="0" u="none" strike="noStrike" dirty="0">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b"/>
                      <a:r>
                        <a:rPr lang="es-CO" sz="1200" u="none" strike="noStrike">
                          <a:effectLst/>
                          <a:latin typeface="Gill Sans MT" panose="020B0502020104020203" pitchFamily="34" charset="0"/>
                        </a:rPr>
                        <a:t>164</a:t>
                      </a:r>
                      <a:endParaRPr lang="es-CO" sz="1200" b="0" i="0" u="none" strike="noStrike">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b"/>
                      <a:r>
                        <a:rPr lang="es-CO" sz="1200" u="none" strike="noStrike" dirty="0">
                          <a:solidFill>
                            <a:srgbClr val="FF0000"/>
                          </a:solidFill>
                          <a:effectLst/>
                          <a:latin typeface="Gill Sans MT" panose="020B0502020104020203" pitchFamily="34" charset="0"/>
                        </a:rPr>
                        <a:t>9%</a:t>
                      </a:r>
                      <a:endParaRPr lang="es-CO" sz="1200" b="0" i="0" u="none" strike="noStrike" dirty="0">
                        <a:solidFill>
                          <a:srgbClr val="FF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999AE"/>
                    </a:solidFill>
                  </a:tcPr>
                </a:tc>
                <a:tc>
                  <a:txBody>
                    <a:bodyPr/>
                    <a:lstStyle/>
                    <a:p>
                      <a:pPr algn="ctr" fontAlgn="b"/>
                      <a:r>
                        <a:rPr lang="es-CO" sz="1200" u="none" strike="noStrike">
                          <a:effectLst/>
                          <a:latin typeface="Gill Sans MT" panose="020B0502020104020203" pitchFamily="34" charset="0"/>
                        </a:rPr>
                        <a:t>562</a:t>
                      </a:r>
                      <a:endParaRPr lang="es-CO" sz="1200" b="0" i="0" u="none" strike="noStrike">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b"/>
                      <a:r>
                        <a:rPr lang="es-CO" sz="1200" u="none" strike="noStrike">
                          <a:effectLst/>
                          <a:latin typeface="Gill Sans MT" panose="020B0502020104020203" pitchFamily="34" charset="0"/>
                        </a:rPr>
                        <a:t>11600</a:t>
                      </a:r>
                      <a:endParaRPr lang="es-CO" sz="1200" b="0" i="0" u="none" strike="noStrike">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b"/>
                      <a:r>
                        <a:rPr lang="es-CO" sz="1200" u="none" strike="noStrike" dirty="0">
                          <a:solidFill>
                            <a:srgbClr val="FF0000"/>
                          </a:solidFill>
                          <a:effectLst/>
                          <a:latin typeface="Gill Sans MT" panose="020B0502020104020203" pitchFamily="34" charset="0"/>
                        </a:rPr>
                        <a:t>5%</a:t>
                      </a:r>
                      <a:endParaRPr lang="es-CO" sz="1200" b="0" i="0" u="none" strike="noStrike" dirty="0">
                        <a:solidFill>
                          <a:srgbClr val="FF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999AE"/>
                    </a:solidFill>
                  </a:tcPr>
                </a:tc>
                <a:tc>
                  <a:txBody>
                    <a:bodyPr/>
                    <a:lstStyle/>
                    <a:p>
                      <a:pPr algn="ctr" fontAlgn="b"/>
                      <a:r>
                        <a:rPr lang="es-CO" sz="1200" u="none" strike="noStrike" dirty="0">
                          <a:effectLst/>
                          <a:latin typeface="Gill Sans MT" panose="020B0502020104020203" pitchFamily="34" charset="0"/>
                        </a:rPr>
                        <a:t>3</a:t>
                      </a:r>
                      <a:endParaRPr lang="es-CO" sz="1200" b="0" i="0" u="none" strike="noStrike" dirty="0">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b"/>
                      <a:r>
                        <a:rPr lang="es-CO" sz="1200" u="none" strike="noStrike">
                          <a:effectLst/>
                          <a:latin typeface="Gill Sans MT" panose="020B0502020104020203" pitchFamily="34" charset="0"/>
                        </a:rPr>
                        <a:t>8</a:t>
                      </a:r>
                      <a:endParaRPr lang="es-CO" sz="1200" b="0" i="0" u="none" strike="noStrike">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b"/>
                      <a:r>
                        <a:rPr lang="es-CO" sz="1200" u="none" strike="noStrike" dirty="0">
                          <a:solidFill>
                            <a:schemeClr val="accent4">
                              <a:lumMod val="50000"/>
                            </a:schemeClr>
                          </a:solidFill>
                          <a:effectLst/>
                          <a:latin typeface="Gill Sans MT" panose="020B0502020104020203" pitchFamily="34" charset="0"/>
                        </a:rPr>
                        <a:t>38%</a:t>
                      </a:r>
                      <a:endParaRPr lang="es-CO" sz="1200" b="0" i="0" u="none" strike="noStrike" dirty="0">
                        <a:solidFill>
                          <a:schemeClr val="accent4">
                            <a:lumMod val="50000"/>
                          </a:schemeClr>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4">
                        <a:lumMod val="40000"/>
                        <a:lumOff val="60000"/>
                      </a:schemeClr>
                    </a:solidFill>
                  </a:tcPr>
                </a:tc>
                <a:tc>
                  <a:txBody>
                    <a:bodyPr/>
                    <a:lstStyle/>
                    <a:p>
                      <a:pPr algn="ctr" fontAlgn="b"/>
                      <a:r>
                        <a:rPr lang="es-CO" sz="1200" u="none" strike="noStrike">
                          <a:effectLst/>
                          <a:latin typeface="Gill Sans MT" panose="020B0502020104020203" pitchFamily="34" charset="0"/>
                        </a:rPr>
                        <a:t>17</a:t>
                      </a:r>
                      <a:endParaRPr lang="es-CO" sz="1200" b="0" i="0" u="none" strike="noStrike">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b"/>
                      <a:r>
                        <a:rPr lang="es-CO" sz="1200" u="none" strike="noStrike">
                          <a:effectLst/>
                          <a:latin typeface="Gill Sans MT" panose="020B0502020104020203" pitchFamily="34" charset="0"/>
                        </a:rPr>
                        <a:t>1122</a:t>
                      </a:r>
                      <a:endParaRPr lang="es-CO" sz="1200" b="0" i="0" u="none" strike="noStrike">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b"/>
                      <a:r>
                        <a:rPr lang="es-CO" sz="1200" u="none" strike="noStrike" dirty="0">
                          <a:solidFill>
                            <a:srgbClr val="FF0000"/>
                          </a:solidFill>
                          <a:effectLst/>
                          <a:latin typeface="Gill Sans MT" panose="020B0502020104020203" pitchFamily="34" charset="0"/>
                        </a:rPr>
                        <a:t>2%</a:t>
                      </a:r>
                      <a:endParaRPr lang="es-CO" sz="1200" b="0" i="0" u="none" strike="noStrike" dirty="0">
                        <a:solidFill>
                          <a:srgbClr val="FF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999AE"/>
                    </a:solidFill>
                  </a:tcPr>
                </a:tc>
                <a:tc>
                  <a:txBody>
                    <a:bodyPr/>
                    <a:lstStyle/>
                    <a:p>
                      <a:pPr algn="ctr" fontAlgn="b"/>
                      <a:r>
                        <a:rPr lang="es-CO" sz="1200" u="none" strike="noStrike">
                          <a:effectLst/>
                          <a:latin typeface="Gill Sans MT" panose="020B0502020104020203" pitchFamily="34" charset="0"/>
                        </a:rPr>
                        <a:t>703</a:t>
                      </a:r>
                      <a:endParaRPr lang="es-CO" sz="1200" b="0" i="0" u="none" strike="noStrike">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b"/>
                      <a:r>
                        <a:rPr lang="es-CO" sz="1200" u="none" strike="noStrike" dirty="0">
                          <a:effectLst/>
                          <a:latin typeface="Gill Sans MT" panose="020B0502020104020203" pitchFamily="34" charset="0"/>
                        </a:rPr>
                        <a:t>13562</a:t>
                      </a:r>
                      <a:endParaRPr lang="es-CO" sz="1200" b="0" i="0" u="none" strike="noStrike" dirty="0">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b"/>
                      <a:r>
                        <a:rPr lang="es-CO" sz="1200" u="none" strike="noStrike" dirty="0">
                          <a:solidFill>
                            <a:srgbClr val="FF0000"/>
                          </a:solidFill>
                          <a:effectLst/>
                          <a:latin typeface="Gill Sans MT" panose="020B0502020104020203" pitchFamily="34" charset="0"/>
                        </a:rPr>
                        <a:t>5%</a:t>
                      </a:r>
                      <a:endParaRPr lang="es-CO" sz="1200" b="0" i="0" u="none" strike="noStrike" dirty="0">
                        <a:solidFill>
                          <a:srgbClr val="FF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F999AE"/>
                    </a:solidFill>
                  </a:tcPr>
                </a:tc>
                <a:extLst>
                  <a:ext uri="{0D108BD9-81ED-4DB2-BD59-A6C34878D82A}">
                    <a16:rowId xmlns:a16="http://schemas.microsoft.com/office/drawing/2014/main" val="1004976485"/>
                  </a:ext>
                </a:extLst>
              </a:tr>
            </a:tbl>
          </a:graphicData>
        </a:graphic>
      </p:graphicFrame>
      <p:grpSp>
        <p:nvGrpSpPr>
          <p:cNvPr id="15" name="Grupo 14">
            <a:extLst>
              <a:ext uri="{FF2B5EF4-FFF2-40B4-BE49-F238E27FC236}">
                <a16:creationId xmlns:a16="http://schemas.microsoft.com/office/drawing/2014/main" id="{94521EAA-9507-ADA0-FA8F-DAF942E19A1D}"/>
              </a:ext>
            </a:extLst>
          </p:cNvPr>
          <p:cNvGrpSpPr/>
          <p:nvPr/>
        </p:nvGrpSpPr>
        <p:grpSpPr>
          <a:xfrm>
            <a:off x="1205531" y="912333"/>
            <a:ext cx="9648412" cy="646331"/>
            <a:chOff x="838200" y="592682"/>
            <a:chExt cx="9648412" cy="646331"/>
          </a:xfrm>
        </p:grpSpPr>
        <p:sp>
          <p:nvSpPr>
            <p:cNvPr id="6" name="CuadroTexto 5">
              <a:extLst>
                <a:ext uri="{FF2B5EF4-FFF2-40B4-BE49-F238E27FC236}">
                  <a16:creationId xmlns:a16="http://schemas.microsoft.com/office/drawing/2014/main" id="{B5FC18FD-67D0-E88E-5FB0-A345BFD8044A}"/>
                </a:ext>
              </a:extLst>
            </p:cNvPr>
            <p:cNvSpPr txBox="1"/>
            <p:nvPr/>
          </p:nvSpPr>
          <p:spPr>
            <a:xfrm>
              <a:off x="1232453" y="592682"/>
              <a:ext cx="2849217" cy="646331"/>
            </a:xfrm>
            <a:prstGeom prst="rect">
              <a:avLst/>
            </a:prstGeom>
            <a:noFill/>
          </p:spPr>
          <p:txBody>
            <a:bodyPr wrap="square" rtlCol="0">
              <a:spAutoFit/>
            </a:bodyPr>
            <a:lstStyle/>
            <a:p>
              <a:r>
                <a:rPr lang="es-MX" sz="1200" dirty="0">
                  <a:latin typeface="Gill Sans MT" panose="020B0502020104020203" pitchFamily="34" charset="0"/>
                </a:rPr>
                <a:t>Dptos. con </a:t>
              </a:r>
              <a:r>
                <a:rPr lang="es-MX" sz="1200" b="1" dirty="0">
                  <a:latin typeface="Gill Sans MT" panose="020B0502020104020203" pitchFamily="34" charset="0"/>
                </a:rPr>
                <a:t>menos del 25% </a:t>
              </a:r>
              <a:r>
                <a:rPr lang="es-MX" sz="1200" dirty="0">
                  <a:latin typeface="Gill Sans MT" panose="020B0502020104020203" pitchFamily="34" charset="0"/>
                </a:rPr>
                <a:t>de candidaturas que han reportado información </a:t>
              </a:r>
              <a:endParaRPr lang="es-CO" sz="1200" dirty="0">
                <a:latin typeface="Gill Sans MT" panose="020B0502020104020203" pitchFamily="34" charset="0"/>
              </a:endParaRPr>
            </a:p>
          </p:txBody>
        </p:sp>
        <p:sp>
          <p:nvSpPr>
            <p:cNvPr id="7" name="Elipse 6">
              <a:extLst>
                <a:ext uri="{FF2B5EF4-FFF2-40B4-BE49-F238E27FC236}">
                  <a16:creationId xmlns:a16="http://schemas.microsoft.com/office/drawing/2014/main" id="{38EE2AB6-362B-AEFB-F96A-998A90B5B97E}"/>
                </a:ext>
              </a:extLst>
            </p:cNvPr>
            <p:cNvSpPr/>
            <p:nvPr/>
          </p:nvSpPr>
          <p:spPr>
            <a:xfrm>
              <a:off x="838200" y="834887"/>
              <a:ext cx="208722" cy="212035"/>
            </a:xfrm>
            <a:prstGeom prst="ellipse">
              <a:avLst/>
            </a:prstGeom>
            <a:solidFill>
              <a:srgbClr val="F999AE"/>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13" name="Grupo 12">
              <a:extLst>
                <a:ext uri="{FF2B5EF4-FFF2-40B4-BE49-F238E27FC236}">
                  <a16:creationId xmlns:a16="http://schemas.microsoft.com/office/drawing/2014/main" id="{4D41A7EA-F387-AA86-D897-DBEB65398668}"/>
                </a:ext>
              </a:extLst>
            </p:cNvPr>
            <p:cNvGrpSpPr/>
            <p:nvPr/>
          </p:nvGrpSpPr>
          <p:grpSpPr>
            <a:xfrm>
              <a:off x="3932580" y="592682"/>
              <a:ext cx="3183836" cy="461665"/>
              <a:chOff x="4207567" y="592682"/>
              <a:chExt cx="3183836" cy="461665"/>
            </a:xfrm>
          </p:grpSpPr>
          <p:sp>
            <p:nvSpPr>
              <p:cNvPr id="8" name="Elipse 7">
                <a:extLst>
                  <a:ext uri="{FF2B5EF4-FFF2-40B4-BE49-F238E27FC236}">
                    <a16:creationId xmlns:a16="http://schemas.microsoft.com/office/drawing/2014/main" id="{F6C85D77-704E-7FC7-9D26-1777D738D3E4}"/>
                  </a:ext>
                </a:extLst>
              </p:cNvPr>
              <p:cNvSpPr/>
              <p:nvPr/>
            </p:nvSpPr>
            <p:spPr>
              <a:xfrm>
                <a:off x="4207567" y="832912"/>
                <a:ext cx="208722" cy="212035"/>
              </a:xfrm>
              <a:prstGeom prst="ellipse">
                <a:avLst/>
              </a:prstGeom>
              <a:solidFill>
                <a:srgbClr val="FFE699"/>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CuadroTexto 8">
                <a:extLst>
                  <a:ext uri="{FF2B5EF4-FFF2-40B4-BE49-F238E27FC236}">
                    <a16:creationId xmlns:a16="http://schemas.microsoft.com/office/drawing/2014/main" id="{5CD43276-CCEB-D703-E6AC-AE638B99E83A}"/>
                  </a:ext>
                </a:extLst>
              </p:cNvPr>
              <p:cNvSpPr txBox="1"/>
              <p:nvPr/>
            </p:nvSpPr>
            <p:spPr>
              <a:xfrm>
                <a:off x="4542186" y="592682"/>
                <a:ext cx="2849217" cy="461665"/>
              </a:xfrm>
              <a:prstGeom prst="rect">
                <a:avLst/>
              </a:prstGeom>
              <a:noFill/>
            </p:spPr>
            <p:txBody>
              <a:bodyPr wrap="square" rtlCol="0">
                <a:spAutoFit/>
              </a:bodyPr>
              <a:lstStyle/>
              <a:p>
                <a:r>
                  <a:rPr lang="es-MX" sz="1200" dirty="0">
                    <a:latin typeface="Gill Sans MT" panose="020B0502020104020203" pitchFamily="34" charset="0"/>
                  </a:rPr>
                  <a:t>Deptos. Con </a:t>
                </a:r>
                <a:r>
                  <a:rPr lang="es-MX" sz="1200" b="1" dirty="0">
                    <a:latin typeface="Gill Sans MT" panose="020B0502020104020203" pitchFamily="34" charset="0"/>
                  </a:rPr>
                  <a:t>25% al 75% </a:t>
                </a:r>
                <a:r>
                  <a:rPr lang="es-MX" sz="1200" dirty="0">
                    <a:latin typeface="Gill Sans MT" panose="020B0502020104020203" pitchFamily="34" charset="0"/>
                  </a:rPr>
                  <a:t>de candidaturas que han reportado información </a:t>
                </a:r>
                <a:endParaRPr lang="es-CO" sz="1200" dirty="0">
                  <a:latin typeface="Gill Sans MT" panose="020B0502020104020203" pitchFamily="34" charset="0"/>
                </a:endParaRPr>
              </a:p>
            </p:txBody>
          </p:sp>
        </p:grpSp>
        <p:grpSp>
          <p:nvGrpSpPr>
            <p:cNvPr id="14" name="Grupo 13">
              <a:extLst>
                <a:ext uri="{FF2B5EF4-FFF2-40B4-BE49-F238E27FC236}">
                  <a16:creationId xmlns:a16="http://schemas.microsoft.com/office/drawing/2014/main" id="{18E4CDD8-6F96-3882-31BD-A78214285FB3}"/>
                </a:ext>
              </a:extLst>
            </p:cNvPr>
            <p:cNvGrpSpPr/>
            <p:nvPr/>
          </p:nvGrpSpPr>
          <p:grpSpPr>
            <a:xfrm>
              <a:off x="7301945" y="592682"/>
              <a:ext cx="3184667" cy="461665"/>
              <a:chOff x="7923971" y="592682"/>
              <a:chExt cx="3184667" cy="461665"/>
            </a:xfrm>
          </p:grpSpPr>
          <p:sp>
            <p:nvSpPr>
              <p:cNvPr id="10" name="Elipse 9">
                <a:extLst>
                  <a:ext uri="{FF2B5EF4-FFF2-40B4-BE49-F238E27FC236}">
                    <a16:creationId xmlns:a16="http://schemas.microsoft.com/office/drawing/2014/main" id="{CDF82C74-9FEA-CF93-9664-017541C67EF1}"/>
                  </a:ext>
                </a:extLst>
              </p:cNvPr>
              <p:cNvSpPr/>
              <p:nvPr/>
            </p:nvSpPr>
            <p:spPr>
              <a:xfrm>
                <a:off x="7923971" y="832911"/>
                <a:ext cx="208722" cy="212035"/>
              </a:xfrm>
              <a:prstGeom prst="ellipse">
                <a:avLst/>
              </a:prstGeom>
              <a:solidFill>
                <a:srgbClr val="A9D18E"/>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CuadroTexto 11">
                <a:extLst>
                  <a:ext uri="{FF2B5EF4-FFF2-40B4-BE49-F238E27FC236}">
                    <a16:creationId xmlns:a16="http://schemas.microsoft.com/office/drawing/2014/main" id="{BD512E25-25FE-4E4B-7F3E-E8E40F61CD34}"/>
                  </a:ext>
                </a:extLst>
              </p:cNvPr>
              <p:cNvSpPr txBox="1"/>
              <p:nvPr/>
            </p:nvSpPr>
            <p:spPr>
              <a:xfrm>
                <a:off x="8259421" y="592682"/>
                <a:ext cx="2849217" cy="461665"/>
              </a:xfrm>
              <a:prstGeom prst="rect">
                <a:avLst/>
              </a:prstGeom>
              <a:noFill/>
            </p:spPr>
            <p:txBody>
              <a:bodyPr wrap="square" rtlCol="0">
                <a:spAutoFit/>
              </a:bodyPr>
              <a:lstStyle/>
              <a:p>
                <a:r>
                  <a:rPr lang="es-MX" sz="1200" dirty="0">
                    <a:latin typeface="Gill Sans MT" panose="020B0502020104020203" pitchFamily="34" charset="0"/>
                  </a:rPr>
                  <a:t>Dptos. Con </a:t>
                </a:r>
                <a:r>
                  <a:rPr lang="es-MX" sz="1200" b="1" dirty="0">
                    <a:latin typeface="Gill Sans MT" panose="020B0502020104020203" pitchFamily="34" charset="0"/>
                  </a:rPr>
                  <a:t>más del 75%</a:t>
                </a:r>
                <a:r>
                  <a:rPr lang="es-MX" sz="1200" dirty="0">
                    <a:latin typeface="Gill Sans MT" panose="020B0502020104020203" pitchFamily="34" charset="0"/>
                  </a:rPr>
                  <a:t> de candidaturas que han reportado información</a:t>
                </a:r>
                <a:endParaRPr lang="es-CO" sz="1200" dirty="0">
                  <a:latin typeface="Gill Sans MT" panose="020B0502020104020203" pitchFamily="34" charset="0"/>
                </a:endParaRPr>
              </a:p>
            </p:txBody>
          </p:sp>
        </p:grpSp>
      </p:grpSp>
      <p:sp>
        <p:nvSpPr>
          <p:cNvPr id="4" name="CuadroTexto 3">
            <a:extLst>
              <a:ext uri="{FF2B5EF4-FFF2-40B4-BE49-F238E27FC236}">
                <a16:creationId xmlns:a16="http://schemas.microsoft.com/office/drawing/2014/main" id="{B54EDF06-C4FA-20EE-F8F5-173B0C66A2B6}"/>
              </a:ext>
            </a:extLst>
          </p:cNvPr>
          <p:cNvSpPr txBox="1"/>
          <p:nvPr/>
        </p:nvSpPr>
        <p:spPr>
          <a:xfrm>
            <a:off x="2246242" y="6635051"/>
            <a:ext cx="7566992" cy="307777"/>
          </a:xfrm>
          <a:prstGeom prst="rect">
            <a:avLst/>
          </a:prstGeom>
          <a:noFill/>
        </p:spPr>
        <p:txBody>
          <a:bodyPr wrap="square" rtlCol="0">
            <a:spAutoFit/>
          </a:bodyPr>
          <a:lstStyle/>
          <a:p>
            <a:pPr algn="ctr"/>
            <a:r>
              <a:rPr lang="es-MX" sz="1400" b="1" dirty="0"/>
              <a:t>Fuente: Consejo Nacional Electoral. Corte: 13/10/23 Elaborado por: MOE</a:t>
            </a:r>
            <a:endParaRPr lang="es-CO" sz="1400" b="1" dirty="0"/>
          </a:p>
        </p:txBody>
      </p:sp>
      <p:sp>
        <p:nvSpPr>
          <p:cNvPr id="16" name="Google Shape;89;p2">
            <a:extLst>
              <a:ext uri="{FF2B5EF4-FFF2-40B4-BE49-F238E27FC236}">
                <a16:creationId xmlns:a16="http://schemas.microsoft.com/office/drawing/2014/main" id="{59AC8361-7731-FAC7-82EC-10FF46EFB387}"/>
              </a:ext>
            </a:extLst>
          </p:cNvPr>
          <p:cNvSpPr/>
          <p:nvPr/>
        </p:nvSpPr>
        <p:spPr>
          <a:xfrm>
            <a:off x="1045251" y="41019"/>
            <a:ext cx="8767983" cy="869027"/>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2800" b="1" dirty="0">
                <a:solidFill>
                  <a:schemeClr val="bg1"/>
                </a:solidFill>
                <a:latin typeface="Gill Sans MT" panose="020B0502020104020203" pitchFamily="34" charset="0"/>
              </a:rPr>
              <a:t>Avance en el reporte de financiación de campañas</a:t>
            </a:r>
          </a:p>
          <a:p>
            <a:pPr marL="0" marR="0" lvl="0" indent="0" algn="ctr" rtl="0">
              <a:spcBef>
                <a:spcPts val="0"/>
              </a:spcBef>
              <a:spcAft>
                <a:spcPts val="0"/>
              </a:spcAft>
              <a:buNone/>
            </a:pPr>
            <a:r>
              <a:rPr lang="es-ES" sz="2800" b="1" dirty="0">
                <a:solidFill>
                  <a:schemeClr val="bg1"/>
                </a:solidFill>
                <a:latin typeface="Gill Sans MT" panose="020B0502020104020203" pitchFamily="34" charset="0"/>
              </a:rPr>
              <a:t>electorales por departamento</a:t>
            </a:r>
          </a:p>
        </p:txBody>
      </p:sp>
    </p:spTree>
    <p:extLst>
      <p:ext uri="{BB962C8B-B14F-4D97-AF65-F5344CB8AC3E}">
        <p14:creationId xmlns:p14="http://schemas.microsoft.com/office/powerpoint/2010/main" val="6920078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8A9515E-3CD0-1FDD-F53C-584FEAB74C75}"/>
              </a:ext>
            </a:extLst>
          </p:cNvPr>
          <p:cNvSpPr>
            <a:spLocks noGrp="1"/>
          </p:cNvSpPr>
          <p:nvPr>
            <p:ph type="dt" sz="half" idx="10"/>
          </p:nvPr>
        </p:nvSpPr>
        <p:spPr/>
        <p:txBody>
          <a:bodyPr/>
          <a:lstStyle/>
          <a:p>
            <a:fld id="{E2E02DB9-E290-4D18-B5B2-3465991AAB22}" type="datetime1">
              <a:rPr lang="en-US" smtClean="0"/>
              <a:t>10/18/2023</a:t>
            </a:fld>
            <a:endParaRPr lang="en-US"/>
          </a:p>
        </p:txBody>
      </p:sp>
      <p:sp>
        <p:nvSpPr>
          <p:cNvPr id="3" name="Marcador de número de diapositiva 2">
            <a:extLst>
              <a:ext uri="{FF2B5EF4-FFF2-40B4-BE49-F238E27FC236}">
                <a16:creationId xmlns:a16="http://schemas.microsoft.com/office/drawing/2014/main" id="{F384F5DE-50EB-9AFF-6456-46F77E01B9B4}"/>
              </a:ext>
            </a:extLst>
          </p:cNvPr>
          <p:cNvSpPr>
            <a:spLocks noGrp="1"/>
          </p:cNvSpPr>
          <p:nvPr>
            <p:ph type="sldNum" sz="quarter" idx="12"/>
          </p:nvPr>
        </p:nvSpPr>
        <p:spPr/>
        <p:txBody>
          <a:bodyPr/>
          <a:lstStyle/>
          <a:p>
            <a:fld id="{F30F7205-41FB-46DE-B583-596CEB3EBE73}" type="slidenum">
              <a:rPr lang="en-US" smtClean="0"/>
              <a:t>3</a:t>
            </a:fld>
            <a:endParaRPr lang="en-US"/>
          </a:p>
        </p:txBody>
      </p:sp>
      <p:sp>
        <p:nvSpPr>
          <p:cNvPr id="5" name="Rectángulo: esquinas redondeadas 4">
            <a:extLst>
              <a:ext uri="{FF2B5EF4-FFF2-40B4-BE49-F238E27FC236}">
                <a16:creationId xmlns:a16="http://schemas.microsoft.com/office/drawing/2014/main" id="{9729C5F8-EED6-B9FA-25FB-7FC70953D6D8}"/>
              </a:ext>
            </a:extLst>
          </p:cNvPr>
          <p:cNvSpPr/>
          <p:nvPr/>
        </p:nvSpPr>
        <p:spPr>
          <a:xfrm>
            <a:off x="1739811" y="2293531"/>
            <a:ext cx="8712377" cy="2270938"/>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US" sz="4000" b="1" dirty="0">
                <a:latin typeface="Gill Sans MT" panose="020B0502020104020203" pitchFamily="34" charset="77"/>
              </a:rPr>
              <a:t>I. BALANCE GENERAL DE CANDIDATURAS</a:t>
            </a:r>
          </a:p>
        </p:txBody>
      </p:sp>
    </p:spTree>
    <p:extLst>
      <p:ext uri="{BB962C8B-B14F-4D97-AF65-F5344CB8AC3E}">
        <p14:creationId xmlns:p14="http://schemas.microsoft.com/office/powerpoint/2010/main" val="14636189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3A518E1-2B83-D393-14B8-855E4D27366E}"/>
              </a:ext>
            </a:extLst>
          </p:cNvPr>
          <p:cNvSpPr>
            <a:spLocks noGrp="1"/>
          </p:cNvSpPr>
          <p:nvPr>
            <p:ph type="dt" sz="half" idx="10"/>
          </p:nvPr>
        </p:nvSpPr>
        <p:spPr>
          <a:xfrm>
            <a:off x="838201" y="6498590"/>
            <a:ext cx="2743200" cy="365125"/>
          </a:xfrm>
        </p:spPr>
        <p:txBody>
          <a:bodyPr/>
          <a:lstStyle/>
          <a:p>
            <a:fld id="{E2E02DB9-E290-4D18-B5B2-3465991AAB22}" type="datetime1">
              <a:rPr lang="en-US" smtClean="0"/>
              <a:t>10/18/2023</a:t>
            </a:fld>
            <a:endParaRPr lang="en-US" dirty="0"/>
          </a:p>
        </p:txBody>
      </p:sp>
      <p:sp>
        <p:nvSpPr>
          <p:cNvPr id="3" name="Marcador de número de diapositiva 2">
            <a:extLst>
              <a:ext uri="{FF2B5EF4-FFF2-40B4-BE49-F238E27FC236}">
                <a16:creationId xmlns:a16="http://schemas.microsoft.com/office/drawing/2014/main" id="{6F850388-DCB7-2A86-5E63-D25469CF682C}"/>
              </a:ext>
            </a:extLst>
          </p:cNvPr>
          <p:cNvSpPr>
            <a:spLocks noGrp="1"/>
          </p:cNvSpPr>
          <p:nvPr>
            <p:ph type="sldNum" sz="quarter" idx="12"/>
          </p:nvPr>
        </p:nvSpPr>
        <p:spPr/>
        <p:txBody>
          <a:bodyPr/>
          <a:lstStyle/>
          <a:p>
            <a:fld id="{F30F7205-41FB-46DE-B583-596CEB3EBE73}" type="slidenum">
              <a:rPr lang="en-US" smtClean="0"/>
              <a:t>30</a:t>
            </a:fld>
            <a:endParaRPr lang="en-US"/>
          </a:p>
        </p:txBody>
      </p:sp>
      <p:graphicFrame>
        <p:nvGraphicFramePr>
          <p:cNvPr id="4" name="Tabla 3">
            <a:extLst>
              <a:ext uri="{FF2B5EF4-FFF2-40B4-BE49-F238E27FC236}">
                <a16:creationId xmlns:a16="http://schemas.microsoft.com/office/drawing/2014/main" id="{8B25CF47-D697-503D-5206-5FE5A640C377}"/>
              </a:ext>
            </a:extLst>
          </p:cNvPr>
          <p:cNvGraphicFramePr>
            <a:graphicFrameLocks noGrp="1"/>
          </p:cNvGraphicFramePr>
          <p:nvPr>
            <p:extLst>
              <p:ext uri="{D42A27DB-BD31-4B8C-83A1-F6EECF244321}">
                <p14:modId xmlns:p14="http://schemas.microsoft.com/office/powerpoint/2010/main" val="1761883940"/>
              </p:ext>
            </p:extLst>
          </p:nvPr>
        </p:nvGraphicFramePr>
        <p:xfrm>
          <a:off x="340246" y="1115052"/>
          <a:ext cx="11511508" cy="5422240"/>
        </p:xfrm>
        <a:graphic>
          <a:graphicData uri="http://schemas.openxmlformats.org/drawingml/2006/table">
            <a:tbl>
              <a:tblPr>
                <a:tableStyleId>{5C22544A-7EE6-4342-B048-85BDC9FD1C3A}</a:tableStyleId>
              </a:tblPr>
              <a:tblGrid>
                <a:gridCol w="968662">
                  <a:extLst>
                    <a:ext uri="{9D8B030D-6E8A-4147-A177-3AD203B41FA5}">
                      <a16:colId xmlns:a16="http://schemas.microsoft.com/office/drawing/2014/main" val="2895724941"/>
                    </a:ext>
                  </a:extLst>
                </a:gridCol>
                <a:gridCol w="621738">
                  <a:extLst>
                    <a:ext uri="{9D8B030D-6E8A-4147-A177-3AD203B41FA5}">
                      <a16:colId xmlns:a16="http://schemas.microsoft.com/office/drawing/2014/main" val="2795698045"/>
                    </a:ext>
                  </a:extLst>
                </a:gridCol>
                <a:gridCol w="811199">
                  <a:extLst>
                    <a:ext uri="{9D8B030D-6E8A-4147-A177-3AD203B41FA5}">
                      <a16:colId xmlns:a16="http://schemas.microsoft.com/office/drawing/2014/main" val="4174737378"/>
                    </a:ext>
                  </a:extLst>
                </a:gridCol>
                <a:gridCol w="355988">
                  <a:extLst>
                    <a:ext uri="{9D8B030D-6E8A-4147-A177-3AD203B41FA5}">
                      <a16:colId xmlns:a16="http://schemas.microsoft.com/office/drawing/2014/main" val="2992908159"/>
                    </a:ext>
                  </a:extLst>
                </a:gridCol>
                <a:gridCol w="583595">
                  <a:extLst>
                    <a:ext uri="{9D8B030D-6E8A-4147-A177-3AD203B41FA5}">
                      <a16:colId xmlns:a16="http://schemas.microsoft.com/office/drawing/2014/main" val="1577087572"/>
                    </a:ext>
                  </a:extLst>
                </a:gridCol>
                <a:gridCol w="785519">
                  <a:extLst>
                    <a:ext uri="{9D8B030D-6E8A-4147-A177-3AD203B41FA5}">
                      <a16:colId xmlns:a16="http://schemas.microsoft.com/office/drawing/2014/main" val="4042724394"/>
                    </a:ext>
                  </a:extLst>
                </a:gridCol>
                <a:gridCol w="381671">
                  <a:extLst>
                    <a:ext uri="{9D8B030D-6E8A-4147-A177-3AD203B41FA5}">
                      <a16:colId xmlns:a16="http://schemas.microsoft.com/office/drawing/2014/main" val="327845616"/>
                    </a:ext>
                  </a:extLst>
                </a:gridCol>
                <a:gridCol w="583595">
                  <a:extLst>
                    <a:ext uri="{9D8B030D-6E8A-4147-A177-3AD203B41FA5}">
                      <a16:colId xmlns:a16="http://schemas.microsoft.com/office/drawing/2014/main" val="2607302480"/>
                    </a:ext>
                  </a:extLst>
                </a:gridCol>
                <a:gridCol w="810614">
                  <a:extLst>
                    <a:ext uri="{9D8B030D-6E8A-4147-A177-3AD203B41FA5}">
                      <a16:colId xmlns:a16="http://schemas.microsoft.com/office/drawing/2014/main" val="1677298854"/>
                    </a:ext>
                  </a:extLst>
                </a:gridCol>
                <a:gridCol w="356575">
                  <a:extLst>
                    <a:ext uri="{9D8B030D-6E8A-4147-A177-3AD203B41FA5}">
                      <a16:colId xmlns:a16="http://schemas.microsoft.com/office/drawing/2014/main" val="788575746"/>
                    </a:ext>
                  </a:extLst>
                </a:gridCol>
                <a:gridCol w="583595">
                  <a:extLst>
                    <a:ext uri="{9D8B030D-6E8A-4147-A177-3AD203B41FA5}">
                      <a16:colId xmlns:a16="http://schemas.microsoft.com/office/drawing/2014/main" val="2627604115"/>
                    </a:ext>
                  </a:extLst>
                </a:gridCol>
                <a:gridCol w="727258">
                  <a:extLst>
                    <a:ext uri="{9D8B030D-6E8A-4147-A177-3AD203B41FA5}">
                      <a16:colId xmlns:a16="http://schemas.microsoft.com/office/drawing/2014/main" val="2477792056"/>
                    </a:ext>
                  </a:extLst>
                </a:gridCol>
                <a:gridCol w="439930">
                  <a:extLst>
                    <a:ext uri="{9D8B030D-6E8A-4147-A177-3AD203B41FA5}">
                      <a16:colId xmlns:a16="http://schemas.microsoft.com/office/drawing/2014/main" val="1042137370"/>
                    </a:ext>
                  </a:extLst>
                </a:gridCol>
                <a:gridCol w="583595">
                  <a:extLst>
                    <a:ext uri="{9D8B030D-6E8A-4147-A177-3AD203B41FA5}">
                      <a16:colId xmlns:a16="http://schemas.microsoft.com/office/drawing/2014/main" val="103892028"/>
                    </a:ext>
                  </a:extLst>
                </a:gridCol>
                <a:gridCol w="847247">
                  <a:extLst>
                    <a:ext uri="{9D8B030D-6E8A-4147-A177-3AD203B41FA5}">
                      <a16:colId xmlns:a16="http://schemas.microsoft.com/office/drawing/2014/main" val="1792285862"/>
                    </a:ext>
                  </a:extLst>
                </a:gridCol>
                <a:gridCol w="319942">
                  <a:extLst>
                    <a:ext uri="{9D8B030D-6E8A-4147-A177-3AD203B41FA5}">
                      <a16:colId xmlns:a16="http://schemas.microsoft.com/office/drawing/2014/main" val="2531893564"/>
                    </a:ext>
                  </a:extLst>
                </a:gridCol>
                <a:gridCol w="583595">
                  <a:extLst>
                    <a:ext uri="{9D8B030D-6E8A-4147-A177-3AD203B41FA5}">
                      <a16:colId xmlns:a16="http://schemas.microsoft.com/office/drawing/2014/main" val="3646165386"/>
                    </a:ext>
                  </a:extLst>
                </a:gridCol>
                <a:gridCol w="845230">
                  <a:extLst>
                    <a:ext uri="{9D8B030D-6E8A-4147-A177-3AD203B41FA5}">
                      <a16:colId xmlns:a16="http://schemas.microsoft.com/office/drawing/2014/main" val="3329247658"/>
                    </a:ext>
                  </a:extLst>
                </a:gridCol>
                <a:gridCol w="321960">
                  <a:extLst>
                    <a:ext uri="{9D8B030D-6E8A-4147-A177-3AD203B41FA5}">
                      <a16:colId xmlns:a16="http://schemas.microsoft.com/office/drawing/2014/main" val="424607838"/>
                    </a:ext>
                  </a:extLst>
                </a:gridCol>
              </a:tblGrid>
              <a:tr h="523222">
                <a:tc rowSpan="2">
                  <a:txBody>
                    <a:bodyPr/>
                    <a:lstStyle/>
                    <a:p>
                      <a:pPr algn="ctr" fontAlgn="b"/>
                      <a:r>
                        <a:rPr lang="es-CO" sz="1200" b="1" i="0" u="none" strike="noStrike" dirty="0">
                          <a:solidFill>
                            <a:schemeClr val="tx1"/>
                          </a:solidFill>
                          <a:effectLst/>
                          <a:latin typeface="Gill Sans MT" panose="020B0502020104020203" pitchFamily="34" charset="0"/>
                        </a:rPr>
                        <a:t>Depto.</a:t>
                      </a: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20000"/>
                        <a:lumOff val="80000"/>
                      </a:schemeClr>
                    </a:solidFill>
                  </a:tcPr>
                </a:tc>
                <a:tc gridSpan="3">
                  <a:txBody>
                    <a:bodyPr/>
                    <a:lstStyle/>
                    <a:p>
                      <a:pPr algn="ctr" fontAlgn="b"/>
                      <a:r>
                        <a:rPr lang="es-CO" sz="1200" b="1" i="0" u="none" strike="noStrike" dirty="0">
                          <a:solidFill>
                            <a:schemeClr val="tx1"/>
                          </a:solidFill>
                          <a:effectLst/>
                          <a:latin typeface="Gill Sans MT" panose="020B0502020104020203" pitchFamily="34" charset="0"/>
                        </a:rPr>
                        <a:t>Alcaldía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s-CO"/>
                    </a:p>
                  </a:txBody>
                  <a:tcPr/>
                </a:tc>
                <a:tc hMerge="1">
                  <a:txBody>
                    <a:bodyPr/>
                    <a:lstStyle/>
                    <a:p>
                      <a:pPr algn="l" fontAlgn="b"/>
                      <a:r>
                        <a:rPr lang="es-CO" sz="1200" b="1" i="0" u="none" strike="noStrike" dirty="0">
                          <a:solidFill>
                            <a:schemeClr val="tx1"/>
                          </a:solidFill>
                          <a:effectLst/>
                          <a:latin typeface="Calibri" panose="020F0502020204030204" pitchFamily="34" charset="0"/>
                        </a:rPr>
                        <a:t> </a:t>
                      </a:r>
                    </a:p>
                  </a:txBody>
                  <a:tcPr marL="9525" marR="9525" marT="9525" marB="0" anchor="b"/>
                </a:tc>
                <a:tc gridSpan="3">
                  <a:txBody>
                    <a:bodyPr/>
                    <a:lstStyle/>
                    <a:p>
                      <a:pPr algn="ctr" fontAlgn="b"/>
                      <a:r>
                        <a:rPr lang="es-CO" sz="1200" b="1" i="0" u="none" strike="noStrike" dirty="0">
                          <a:solidFill>
                            <a:schemeClr val="tx1"/>
                          </a:solidFill>
                          <a:effectLst/>
                          <a:latin typeface="Gill Sans MT" panose="020B0502020104020203" pitchFamily="34" charset="0"/>
                        </a:rPr>
                        <a:t>Asamblea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l" fontAlgn="b"/>
                      <a:r>
                        <a:rPr lang="es-CO" sz="1200" b="1" i="0" u="none" strike="noStrike" dirty="0">
                          <a:solidFill>
                            <a:schemeClr val="tx1"/>
                          </a:solidFill>
                          <a:effectLst/>
                          <a:latin typeface="Calibri" panose="020F0502020204030204" pitchFamily="34" charset="0"/>
                        </a:rPr>
                        <a:t> </a:t>
                      </a:r>
                    </a:p>
                  </a:txBody>
                  <a:tcPr marL="9525" marR="9525" marT="9525" marB="0" anchor="b"/>
                </a:tc>
                <a:tc hMerge="1">
                  <a:txBody>
                    <a:bodyPr/>
                    <a:lstStyle/>
                    <a:p>
                      <a:pPr algn="l" fontAlgn="b"/>
                      <a:r>
                        <a:rPr lang="es-CO" sz="1200" b="1" i="0" u="none" strike="noStrike" dirty="0">
                          <a:solidFill>
                            <a:schemeClr val="tx1"/>
                          </a:solidFill>
                          <a:effectLst/>
                          <a:latin typeface="Calibri" panose="020F0502020204030204" pitchFamily="34" charset="0"/>
                        </a:rPr>
                        <a:t> </a:t>
                      </a:r>
                    </a:p>
                  </a:txBody>
                  <a:tcPr marL="9525" marR="9525" marT="9525" marB="0" anchor="b"/>
                </a:tc>
                <a:tc gridSpan="3">
                  <a:txBody>
                    <a:bodyPr/>
                    <a:lstStyle/>
                    <a:p>
                      <a:pPr algn="ctr" fontAlgn="b"/>
                      <a:r>
                        <a:rPr lang="es-CO" sz="1200" b="1" i="0" u="none" strike="noStrike" dirty="0">
                          <a:solidFill>
                            <a:schemeClr val="tx1"/>
                          </a:solidFill>
                          <a:effectLst/>
                          <a:latin typeface="Gill Sans MT" panose="020B0502020104020203" pitchFamily="34" charset="0"/>
                        </a:rPr>
                        <a:t>Concejo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l" fontAlgn="b"/>
                      <a:r>
                        <a:rPr lang="es-CO" sz="1200" b="1" i="0" u="none" strike="noStrike" dirty="0">
                          <a:solidFill>
                            <a:schemeClr val="tx1"/>
                          </a:solidFill>
                          <a:effectLst/>
                          <a:latin typeface="Calibri" panose="020F0502020204030204" pitchFamily="34" charset="0"/>
                        </a:rPr>
                        <a:t> </a:t>
                      </a:r>
                    </a:p>
                  </a:txBody>
                  <a:tcPr marL="9525" marR="9525" marT="9525" marB="0" anchor="b"/>
                </a:tc>
                <a:tc hMerge="1">
                  <a:txBody>
                    <a:bodyPr/>
                    <a:lstStyle/>
                    <a:p>
                      <a:pPr algn="l" fontAlgn="b"/>
                      <a:r>
                        <a:rPr lang="es-CO" sz="1200" b="1" i="0" u="none" strike="noStrike" dirty="0">
                          <a:solidFill>
                            <a:schemeClr val="tx1"/>
                          </a:solidFill>
                          <a:effectLst/>
                          <a:latin typeface="Calibri" panose="020F0502020204030204" pitchFamily="34" charset="0"/>
                        </a:rPr>
                        <a:t> </a:t>
                      </a:r>
                    </a:p>
                  </a:txBody>
                  <a:tcPr marL="9525" marR="9525" marT="9525" marB="0" anchor="b"/>
                </a:tc>
                <a:tc gridSpan="3">
                  <a:txBody>
                    <a:bodyPr/>
                    <a:lstStyle/>
                    <a:p>
                      <a:pPr algn="ctr" fontAlgn="b"/>
                      <a:r>
                        <a:rPr lang="es-CO" sz="1200" b="1" i="0" u="none" strike="noStrike" dirty="0">
                          <a:solidFill>
                            <a:schemeClr val="tx1"/>
                          </a:solidFill>
                          <a:effectLst/>
                          <a:latin typeface="Gill Sans MT" panose="020B0502020104020203" pitchFamily="34" charset="0"/>
                        </a:rPr>
                        <a:t>Gobernación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s-CO"/>
                    </a:p>
                  </a:txBody>
                  <a:tcPr/>
                </a:tc>
                <a:tc hMerge="1">
                  <a:txBody>
                    <a:bodyPr/>
                    <a:lstStyle/>
                    <a:p>
                      <a:pPr algn="l" fontAlgn="b"/>
                      <a:r>
                        <a:rPr lang="es-CO" sz="1200" b="1" i="0" u="none" strike="noStrike" dirty="0">
                          <a:solidFill>
                            <a:schemeClr val="tx1"/>
                          </a:solidFill>
                          <a:effectLst/>
                          <a:latin typeface="Calibri" panose="020F0502020204030204" pitchFamily="34" charset="0"/>
                        </a:rPr>
                        <a:t> </a:t>
                      </a:r>
                    </a:p>
                  </a:txBody>
                  <a:tcPr marL="9525" marR="9525" marT="9525" marB="0" anchor="b"/>
                </a:tc>
                <a:tc gridSpan="3">
                  <a:txBody>
                    <a:bodyPr/>
                    <a:lstStyle/>
                    <a:p>
                      <a:pPr algn="ctr" fontAlgn="b"/>
                      <a:r>
                        <a:rPr lang="es-CO" sz="1200" b="1" i="0" u="none" strike="noStrike" dirty="0">
                          <a:solidFill>
                            <a:schemeClr val="tx1"/>
                          </a:solidFill>
                          <a:effectLst/>
                          <a:latin typeface="Gill Sans MT" panose="020B0502020104020203" pitchFamily="34" charset="0"/>
                        </a:rPr>
                        <a:t>Junta Administradoras Locales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l" fontAlgn="b"/>
                      <a:r>
                        <a:rPr lang="es-CO" sz="1200" b="1" i="0" u="none" strike="noStrike" dirty="0">
                          <a:solidFill>
                            <a:schemeClr val="tx1"/>
                          </a:solidFill>
                          <a:effectLst/>
                          <a:latin typeface="Calibri" panose="020F0502020204030204" pitchFamily="34" charset="0"/>
                        </a:rPr>
                        <a:t> </a:t>
                      </a:r>
                    </a:p>
                  </a:txBody>
                  <a:tcPr marL="9525" marR="9525" marT="9525" marB="0" anchor="ctr"/>
                </a:tc>
                <a:tc hMerge="1">
                  <a:txBody>
                    <a:bodyPr/>
                    <a:lstStyle/>
                    <a:p>
                      <a:pPr algn="l" fontAlgn="b"/>
                      <a:r>
                        <a:rPr lang="es-CO" sz="1200" b="1" i="0" u="none" strike="noStrike" dirty="0">
                          <a:solidFill>
                            <a:schemeClr val="tx1"/>
                          </a:solidFill>
                          <a:effectLst/>
                          <a:latin typeface="Calibri" panose="020F0502020204030204" pitchFamily="34" charset="0"/>
                        </a:rPr>
                        <a:t> </a:t>
                      </a:r>
                    </a:p>
                  </a:txBody>
                  <a:tcPr marL="9525" marR="9525" marT="9525" marB="0" anchor="ctr"/>
                </a:tc>
                <a:tc gridSpan="3">
                  <a:txBody>
                    <a:bodyPr/>
                    <a:lstStyle/>
                    <a:p>
                      <a:pPr algn="ctr" fontAlgn="b"/>
                      <a:r>
                        <a:rPr lang="es-CO" sz="1200" b="1" i="0" u="none" strike="noStrike" dirty="0">
                          <a:solidFill>
                            <a:schemeClr val="tx1"/>
                          </a:solidFill>
                          <a:effectLst/>
                          <a:latin typeface="Gill Sans MT" panose="020B0502020104020203" pitchFamily="34" charset="0"/>
                        </a:rPr>
                        <a:t>Total general</a:t>
                      </a: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C2E7ED"/>
                    </a:solidFill>
                  </a:tcPr>
                </a:tc>
                <a:tc hMerge="1">
                  <a:txBody>
                    <a:bodyPr/>
                    <a:lstStyle/>
                    <a:p>
                      <a:pPr algn="l" fontAlgn="b"/>
                      <a:r>
                        <a:rPr lang="es-CO" sz="1200" b="1" i="0" u="none" strike="noStrike" dirty="0">
                          <a:solidFill>
                            <a:schemeClr val="tx1"/>
                          </a:solidFill>
                          <a:effectLst/>
                          <a:latin typeface="Calibri" panose="020F0502020204030204" pitchFamily="34" charset="0"/>
                        </a:rPr>
                        <a:t> </a:t>
                      </a:r>
                    </a:p>
                  </a:txBody>
                  <a:tcPr marL="9525" marR="9525" marT="9525" marB="0" anchor="b"/>
                </a:tc>
                <a:tc hMerge="1">
                  <a:txBody>
                    <a:bodyPr/>
                    <a:lstStyle/>
                    <a:p>
                      <a:pPr algn="l" fontAlgn="b"/>
                      <a:r>
                        <a:rPr lang="es-CO" sz="1200" b="1" i="0" u="none" strike="noStrike" dirty="0">
                          <a:solidFill>
                            <a:schemeClr val="tx1"/>
                          </a:solidFill>
                          <a:effectLst/>
                          <a:latin typeface="Calibri" panose="020F0502020204030204" pitchFamily="34" charset="0"/>
                        </a:rPr>
                        <a:t> </a:t>
                      </a:r>
                    </a:p>
                  </a:txBody>
                  <a:tcPr marL="9525" marR="9525" marT="9525" marB="0" anchor="b"/>
                </a:tc>
                <a:extLst>
                  <a:ext uri="{0D108BD9-81ED-4DB2-BD59-A6C34878D82A}">
                    <a16:rowId xmlns:a16="http://schemas.microsoft.com/office/drawing/2014/main" val="4277611542"/>
                  </a:ext>
                </a:extLst>
              </a:tr>
              <a:tr h="505281">
                <a:tc vMerge="1">
                  <a:txBody>
                    <a:bodyPr/>
                    <a:lstStyle/>
                    <a:p>
                      <a:pPr algn="l" fontAlgn="b"/>
                      <a:endParaRPr lang="es-CO" sz="1200" b="1" i="0" u="none" strike="noStrike" dirty="0">
                        <a:solidFill>
                          <a:srgbClr val="000000"/>
                        </a:solidFill>
                        <a:effectLst/>
                        <a:latin typeface="Calibri" panose="020F0502020204030204" pitchFamily="34" charset="0"/>
                      </a:endParaRPr>
                    </a:p>
                  </a:txBody>
                  <a:tcPr marL="5158" marR="5158" marT="5158" marB="0" anchor="b">
                    <a:solidFill>
                      <a:schemeClr val="accent1">
                        <a:lumMod val="20000"/>
                        <a:lumOff val="80000"/>
                      </a:schemeClr>
                    </a:solidFill>
                  </a:tcPr>
                </a:tc>
                <a:tc>
                  <a:txBody>
                    <a:bodyPr/>
                    <a:lstStyle/>
                    <a:p>
                      <a:pPr algn="ctr" fontAlgn="b"/>
                      <a:r>
                        <a:rPr lang="es-MX" sz="1200" b="1" i="0" u="none" strike="noStrike" dirty="0">
                          <a:solidFill>
                            <a:srgbClr val="000000"/>
                          </a:solidFill>
                          <a:effectLst/>
                          <a:latin typeface="Gill Sans MT" panose="020B0502020104020203" pitchFamily="34" charset="0"/>
                        </a:rPr>
                        <a:t>Si reportó</a:t>
                      </a:r>
                      <a:endParaRPr lang="es-CO" sz="1200" b="1" i="0" u="none" strike="noStrike" dirty="0">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s-MX" sz="1200" b="1" i="0" u="none" strike="noStrike" dirty="0">
                          <a:effectLst/>
                          <a:latin typeface="Gill Sans MT" panose="020B0502020104020203" pitchFamily="34" charset="0"/>
                        </a:rPr>
                        <a:t># de candidatos</a:t>
                      </a:r>
                      <a:endParaRPr lang="es-CO" sz="1200" b="1" i="0" u="none" strike="noStrike" dirty="0">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s-MX" sz="1200" b="1" i="0" u="none" strike="noStrike" dirty="0">
                          <a:solidFill>
                            <a:schemeClr val="tx1"/>
                          </a:solidFill>
                          <a:effectLst/>
                          <a:latin typeface="Gill Sans MT" panose="020B0502020104020203" pitchFamily="34" charset="0"/>
                        </a:rPr>
                        <a:t>%</a:t>
                      </a:r>
                      <a:endParaRPr lang="es-CO" sz="1200" b="1" i="0" u="none" strike="noStrike" dirty="0">
                        <a:solidFill>
                          <a:schemeClr val="tx1"/>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s-MX" sz="1200" b="1" i="0" u="none" strike="noStrike" dirty="0">
                          <a:solidFill>
                            <a:srgbClr val="000000"/>
                          </a:solidFill>
                          <a:effectLst/>
                          <a:latin typeface="Gill Sans MT" panose="020B0502020104020203" pitchFamily="34" charset="0"/>
                        </a:rPr>
                        <a:t>Si reportó</a:t>
                      </a:r>
                      <a:endParaRPr lang="es-CO" sz="1200" b="1" i="0" u="none" strike="noStrike" dirty="0">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s-MX" sz="1200" b="1" i="0" u="none" strike="noStrike" dirty="0">
                          <a:effectLst/>
                          <a:latin typeface="Gill Sans MT" panose="020B0502020104020203" pitchFamily="34" charset="0"/>
                        </a:rPr>
                        <a:t># de candidatos</a:t>
                      </a:r>
                      <a:endParaRPr lang="es-CO" sz="1200" b="1" i="0" u="none" strike="noStrike" dirty="0">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s-MX" sz="1200" b="1" i="0" u="none" strike="noStrike" dirty="0">
                          <a:solidFill>
                            <a:schemeClr val="tx1"/>
                          </a:solidFill>
                          <a:effectLst/>
                          <a:latin typeface="Gill Sans MT" panose="020B0502020104020203" pitchFamily="34" charset="0"/>
                        </a:rPr>
                        <a:t>%</a:t>
                      </a:r>
                      <a:endParaRPr lang="es-CO" sz="1200" b="1" i="0" u="none" strike="noStrike" dirty="0">
                        <a:solidFill>
                          <a:schemeClr val="tx1"/>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s-MX" sz="1200" b="1" i="0" u="none" strike="noStrike" dirty="0">
                          <a:solidFill>
                            <a:srgbClr val="000000"/>
                          </a:solidFill>
                          <a:effectLst/>
                          <a:latin typeface="Gill Sans MT" panose="020B0502020104020203" pitchFamily="34" charset="0"/>
                        </a:rPr>
                        <a:t>Si reportó</a:t>
                      </a:r>
                      <a:endParaRPr lang="es-CO" sz="1200" b="1" i="0" u="none" strike="noStrike" dirty="0">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s-MX" sz="1200" b="1" i="0" u="none" strike="noStrike" dirty="0">
                          <a:effectLst/>
                          <a:latin typeface="Gill Sans MT" panose="020B0502020104020203" pitchFamily="34" charset="0"/>
                        </a:rPr>
                        <a:t># de candidatos</a:t>
                      </a:r>
                      <a:endParaRPr lang="es-CO" sz="1200" b="1" i="0" u="none" strike="noStrike" dirty="0">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s-MX" sz="1200" b="1" i="0" u="none" strike="noStrike" dirty="0">
                          <a:solidFill>
                            <a:schemeClr val="tx1"/>
                          </a:solidFill>
                          <a:effectLst/>
                          <a:latin typeface="Gill Sans MT" panose="020B0502020104020203" pitchFamily="34" charset="0"/>
                        </a:rPr>
                        <a:t>%</a:t>
                      </a:r>
                      <a:endParaRPr lang="es-CO" sz="1200" b="1" i="0" u="none" strike="noStrike" dirty="0">
                        <a:solidFill>
                          <a:schemeClr val="tx1"/>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s-MX" sz="1200" b="1" i="0" u="none" strike="noStrike" dirty="0">
                          <a:solidFill>
                            <a:srgbClr val="000000"/>
                          </a:solidFill>
                          <a:effectLst/>
                          <a:latin typeface="Gill Sans MT" panose="020B0502020104020203" pitchFamily="34" charset="0"/>
                        </a:rPr>
                        <a:t>Si reportó</a:t>
                      </a:r>
                      <a:endParaRPr lang="es-CO" sz="1200" b="1" i="0" u="none" strike="noStrike" dirty="0">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s-MX" sz="1200" b="1" i="0" u="none" strike="noStrike" dirty="0">
                          <a:effectLst/>
                          <a:latin typeface="Gill Sans MT" panose="020B0502020104020203" pitchFamily="34" charset="0"/>
                        </a:rPr>
                        <a:t># de candidatos</a:t>
                      </a:r>
                      <a:endParaRPr lang="es-CO" sz="1200" b="1" i="0" u="none" strike="noStrike" dirty="0">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s-MX" sz="1200" b="1" i="0" u="none" strike="noStrike" dirty="0">
                          <a:solidFill>
                            <a:schemeClr val="tx1"/>
                          </a:solidFill>
                          <a:effectLst/>
                          <a:latin typeface="Gill Sans MT" panose="020B0502020104020203" pitchFamily="34" charset="0"/>
                        </a:rPr>
                        <a:t>%</a:t>
                      </a:r>
                      <a:endParaRPr lang="es-CO" sz="1200" b="1" i="0" u="none" strike="noStrike" dirty="0">
                        <a:solidFill>
                          <a:schemeClr val="tx1"/>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s-MX" sz="1200" b="1" i="0" u="none" strike="noStrike" dirty="0">
                          <a:solidFill>
                            <a:srgbClr val="000000"/>
                          </a:solidFill>
                          <a:effectLst/>
                          <a:latin typeface="Gill Sans MT" panose="020B0502020104020203" pitchFamily="34" charset="0"/>
                        </a:rPr>
                        <a:t>Si reportó</a:t>
                      </a:r>
                      <a:endParaRPr lang="es-CO" sz="1200" b="1" i="0" u="none" strike="noStrike" dirty="0">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s-MX" sz="1200" b="1" i="0" u="none" strike="noStrike" dirty="0">
                          <a:effectLst/>
                          <a:latin typeface="Gill Sans MT" panose="020B0502020104020203" pitchFamily="34" charset="0"/>
                        </a:rPr>
                        <a:t># de candidatos</a:t>
                      </a:r>
                      <a:endParaRPr lang="es-CO" sz="1200" b="1" i="0" u="none" strike="noStrike" dirty="0">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s-MX" sz="1200" b="1" i="0" u="none" strike="noStrike" dirty="0">
                          <a:solidFill>
                            <a:schemeClr val="tx1"/>
                          </a:solidFill>
                          <a:effectLst/>
                          <a:latin typeface="Gill Sans MT" panose="020B0502020104020203" pitchFamily="34" charset="0"/>
                        </a:rPr>
                        <a:t>%</a:t>
                      </a:r>
                      <a:endParaRPr lang="es-CO" sz="1200" b="1" i="0" u="none" strike="noStrike" dirty="0">
                        <a:solidFill>
                          <a:schemeClr val="tx1"/>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s-MX" sz="1200" b="1" i="0" u="none" strike="noStrike" dirty="0">
                          <a:solidFill>
                            <a:srgbClr val="000000"/>
                          </a:solidFill>
                          <a:effectLst/>
                          <a:latin typeface="Gill Sans MT" panose="020B0502020104020203" pitchFamily="34" charset="0"/>
                        </a:rPr>
                        <a:t>Si reportó</a:t>
                      </a:r>
                      <a:endParaRPr lang="es-CO" sz="1200" b="1" i="0" u="none" strike="noStrike" dirty="0">
                        <a:solidFill>
                          <a:srgbClr val="000000"/>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E7ED"/>
                    </a:solidFill>
                  </a:tcPr>
                </a:tc>
                <a:tc>
                  <a:txBody>
                    <a:bodyPr/>
                    <a:lstStyle/>
                    <a:p>
                      <a:pPr algn="ctr" fontAlgn="b"/>
                      <a:r>
                        <a:rPr lang="es-MX" sz="1200" b="1" i="0" u="none" strike="noStrike" dirty="0">
                          <a:effectLst/>
                          <a:latin typeface="Gill Sans MT" panose="020B0502020104020203" pitchFamily="34" charset="0"/>
                        </a:rPr>
                        <a:t># de candidatos</a:t>
                      </a:r>
                      <a:endParaRPr lang="es-CO" sz="1200" b="1" i="0" u="none" strike="noStrike" dirty="0">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E7ED"/>
                    </a:solidFill>
                  </a:tcPr>
                </a:tc>
                <a:tc>
                  <a:txBody>
                    <a:bodyPr/>
                    <a:lstStyle/>
                    <a:p>
                      <a:pPr algn="ctr" fontAlgn="b"/>
                      <a:r>
                        <a:rPr lang="es-MX" sz="1200" b="1" i="0" u="none" strike="noStrike" dirty="0">
                          <a:solidFill>
                            <a:schemeClr val="tx1"/>
                          </a:solidFill>
                          <a:effectLst/>
                          <a:latin typeface="Gill Sans MT" panose="020B0502020104020203" pitchFamily="34" charset="0"/>
                        </a:rPr>
                        <a:t>%</a:t>
                      </a:r>
                      <a:endParaRPr lang="es-CO" sz="1200" b="1" i="0" u="none" strike="noStrike" dirty="0">
                        <a:solidFill>
                          <a:schemeClr val="tx1"/>
                        </a:solidFill>
                        <a:effectLst/>
                        <a:latin typeface="Gill Sans MT" panose="020B0502020104020203" pitchFamily="34" charset="0"/>
                      </a:endParaRPr>
                    </a:p>
                  </a:txBody>
                  <a:tcPr marL="6747" marR="6747" marT="6747"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E7ED"/>
                    </a:solidFill>
                  </a:tcPr>
                </a:tc>
                <a:extLst>
                  <a:ext uri="{0D108BD9-81ED-4DB2-BD59-A6C34878D82A}">
                    <a16:rowId xmlns:a16="http://schemas.microsoft.com/office/drawing/2014/main" val="4169081945"/>
                  </a:ext>
                </a:extLst>
              </a:tr>
              <a:tr h="177199">
                <a:tc>
                  <a:txBody>
                    <a:bodyPr/>
                    <a:lstStyle/>
                    <a:p>
                      <a:pPr algn="l" fontAlgn="b"/>
                      <a:r>
                        <a:rPr lang="es-CO" sz="1200" b="1" u="none" strike="noStrike" dirty="0">
                          <a:effectLst/>
                          <a:latin typeface="Gill Sans MT" panose="020B0502020104020203" pitchFamily="34" charset="0"/>
                        </a:rPr>
                        <a:t>Guainía</a:t>
                      </a:r>
                      <a:endParaRPr lang="es-CO" sz="1200" b="1" i="0" u="none" strike="noStrike" dirty="0">
                        <a:solidFill>
                          <a:srgbClr val="000000"/>
                        </a:solidFill>
                        <a:effectLst/>
                        <a:latin typeface="Gill Sans MT" panose="020B0502020104020203" pitchFamily="34" charset="0"/>
                      </a:endParaRPr>
                    </a:p>
                  </a:txBody>
                  <a:tcPr marL="5158" marR="5158" marT="5158"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s-CO" sz="1200" u="none" strike="noStrike" dirty="0">
                          <a:effectLst/>
                          <a:latin typeface="Gill Sans MT" panose="020B0502020104020203" pitchFamily="34" charset="0"/>
                        </a:rPr>
                        <a:t>2</a:t>
                      </a:r>
                      <a:endParaRPr lang="es-CO" sz="1200" b="0" i="0" u="none" strike="noStrike" dirty="0">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11</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18%</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dirty="0">
                          <a:effectLst/>
                          <a:latin typeface="Gill Sans MT" panose="020B0502020104020203" pitchFamily="34" charset="0"/>
                        </a:rPr>
                        <a:t>3</a:t>
                      </a:r>
                      <a:endParaRPr lang="es-CO" sz="1200" b="0" i="0" u="none" strike="noStrike" dirty="0">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110</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3%</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dirty="0">
                          <a:effectLst/>
                          <a:latin typeface="Gill Sans MT" panose="020B0502020104020203" pitchFamily="34" charset="0"/>
                        </a:rPr>
                        <a:t>4</a:t>
                      </a:r>
                      <a:endParaRPr lang="es-CO" sz="1200" b="0" i="0" u="none" strike="noStrike" dirty="0">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159</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3%</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dirty="0">
                          <a:effectLst/>
                          <a:latin typeface="Gill Sans MT" panose="020B0502020104020203" pitchFamily="34" charset="0"/>
                        </a:rPr>
                        <a:t>4</a:t>
                      </a:r>
                      <a:endParaRPr lang="es-CO" sz="1200" b="0" i="0" u="none" strike="noStrike" dirty="0">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7</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chemeClr val="accent4">
                              <a:lumMod val="50000"/>
                            </a:schemeClr>
                          </a:solidFill>
                          <a:effectLst/>
                          <a:latin typeface="Gill Sans MT" panose="020B0502020104020203" pitchFamily="34" charset="0"/>
                        </a:rPr>
                        <a:t>57%</a:t>
                      </a:r>
                      <a:endParaRPr lang="es-CO" sz="1200" b="0" i="0" u="none" strike="noStrike" dirty="0">
                        <a:solidFill>
                          <a:schemeClr val="accent4">
                            <a:lumMod val="50000"/>
                          </a:schemeClr>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s-CO" sz="1200" u="none" strike="noStrike" dirty="0">
                          <a:effectLst/>
                          <a:latin typeface="Gill Sans MT" panose="020B0502020104020203" pitchFamily="34" charset="0"/>
                        </a:rPr>
                        <a:t>0</a:t>
                      </a:r>
                      <a:endParaRPr lang="es-CO" sz="1200" b="0" i="0" u="none" strike="noStrike" dirty="0">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s-CO" sz="1200" u="none" strike="noStrike" dirty="0">
                          <a:effectLst/>
                          <a:latin typeface="Gill Sans MT" panose="020B0502020104020203" pitchFamily="34" charset="0"/>
                        </a:rPr>
                        <a:t>N/A</a:t>
                      </a:r>
                      <a:endParaRPr lang="es-CO" sz="1200" b="0" i="0" u="none" strike="noStrike" dirty="0">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s-CO" sz="1200" u="none" strike="noStrike" dirty="0">
                          <a:effectLst/>
                          <a:latin typeface="Gill Sans MT" panose="020B0502020104020203" pitchFamily="34" charset="0"/>
                        </a:rPr>
                        <a:t>N/A</a:t>
                      </a:r>
                      <a:endParaRPr lang="es-CO" sz="1200" b="0" i="0" u="none" strike="noStrike" dirty="0">
                        <a:solidFill>
                          <a:srgbClr val="0061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s-CO" sz="1200" u="none" strike="noStrike">
                          <a:effectLst/>
                          <a:latin typeface="Gill Sans MT" panose="020B0502020104020203" pitchFamily="34" charset="0"/>
                        </a:rPr>
                        <a:t>13</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287</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5%</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extLst>
                  <a:ext uri="{0D108BD9-81ED-4DB2-BD59-A6C34878D82A}">
                    <a16:rowId xmlns:a16="http://schemas.microsoft.com/office/drawing/2014/main" val="1333154917"/>
                  </a:ext>
                </a:extLst>
              </a:tr>
              <a:tr h="177199">
                <a:tc>
                  <a:txBody>
                    <a:bodyPr/>
                    <a:lstStyle/>
                    <a:p>
                      <a:pPr algn="l" fontAlgn="b"/>
                      <a:r>
                        <a:rPr lang="es-CO" sz="1200" b="1" u="none" strike="noStrike" dirty="0">
                          <a:effectLst/>
                          <a:latin typeface="Gill Sans MT" panose="020B0502020104020203" pitchFamily="34" charset="0"/>
                        </a:rPr>
                        <a:t>Guaviare</a:t>
                      </a:r>
                      <a:endParaRPr lang="es-CO" sz="1200" b="1" i="0" u="none" strike="noStrike" dirty="0">
                        <a:solidFill>
                          <a:srgbClr val="000000"/>
                        </a:solidFill>
                        <a:effectLst/>
                        <a:latin typeface="Gill Sans MT" panose="020B0502020104020203" pitchFamily="34" charset="0"/>
                      </a:endParaRPr>
                    </a:p>
                  </a:txBody>
                  <a:tcPr marL="5158" marR="5158" marT="5158"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s-CO" sz="1200" u="none" strike="noStrike" dirty="0">
                          <a:effectLst/>
                          <a:latin typeface="Gill Sans MT" panose="020B0502020104020203" pitchFamily="34" charset="0"/>
                        </a:rPr>
                        <a:t>8</a:t>
                      </a:r>
                      <a:endParaRPr lang="es-CO" sz="1200" b="0" i="0" u="none" strike="noStrike" dirty="0">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19</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chemeClr val="accent4">
                              <a:lumMod val="50000"/>
                            </a:schemeClr>
                          </a:solidFill>
                          <a:effectLst/>
                          <a:latin typeface="Gill Sans MT" panose="020B0502020104020203" pitchFamily="34" charset="0"/>
                        </a:rPr>
                        <a:t>42%</a:t>
                      </a:r>
                      <a:endParaRPr lang="es-CO" sz="1200" b="0" i="0" u="none" strike="noStrike" dirty="0">
                        <a:solidFill>
                          <a:schemeClr val="accent4">
                            <a:lumMod val="50000"/>
                          </a:schemeClr>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s-CO" sz="1200" u="none" strike="noStrike">
                          <a:effectLst/>
                          <a:latin typeface="Gill Sans MT" panose="020B0502020104020203" pitchFamily="34" charset="0"/>
                        </a:rPr>
                        <a:t>39</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90</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chemeClr val="accent4">
                              <a:lumMod val="50000"/>
                            </a:schemeClr>
                          </a:solidFill>
                          <a:effectLst/>
                          <a:latin typeface="Gill Sans MT" panose="020B0502020104020203" pitchFamily="34" charset="0"/>
                        </a:rPr>
                        <a:t>43%</a:t>
                      </a:r>
                      <a:endParaRPr lang="es-CO" sz="1200" b="0" i="0" u="none" strike="noStrike" dirty="0">
                        <a:solidFill>
                          <a:schemeClr val="accent4">
                            <a:lumMod val="50000"/>
                          </a:schemeClr>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s-CO" sz="1200" u="none" strike="noStrike">
                          <a:effectLst/>
                          <a:latin typeface="Gill Sans MT" panose="020B0502020104020203" pitchFamily="34" charset="0"/>
                        </a:rPr>
                        <a:t>121</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362</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chemeClr val="accent4">
                              <a:lumMod val="50000"/>
                            </a:schemeClr>
                          </a:solidFill>
                          <a:effectLst/>
                          <a:latin typeface="Gill Sans MT" panose="020B0502020104020203" pitchFamily="34" charset="0"/>
                        </a:rPr>
                        <a:t>33%</a:t>
                      </a:r>
                      <a:endParaRPr lang="es-CO" sz="1200" b="0" i="0" u="none" strike="noStrike" dirty="0">
                        <a:solidFill>
                          <a:schemeClr val="accent4">
                            <a:lumMod val="50000"/>
                          </a:schemeClr>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s-CO" sz="1200" u="none" strike="noStrike">
                          <a:effectLst/>
                          <a:latin typeface="Gill Sans MT" panose="020B0502020104020203" pitchFamily="34" charset="0"/>
                        </a:rPr>
                        <a:t>2</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3</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chemeClr val="accent4">
                              <a:lumMod val="50000"/>
                            </a:schemeClr>
                          </a:solidFill>
                          <a:effectLst/>
                          <a:latin typeface="Gill Sans MT" panose="020B0502020104020203" pitchFamily="34" charset="0"/>
                        </a:rPr>
                        <a:t>67%</a:t>
                      </a:r>
                      <a:endParaRPr lang="es-CO" sz="1200" b="0" i="0" u="none" strike="noStrike" dirty="0">
                        <a:solidFill>
                          <a:schemeClr val="accent4">
                            <a:lumMod val="50000"/>
                          </a:schemeClr>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s-CO" sz="1200" u="none" strike="noStrike">
                          <a:effectLst/>
                          <a:latin typeface="Gill Sans MT" panose="020B0502020104020203" pitchFamily="34" charset="0"/>
                        </a:rPr>
                        <a:t>2</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31</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6%</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a:effectLst/>
                          <a:latin typeface="Gill Sans MT" panose="020B0502020104020203" pitchFamily="34" charset="0"/>
                        </a:rPr>
                        <a:t>172</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effectLst/>
                          <a:latin typeface="Gill Sans MT" panose="020B0502020104020203" pitchFamily="34" charset="0"/>
                        </a:rPr>
                        <a:t>505</a:t>
                      </a:r>
                      <a:endParaRPr lang="es-CO" sz="1200" b="0" i="0" u="none" strike="noStrike" dirty="0">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chemeClr val="accent4">
                              <a:lumMod val="50000"/>
                            </a:schemeClr>
                          </a:solidFill>
                          <a:effectLst/>
                          <a:latin typeface="Gill Sans MT" panose="020B0502020104020203" pitchFamily="34" charset="0"/>
                        </a:rPr>
                        <a:t>34%</a:t>
                      </a:r>
                      <a:endParaRPr lang="es-CO" sz="1200" b="0" i="0" u="none" strike="noStrike" dirty="0">
                        <a:solidFill>
                          <a:schemeClr val="accent4">
                            <a:lumMod val="50000"/>
                          </a:schemeClr>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743139014"/>
                  </a:ext>
                </a:extLst>
              </a:tr>
              <a:tr h="177199">
                <a:tc>
                  <a:txBody>
                    <a:bodyPr/>
                    <a:lstStyle/>
                    <a:p>
                      <a:pPr algn="l" fontAlgn="b"/>
                      <a:r>
                        <a:rPr lang="es-CO" sz="1200" b="1" u="none" strike="noStrike">
                          <a:effectLst/>
                          <a:latin typeface="Gill Sans MT" panose="020B0502020104020203" pitchFamily="34" charset="0"/>
                        </a:rPr>
                        <a:t>Huila</a:t>
                      </a:r>
                      <a:endParaRPr lang="es-CO" sz="1200" b="1" i="0" u="none" strike="noStrike">
                        <a:solidFill>
                          <a:srgbClr val="000000"/>
                        </a:solidFill>
                        <a:effectLst/>
                        <a:latin typeface="Gill Sans MT" panose="020B0502020104020203" pitchFamily="34" charset="0"/>
                      </a:endParaRPr>
                    </a:p>
                  </a:txBody>
                  <a:tcPr marL="5158" marR="5158" marT="5158"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s-CO" sz="1200" u="none" strike="noStrike">
                          <a:effectLst/>
                          <a:latin typeface="Gill Sans MT" panose="020B0502020104020203" pitchFamily="34" charset="0"/>
                        </a:rPr>
                        <a:t>20</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215</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9%</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a:effectLst/>
                          <a:latin typeface="Gill Sans MT" panose="020B0502020104020203" pitchFamily="34" charset="0"/>
                        </a:rPr>
                        <a:t>7</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88</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8%</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a:effectLst/>
                          <a:latin typeface="Gill Sans MT" panose="020B0502020104020203" pitchFamily="34" charset="0"/>
                        </a:rPr>
                        <a:t>142</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3446</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4%</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a:effectLst/>
                          <a:latin typeface="Gill Sans MT" panose="020B0502020104020203" pitchFamily="34" charset="0"/>
                        </a:rPr>
                        <a:t>3</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10</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chemeClr val="accent4">
                              <a:lumMod val="50000"/>
                            </a:schemeClr>
                          </a:solidFill>
                          <a:effectLst/>
                          <a:latin typeface="Gill Sans MT" panose="020B0502020104020203" pitchFamily="34" charset="0"/>
                        </a:rPr>
                        <a:t>30%</a:t>
                      </a:r>
                      <a:endParaRPr lang="es-CO" sz="1200" b="0" i="0" u="none" strike="noStrike" dirty="0">
                        <a:solidFill>
                          <a:schemeClr val="accent4">
                            <a:lumMod val="50000"/>
                          </a:schemeClr>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s-CO" sz="1200" u="none" strike="noStrike">
                          <a:effectLst/>
                          <a:latin typeface="Gill Sans MT" panose="020B0502020104020203" pitchFamily="34" charset="0"/>
                        </a:rPr>
                        <a:t>0</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396</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0%</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a:effectLst/>
                          <a:latin typeface="Gill Sans MT" panose="020B0502020104020203" pitchFamily="34" charset="0"/>
                        </a:rPr>
                        <a:t>172</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4155</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4%</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extLst>
                  <a:ext uri="{0D108BD9-81ED-4DB2-BD59-A6C34878D82A}">
                    <a16:rowId xmlns:a16="http://schemas.microsoft.com/office/drawing/2014/main" val="2903063647"/>
                  </a:ext>
                </a:extLst>
              </a:tr>
              <a:tr h="177199">
                <a:tc>
                  <a:txBody>
                    <a:bodyPr/>
                    <a:lstStyle/>
                    <a:p>
                      <a:pPr algn="l" fontAlgn="b"/>
                      <a:r>
                        <a:rPr lang="es-CO" sz="1200" b="1" u="none" strike="noStrike" dirty="0">
                          <a:effectLst/>
                          <a:latin typeface="Gill Sans MT" panose="020B0502020104020203" pitchFamily="34" charset="0"/>
                        </a:rPr>
                        <a:t>La Guajira</a:t>
                      </a:r>
                      <a:endParaRPr lang="es-CO" sz="1200" b="1" i="0" u="none" strike="noStrike" dirty="0">
                        <a:solidFill>
                          <a:srgbClr val="000000"/>
                        </a:solidFill>
                        <a:effectLst/>
                        <a:latin typeface="Gill Sans MT" panose="020B0502020104020203" pitchFamily="34" charset="0"/>
                      </a:endParaRPr>
                    </a:p>
                  </a:txBody>
                  <a:tcPr marL="5158" marR="5158" marT="5158"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s-CO" sz="1200" u="none" strike="noStrike">
                          <a:effectLst/>
                          <a:latin typeface="Gill Sans MT" panose="020B0502020104020203" pitchFamily="34" charset="0"/>
                        </a:rPr>
                        <a:t>15</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68</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22%</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dirty="0">
                          <a:effectLst/>
                          <a:latin typeface="Gill Sans MT" panose="020B0502020104020203" pitchFamily="34" charset="0"/>
                        </a:rPr>
                        <a:t>0</a:t>
                      </a:r>
                      <a:endParaRPr lang="es-CO" sz="1200" b="0" i="0" u="none" strike="noStrike" dirty="0">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75</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0%</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a:effectLst/>
                          <a:latin typeface="Gill Sans MT" panose="020B0502020104020203" pitchFamily="34" charset="0"/>
                        </a:rPr>
                        <a:t>14</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effectLst/>
                          <a:latin typeface="Gill Sans MT" panose="020B0502020104020203" pitchFamily="34" charset="0"/>
                        </a:rPr>
                        <a:t>1791</a:t>
                      </a:r>
                      <a:endParaRPr lang="es-CO" sz="1200" b="0" i="0" u="none" strike="noStrike" dirty="0">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1%</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a:effectLst/>
                          <a:latin typeface="Gill Sans MT" panose="020B0502020104020203" pitchFamily="34" charset="0"/>
                        </a:rPr>
                        <a:t>2</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4</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chemeClr val="accent4">
                              <a:lumMod val="50000"/>
                            </a:schemeClr>
                          </a:solidFill>
                          <a:effectLst/>
                          <a:latin typeface="Gill Sans MT" panose="020B0502020104020203" pitchFamily="34" charset="0"/>
                        </a:rPr>
                        <a:t>50%</a:t>
                      </a:r>
                      <a:endParaRPr lang="es-CO" sz="1200" b="0" i="0" u="none" strike="noStrike" dirty="0">
                        <a:solidFill>
                          <a:schemeClr val="accent4">
                            <a:lumMod val="50000"/>
                          </a:schemeClr>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s-CO" sz="1200" u="none" strike="noStrike">
                          <a:effectLst/>
                          <a:latin typeface="Gill Sans MT" panose="020B0502020104020203" pitchFamily="34" charset="0"/>
                        </a:rPr>
                        <a:t>34</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714</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5%</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a:effectLst/>
                          <a:latin typeface="Gill Sans MT" panose="020B0502020104020203" pitchFamily="34" charset="0"/>
                        </a:rPr>
                        <a:t>65</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2652</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2%</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extLst>
                  <a:ext uri="{0D108BD9-81ED-4DB2-BD59-A6C34878D82A}">
                    <a16:rowId xmlns:a16="http://schemas.microsoft.com/office/drawing/2014/main" val="4212430938"/>
                  </a:ext>
                </a:extLst>
              </a:tr>
              <a:tr h="309863">
                <a:tc>
                  <a:txBody>
                    <a:bodyPr/>
                    <a:lstStyle/>
                    <a:p>
                      <a:pPr algn="l" fontAlgn="b"/>
                      <a:r>
                        <a:rPr lang="es-CO" sz="1200" b="1" u="none" strike="noStrike">
                          <a:effectLst/>
                          <a:latin typeface="Gill Sans MT" panose="020B0502020104020203" pitchFamily="34" charset="0"/>
                        </a:rPr>
                        <a:t>Magdalena</a:t>
                      </a:r>
                      <a:endParaRPr lang="es-CO" sz="1200" b="1" i="0" u="none" strike="noStrike">
                        <a:solidFill>
                          <a:srgbClr val="000000"/>
                        </a:solidFill>
                        <a:effectLst/>
                        <a:latin typeface="Gill Sans MT" panose="020B0502020104020203" pitchFamily="34" charset="0"/>
                      </a:endParaRPr>
                    </a:p>
                  </a:txBody>
                  <a:tcPr marL="5158" marR="5158" marT="5158"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s-CO" sz="1200" u="none" strike="noStrike">
                          <a:effectLst/>
                          <a:latin typeface="Gill Sans MT" panose="020B0502020104020203" pitchFamily="34" charset="0"/>
                        </a:rPr>
                        <a:t>6</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190</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3%</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dirty="0">
                          <a:effectLst/>
                          <a:latin typeface="Gill Sans MT" panose="020B0502020104020203" pitchFamily="34" charset="0"/>
                        </a:rPr>
                        <a:t>8</a:t>
                      </a:r>
                      <a:endParaRPr lang="es-CO" sz="1200" b="0" i="0" u="none" strike="noStrike" dirty="0">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106</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8%</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a:effectLst/>
                          <a:latin typeface="Gill Sans MT" panose="020B0502020104020203" pitchFamily="34" charset="0"/>
                        </a:rPr>
                        <a:t>59</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3768</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2%</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a:effectLst/>
                          <a:latin typeface="Gill Sans MT" panose="020B0502020104020203" pitchFamily="34" charset="0"/>
                        </a:rPr>
                        <a:t>1</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8</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13%</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a:effectLst/>
                          <a:latin typeface="Gill Sans MT" panose="020B0502020104020203" pitchFamily="34" charset="0"/>
                        </a:rPr>
                        <a:t>7</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702</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1%</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a:effectLst/>
                          <a:latin typeface="Gill Sans MT" panose="020B0502020104020203" pitchFamily="34" charset="0"/>
                        </a:rPr>
                        <a:t>81</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4774</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2%</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extLst>
                  <a:ext uri="{0D108BD9-81ED-4DB2-BD59-A6C34878D82A}">
                    <a16:rowId xmlns:a16="http://schemas.microsoft.com/office/drawing/2014/main" val="4155293486"/>
                  </a:ext>
                </a:extLst>
              </a:tr>
              <a:tr h="177199">
                <a:tc>
                  <a:txBody>
                    <a:bodyPr/>
                    <a:lstStyle/>
                    <a:p>
                      <a:pPr algn="l" fontAlgn="b"/>
                      <a:r>
                        <a:rPr lang="es-CO" sz="1200" b="1" u="none" strike="noStrike">
                          <a:effectLst/>
                          <a:latin typeface="Gill Sans MT" panose="020B0502020104020203" pitchFamily="34" charset="0"/>
                        </a:rPr>
                        <a:t>Meta</a:t>
                      </a:r>
                      <a:endParaRPr lang="es-CO" sz="1200" b="1" i="0" u="none" strike="noStrike">
                        <a:solidFill>
                          <a:srgbClr val="000000"/>
                        </a:solidFill>
                        <a:effectLst/>
                        <a:latin typeface="Gill Sans MT" panose="020B0502020104020203" pitchFamily="34" charset="0"/>
                      </a:endParaRPr>
                    </a:p>
                  </a:txBody>
                  <a:tcPr marL="5158" marR="5158" marT="5158"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s-CO" sz="1200" u="none" strike="noStrike">
                          <a:effectLst/>
                          <a:latin typeface="Gill Sans MT" panose="020B0502020104020203" pitchFamily="34" charset="0"/>
                        </a:rPr>
                        <a:t>26</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180</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14%</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a:effectLst/>
                          <a:latin typeface="Gill Sans MT" panose="020B0502020104020203" pitchFamily="34" charset="0"/>
                        </a:rPr>
                        <a:t>12</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94</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13%</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a:effectLst/>
                          <a:latin typeface="Gill Sans MT" panose="020B0502020104020203" pitchFamily="34" charset="0"/>
                        </a:rPr>
                        <a:t>120</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2925</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4%</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a:effectLst/>
                          <a:latin typeface="Gill Sans MT" panose="020B0502020104020203" pitchFamily="34" charset="0"/>
                        </a:rPr>
                        <a:t>6</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11</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chemeClr val="accent4">
                              <a:lumMod val="50000"/>
                            </a:schemeClr>
                          </a:solidFill>
                          <a:effectLst/>
                          <a:latin typeface="Gill Sans MT" panose="020B0502020104020203" pitchFamily="34" charset="0"/>
                        </a:rPr>
                        <a:t>55%</a:t>
                      </a:r>
                      <a:endParaRPr lang="es-CO" sz="1200" b="0" i="0" u="none" strike="noStrike" dirty="0">
                        <a:solidFill>
                          <a:schemeClr val="accent4">
                            <a:lumMod val="50000"/>
                          </a:schemeClr>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s-CO" sz="1200" u="none" strike="noStrike">
                          <a:effectLst/>
                          <a:latin typeface="Gill Sans MT" panose="020B0502020104020203" pitchFamily="34" charset="0"/>
                        </a:rPr>
                        <a:t>16</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239</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7%</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a:effectLst/>
                          <a:latin typeface="Gill Sans MT" panose="020B0502020104020203" pitchFamily="34" charset="0"/>
                        </a:rPr>
                        <a:t>180</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3449</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5%</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extLst>
                  <a:ext uri="{0D108BD9-81ED-4DB2-BD59-A6C34878D82A}">
                    <a16:rowId xmlns:a16="http://schemas.microsoft.com/office/drawing/2014/main" val="2089024478"/>
                  </a:ext>
                </a:extLst>
              </a:tr>
              <a:tr h="177199">
                <a:tc>
                  <a:txBody>
                    <a:bodyPr/>
                    <a:lstStyle/>
                    <a:p>
                      <a:pPr algn="l" fontAlgn="b"/>
                      <a:r>
                        <a:rPr lang="es-CO" sz="1200" b="1" u="none" strike="noStrike" dirty="0">
                          <a:effectLst/>
                          <a:latin typeface="Gill Sans MT" panose="020B0502020104020203" pitchFamily="34" charset="0"/>
                        </a:rPr>
                        <a:t>Nariño</a:t>
                      </a:r>
                      <a:endParaRPr lang="es-CO" sz="1200" b="1" i="0" u="none" strike="noStrike" dirty="0">
                        <a:solidFill>
                          <a:srgbClr val="000000"/>
                        </a:solidFill>
                        <a:effectLst/>
                        <a:latin typeface="Gill Sans MT" panose="020B0502020104020203" pitchFamily="34" charset="0"/>
                      </a:endParaRPr>
                    </a:p>
                  </a:txBody>
                  <a:tcPr marL="5158" marR="5158" marT="5158"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s-CO" sz="1200" u="none" strike="noStrike">
                          <a:effectLst/>
                          <a:latin typeface="Gill Sans MT" panose="020B0502020104020203" pitchFamily="34" charset="0"/>
                        </a:rPr>
                        <a:t>21</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260</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8%</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dirty="0">
                          <a:effectLst/>
                          <a:latin typeface="Gill Sans MT" panose="020B0502020104020203" pitchFamily="34" charset="0"/>
                        </a:rPr>
                        <a:t>6</a:t>
                      </a:r>
                      <a:endParaRPr lang="es-CO" sz="1200" b="0" i="0" u="none" strike="noStrike" dirty="0">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116</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5%</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a:effectLst/>
                          <a:latin typeface="Gill Sans MT" panose="020B0502020104020203" pitchFamily="34" charset="0"/>
                        </a:rPr>
                        <a:t>66</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4009</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2%</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a:effectLst/>
                          <a:latin typeface="Gill Sans MT" panose="020B0502020104020203" pitchFamily="34" charset="0"/>
                        </a:rPr>
                        <a:t>7</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9</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effectLst/>
                          <a:latin typeface="Gill Sans MT" panose="020B0502020104020203" pitchFamily="34" charset="0"/>
                        </a:rPr>
                        <a:t>78%</a:t>
                      </a:r>
                      <a:endParaRPr lang="es-CO" sz="1200" b="0" i="0" u="none" strike="noStrike" dirty="0">
                        <a:solidFill>
                          <a:srgbClr val="0061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b"/>
                      <a:r>
                        <a:rPr lang="es-CO" sz="1200" u="none" strike="noStrike">
                          <a:effectLst/>
                          <a:latin typeface="Gill Sans MT" panose="020B0502020104020203" pitchFamily="34" charset="0"/>
                        </a:rPr>
                        <a:t>24</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176</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14%</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a:effectLst/>
                          <a:latin typeface="Gill Sans MT" panose="020B0502020104020203" pitchFamily="34" charset="0"/>
                        </a:rPr>
                        <a:t>124</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4570</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3%</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extLst>
                  <a:ext uri="{0D108BD9-81ED-4DB2-BD59-A6C34878D82A}">
                    <a16:rowId xmlns:a16="http://schemas.microsoft.com/office/drawing/2014/main" val="1193034491"/>
                  </a:ext>
                </a:extLst>
              </a:tr>
              <a:tr h="349537">
                <a:tc>
                  <a:txBody>
                    <a:bodyPr/>
                    <a:lstStyle/>
                    <a:p>
                      <a:pPr algn="l" fontAlgn="b"/>
                      <a:r>
                        <a:rPr lang="es-CO" sz="1200" b="1" u="none" strike="noStrike" dirty="0">
                          <a:effectLst/>
                          <a:latin typeface="Gill Sans MT" panose="020B0502020104020203" pitchFamily="34" charset="0"/>
                        </a:rPr>
                        <a:t>Norte de Santander</a:t>
                      </a:r>
                      <a:endParaRPr lang="es-CO" sz="1200" b="1" i="0" u="none" strike="noStrike" dirty="0">
                        <a:solidFill>
                          <a:srgbClr val="000000"/>
                        </a:solidFill>
                        <a:effectLst/>
                        <a:latin typeface="Gill Sans MT" panose="020B0502020104020203" pitchFamily="34" charset="0"/>
                      </a:endParaRPr>
                    </a:p>
                  </a:txBody>
                  <a:tcPr marL="5158" marR="5158" marT="5158"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s-CO" sz="1200" u="none" strike="noStrike">
                          <a:effectLst/>
                          <a:latin typeface="Gill Sans MT" panose="020B0502020104020203" pitchFamily="34" charset="0"/>
                        </a:rPr>
                        <a:t>30</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235</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13%</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dirty="0">
                          <a:effectLst/>
                          <a:latin typeface="Gill Sans MT" panose="020B0502020104020203" pitchFamily="34" charset="0"/>
                        </a:rPr>
                        <a:t>10</a:t>
                      </a:r>
                      <a:endParaRPr lang="es-CO" sz="1200" b="0" i="0" u="none" strike="noStrike" dirty="0">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151</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7%</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a:effectLst/>
                          <a:latin typeface="Gill Sans MT" panose="020B0502020104020203" pitchFamily="34" charset="0"/>
                        </a:rPr>
                        <a:t>128</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3994</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3%</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a:effectLst/>
                          <a:latin typeface="Gill Sans MT" panose="020B0502020104020203" pitchFamily="34" charset="0"/>
                        </a:rPr>
                        <a:t>3</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8</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chemeClr val="accent4">
                              <a:lumMod val="50000"/>
                            </a:schemeClr>
                          </a:solidFill>
                          <a:effectLst/>
                          <a:latin typeface="Gill Sans MT" panose="020B0502020104020203" pitchFamily="34" charset="0"/>
                        </a:rPr>
                        <a:t>38%</a:t>
                      </a:r>
                      <a:endParaRPr lang="es-CO" sz="1200" b="0" i="0" u="none" strike="noStrike" dirty="0">
                        <a:solidFill>
                          <a:schemeClr val="accent4">
                            <a:lumMod val="50000"/>
                          </a:schemeClr>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s-CO" sz="1200" u="none" strike="noStrike">
                          <a:effectLst/>
                          <a:latin typeface="Gill Sans MT" panose="020B0502020104020203" pitchFamily="34" charset="0"/>
                        </a:rPr>
                        <a:t>3</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effectLst/>
                          <a:latin typeface="Gill Sans MT" panose="020B0502020104020203" pitchFamily="34" charset="0"/>
                        </a:rPr>
                        <a:t>436</a:t>
                      </a:r>
                      <a:endParaRPr lang="es-CO" sz="1200" b="0" i="0" u="none" strike="noStrike" dirty="0">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1%</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a:effectLst/>
                          <a:latin typeface="Gill Sans MT" panose="020B0502020104020203" pitchFamily="34" charset="0"/>
                        </a:rPr>
                        <a:t>174</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4824</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4%</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extLst>
                  <a:ext uri="{0D108BD9-81ED-4DB2-BD59-A6C34878D82A}">
                    <a16:rowId xmlns:a16="http://schemas.microsoft.com/office/drawing/2014/main" val="2609398374"/>
                  </a:ext>
                </a:extLst>
              </a:tr>
              <a:tr h="177199">
                <a:tc>
                  <a:txBody>
                    <a:bodyPr/>
                    <a:lstStyle/>
                    <a:p>
                      <a:pPr algn="l" fontAlgn="b"/>
                      <a:r>
                        <a:rPr lang="es-CO" sz="1200" b="1" u="none" strike="noStrike">
                          <a:effectLst/>
                          <a:latin typeface="Gill Sans MT" panose="020B0502020104020203" pitchFamily="34" charset="0"/>
                        </a:rPr>
                        <a:t>Putumayo</a:t>
                      </a:r>
                      <a:endParaRPr lang="es-CO" sz="1200" b="1" i="0" u="none" strike="noStrike">
                        <a:solidFill>
                          <a:srgbClr val="000000"/>
                        </a:solidFill>
                        <a:effectLst/>
                        <a:latin typeface="Gill Sans MT" panose="020B0502020104020203" pitchFamily="34" charset="0"/>
                      </a:endParaRPr>
                    </a:p>
                  </a:txBody>
                  <a:tcPr marL="5158" marR="5158" marT="5158"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s-CO" sz="1200" u="none" strike="noStrike" dirty="0">
                          <a:effectLst/>
                          <a:latin typeface="Gill Sans MT" panose="020B0502020104020203" pitchFamily="34" charset="0"/>
                        </a:rPr>
                        <a:t>14</a:t>
                      </a:r>
                      <a:endParaRPr lang="es-CO" sz="1200" b="0" i="0" u="none" strike="noStrike" dirty="0">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81</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17%</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dirty="0">
                          <a:effectLst/>
                          <a:latin typeface="Gill Sans MT" panose="020B0502020104020203" pitchFamily="34" charset="0"/>
                        </a:rPr>
                        <a:t>6</a:t>
                      </a:r>
                      <a:endParaRPr lang="es-CO" sz="1200" b="0" i="0" u="none" strike="noStrike" dirty="0">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134</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4%</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a:effectLst/>
                          <a:latin typeface="Gill Sans MT" panose="020B0502020104020203" pitchFamily="34" charset="0"/>
                        </a:rPr>
                        <a:t>62</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1418</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4%</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a:effectLst/>
                          <a:latin typeface="Gill Sans MT" panose="020B0502020104020203" pitchFamily="34" charset="0"/>
                        </a:rPr>
                        <a:t>3</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9</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chemeClr val="accent4">
                              <a:lumMod val="50000"/>
                            </a:schemeClr>
                          </a:solidFill>
                          <a:effectLst/>
                          <a:latin typeface="Gill Sans MT" panose="020B0502020104020203" pitchFamily="34" charset="0"/>
                        </a:rPr>
                        <a:t>33%</a:t>
                      </a:r>
                      <a:endParaRPr lang="es-CO" sz="1200" b="0" i="0" u="none" strike="noStrike" dirty="0">
                        <a:solidFill>
                          <a:schemeClr val="accent4">
                            <a:lumMod val="50000"/>
                          </a:schemeClr>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s-CO" sz="1200" u="none" strike="noStrike">
                          <a:effectLst/>
                          <a:latin typeface="Gill Sans MT" panose="020B0502020104020203" pitchFamily="34" charset="0"/>
                        </a:rPr>
                        <a:t>0</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8</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0%</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a:effectLst/>
                          <a:latin typeface="Gill Sans MT" panose="020B0502020104020203" pitchFamily="34" charset="0"/>
                        </a:rPr>
                        <a:t>85</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1650</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5%</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extLst>
                  <a:ext uri="{0D108BD9-81ED-4DB2-BD59-A6C34878D82A}">
                    <a16:rowId xmlns:a16="http://schemas.microsoft.com/office/drawing/2014/main" val="844031678"/>
                  </a:ext>
                </a:extLst>
              </a:tr>
              <a:tr h="177199">
                <a:tc>
                  <a:txBody>
                    <a:bodyPr/>
                    <a:lstStyle/>
                    <a:p>
                      <a:pPr algn="l" fontAlgn="b"/>
                      <a:r>
                        <a:rPr lang="es-CO" sz="1200" b="1" u="none" strike="noStrike">
                          <a:effectLst/>
                          <a:latin typeface="Gill Sans MT" panose="020B0502020104020203" pitchFamily="34" charset="0"/>
                        </a:rPr>
                        <a:t>Quindío</a:t>
                      </a:r>
                      <a:endParaRPr lang="es-CO" sz="1200" b="1" i="0" u="none" strike="noStrike">
                        <a:solidFill>
                          <a:srgbClr val="000000"/>
                        </a:solidFill>
                        <a:effectLst/>
                        <a:latin typeface="Gill Sans MT" panose="020B0502020104020203" pitchFamily="34" charset="0"/>
                      </a:endParaRPr>
                    </a:p>
                  </a:txBody>
                  <a:tcPr marL="5158" marR="5158" marT="5158"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s-CO" sz="1200" u="none" strike="noStrike">
                          <a:effectLst/>
                          <a:latin typeface="Gill Sans MT" panose="020B0502020104020203" pitchFamily="34" charset="0"/>
                        </a:rPr>
                        <a:t>12</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86</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14%</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dirty="0">
                          <a:effectLst/>
                          <a:latin typeface="Gill Sans MT" panose="020B0502020104020203" pitchFamily="34" charset="0"/>
                        </a:rPr>
                        <a:t>6</a:t>
                      </a:r>
                      <a:endParaRPr lang="es-CO" sz="1200" b="0" i="0" u="none" strike="noStrike" dirty="0">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100</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6%</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a:effectLst/>
                          <a:latin typeface="Gill Sans MT" panose="020B0502020104020203" pitchFamily="34" charset="0"/>
                        </a:rPr>
                        <a:t>33</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1546</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2%</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a:effectLst/>
                          <a:latin typeface="Gill Sans MT" panose="020B0502020104020203" pitchFamily="34" charset="0"/>
                        </a:rPr>
                        <a:t>1</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8</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13%</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a:effectLst/>
                          <a:latin typeface="Gill Sans MT" panose="020B0502020104020203" pitchFamily="34" charset="0"/>
                        </a:rPr>
                        <a:t>44</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400</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11%</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a:effectLst/>
                          <a:latin typeface="Gill Sans MT" panose="020B0502020104020203" pitchFamily="34" charset="0"/>
                        </a:rPr>
                        <a:t>96</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2140</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4%</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extLst>
                  <a:ext uri="{0D108BD9-81ED-4DB2-BD59-A6C34878D82A}">
                    <a16:rowId xmlns:a16="http://schemas.microsoft.com/office/drawing/2014/main" val="1680988547"/>
                  </a:ext>
                </a:extLst>
              </a:tr>
              <a:tr h="177199">
                <a:tc>
                  <a:txBody>
                    <a:bodyPr/>
                    <a:lstStyle/>
                    <a:p>
                      <a:pPr algn="l" fontAlgn="b"/>
                      <a:r>
                        <a:rPr lang="es-CO" sz="1200" b="1" u="none" strike="noStrike" dirty="0">
                          <a:effectLst/>
                          <a:latin typeface="Gill Sans MT" panose="020B0502020104020203" pitchFamily="34" charset="0"/>
                        </a:rPr>
                        <a:t>Risaralda</a:t>
                      </a:r>
                      <a:endParaRPr lang="es-CO" sz="1200" b="1" i="0" u="none" strike="noStrike" dirty="0">
                        <a:solidFill>
                          <a:srgbClr val="000000"/>
                        </a:solidFill>
                        <a:effectLst/>
                        <a:latin typeface="Gill Sans MT" panose="020B0502020104020203" pitchFamily="34" charset="0"/>
                      </a:endParaRPr>
                    </a:p>
                  </a:txBody>
                  <a:tcPr marL="5158" marR="5158" marT="5158"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s-CO" sz="1200" u="none" strike="noStrike">
                          <a:effectLst/>
                          <a:latin typeface="Gill Sans MT" panose="020B0502020104020203" pitchFamily="34" charset="0"/>
                        </a:rPr>
                        <a:t>21</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72</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chemeClr val="accent4">
                              <a:lumMod val="50000"/>
                            </a:schemeClr>
                          </a:solidFill>
                          <a:effectLst/>
                          <a:latin typeface="Gill Sans MT" panose="020B0502020104020203" pitchFamily="34" charset="0"/>
                        </a:rPr>
                        <a:t>29%</a:t>
                      </a:r>
                      <a:endParaRPr lang="es-CO" sz="1200" b="0" i="0" u="none" strike="noStrike" dirty="0">
                        <a:solidFill>
                          <a:schemeClr val="accent4">
                            <a:lumMod val="50000"/>
                          </a:schemeClr>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s-CO" sz="1200" u="none" strike="noStrike">
                          <a:effectLst/>
                          <a:latin typeface="Gill Sans MT" panose="020B0502020104020203" pitchFamily="34" charset="0"/>
                        </a:rPr>
                        <a:t>9</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64</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14%</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a:effectLst/>
                          <a:latin typeface="Gill Sans MT" panose="020B0502020104020203" pitchFamily="34" charset="0"/>
                        </a:rPr>
                        <a:t>40</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1352</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3%</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dirty="0">
                          <a:effectLst/>
                          <a:latin typeface="Gill Sans MT" panose="020B0502020104020203" pitchFamily="34" charset="0"/>
                        </a:rPr>
                        <a:t>3</a:t>
                      </a:r>
                      <a:endParaRPr lang="es-CO" sz="1200" b="0" i="0" u="none" strike="noStrike" dirty="0">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effectLst/>
                          <a:latin typeface="Gill Sans MT" panose="020B0502020104020203" pitchFamily="34" charset="0"/>
                        </a:rPr>
                        <a:t>5</a:t>
                      </a:r>
                      <a:endParaRPr lang="es-CO" sz="1200" b="0" i="0" u="none" strike="noStrike" dirty="0">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chemeClr val="accent4">
                              <a:lumMod val="50000"/>
                            </a:schemeClr>
                          </a:solidFill>
                          <a:effectLst/>
                          <a:latin typeface="Gill Sans MT" panose="020B0502020104020203" pitchFamily="34" charset="0"/>
                        </a:rPr>
                        <a:t>60%</a:t>
                      </a:r>
                      <a:endParaRPr lang="es-CO" sz="1200" b="0" i="0" u="none" strike="noStrike" dirty="0">
                        <a:solidFill>
                          <a:schemeClr val="accent4">
                            <a:lumMod val="50000"/>
                          </a:schemeClr>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s-CO" sz="1200" u="none" strike="noStrike">
                          <a:effectLst/>
                          <a:latin typeface="Gill Sans MT" panose="020B0502020104020203" pitchFamily="34" charset="0"/>
                        </a:rPr>
                        <a:t>13</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629</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2%</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a:effectLst/>
                          <a:latin typeface="Gill Sans MT" panose="020B0502020104020203" pitchFamily="34" charset="0"/>
                        </a:rPr>
                        <a:t>86</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2122</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4%</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extLst>
                  <a:ext uri="{0D108BD9-81ED-4DB2-BD59-A6C34878D82A}">
                    <a16:rowId xmlns:a16="http://schemas.microsoft.com/office/drawing/2014/main" val="1925568277"/>
                  </a:ext>
                </a:extLst>
              </a:tr>
              <a:tr h="309863">
                <a:tc>
                  <a:txBody>
                    <a:bodyPr/>
                    <a:lstStyle/>
                    <a:p>
                      <a:pPr algn="l" fontAlgn="b"/>
                      <a:r>
                        <a:rPr lang="es-CO" sz="1200" b="1" u="none" strike="noStrike">
                          <a:effectLst/>
                          <a:latin typeface="Gill Sans MT" panose="020B0502020104020203" pitchFamily="34" charset="0"/>
                        </a:rPr>
                        <a:t>San Andres</a:t>
                      </a:r>
                      <a:endParaRPr lang="es-CO" sz="1200" b="1" i="0" u="none" strike="noStrike">
                        <a:solidFill>
                          <a:srgbClr val="000000"/>
                        </a:solidFill>
                        <a:effectLst/>
                        <a:latin typeface="Gill Sans MT" panose="020B0502020104020203" pitchFamily="34" charset="0"/>
                      </a:endParaRPr>
                    </a:p>
                  </a:txBody>
                  <a:tcPr marL="5158" marR="5158" marT="5158"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s-CO" sz="1200" u="none" strike="noStrike">
                          <a:effectLst/>
                          <a:latin typeface="Gill Sans MT" panose="020B0502020104020203" pitchFamily="34" charset="0"/>
                        </a:rPr>
                        <a:t>0</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2</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0%</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dirty="0">
                          <a:effectLst/>
                          <a:latin typeface="Gill Sans MT" panose="020B0502020104020203" pitchFamily="34" charset="0"/>
                        </a:rPr>
                        <a:t>10</a:t>
                      </a:r>
                      <a:endParaRPr lang="es-CO" sz="1200" b="0" i="0" u="none" strike="noStrike" dirty="0">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127</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8%</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a:effectLst/>
                          <a:latin typeface="Gill Sans MT" panose="020B0502020104020203" pitchFamily="34" charset="0"/>
                        </a:rPr>
                        <a:t>2</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30</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7%</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a:effectLst/>
                          <a:latin typeface="Gill Sans MT" panose="020B0502020104020203" pitchFamily="34" charset="0"/>
                        </a:rPr>
                        <a:t>4</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7</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chemeClr val="accent4">
                              <a:lumMod val="50000"/>
                            </a:schemeClr>
                          </a:solidFill>
                          <a:effectLst/>
                          <a:latin typeface="Gill Sans MT" panose="020B0502020104020203" pitchFamily="34" charset="0"/>
                        </a:rPr>
                        <a:t>57%</a:t>
                      </a:r>
                      <a:endParaRPr lang="es-CO" sz="1200" b="0" i="0" u="none" strike="noStrike" dirty="0">
                        <a:solidFill>
                          <a:schemeClr val="accent4">
                            <a:lumMod val="50000"/>
                          </a:schemeClr>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s-CO" sz="1200" u="none" strike="noStrike" dirty="0">
                          <a:effectLst/>
                          <a:latin typeface="Gill Sans MT" panose="020B0502020104020203" pitchFamily="34" charset="0"/>
                        </a:rPr>
                        <a:t>0</a:t>
                      </a:r>
                      <a:endParaRPr lang="es-CO" sz="1200" b="0" i="0" u="none" strike="noStrike" dirty="0">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s-CO" sz="1200" u="none" strike="noStrike" dirty="0">
                          <a:effectLst/>
                          <a:latin typeface="Gill Sans MT" panose="020B0502020104020203" pitchFamily="34" charset="0"/>
                        </a:rPr>
                        <a:t>N/A</a:t>
                      </a:r>
                      <a:endParaRPr lang="es-CO" sz="1200" b="0" i="0" u="none" strike="noStrike" dirty="0">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s-CO" sz="1200" u="none" strike="noStrike" dirty="0">
                          <a:effectLst/>
                          <a:latin typeface="Gill Sans MT" panose="020B0502020104020203" pitchFamily="34" charset="0"/>
                        </a:rPr>
                        <a:t>N/A</a:t>
                      </a:r>
                      <a:endParaRPr lang="es-CO" sz="1200" b="0" i="0" u="none" strike="noStrike" dirty="0">
                        <a:solidFill>
                          <a:srgbClr val="0061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s-CO" sz="1200" u="none" strike="noStrike">
                          <a:effectLst/>
                          <a:latin typeface="Gill Sans MT" panose="020B0502020104020203" pitchFamily="34" charset="0"/>
                        </a:rPr>
                        <a:t>16</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166</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10%</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extLst>
                  <a:ext uri="{0D108BD9-81ED-4DB2-BD59-A6C34878D82A}">
                    <a16:rowId xmlns:a16="http://schemas.microsoft.com/office/drawing/2014/main" val="1386662569"/>
                  </a:ext>
                </a:extLst>
              </a:tr>
              <a:tr h="177199">
                <a:tc>
                  <a:txBody>
                    <a:bodyPr/>
                    <a:lstStyle/>
                    <a:p>
                      <a:pPr algn="l" fontAlgn="b"/>
                      <a:r>
                        <a:rPr lang="es-CO" sz="1200" b="1" u="none" strike="noStrike">
                          <a:effectLst/>
                          <a:latin typeface="Gill Sans MT" panose="020B0502020104020203" pitchFamily="34" charset="0"/>
                        </a:rPr>
                        <a:t>Santander</a:t>
                      </a:r>
                      <a:endParaRPr lang="es-CO" sz="1200" b="1" i="0" u="none" strike="noStrike">
                        <a:solidFill>
                          <a:srgbClr val="000000"/>
                        </a:solidFill>
                        <a:effectLst/>
                        <a:latin typeface="Gill Sans MT" panose="020B0502020104020203" pitchFamily="34" charset="0"/>
                      </a:endParaRPr>
                    </a:p>
                  </a:txBody>
                  <a:tcPr marL="5158" marR="5158" marT="5158"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s-CO" sz="1200" u="none" strike="noStrike">
                          <a:effectLst/>
                          <a:latin typeface="Gill Sans MT" panose="020B0502020104020203" pitchFamily="34" charset="0"/>
                        </a:rPr>
                        <a:t>90</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456</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20%</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a:effectLst/>
                          <a:latin typeface="Gill Sans MT" panose="020B0502020104020203" pitchFamily="34" charset="0"/>
                        </a:rPr>
                        <a:t>13</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209</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6%</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a:effectLst/>
                          <a:latin typeface="Gill Sans MT" panose="020B0502020104020203" pitchFamily="34" charset="0"/>
                        </a:rPr>
                        <a:t>339</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7373</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5%</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a:effectLst/>
                          <a:latin typeface="Gill Sans MT" panose="020B0502020104020203" pitchFamily="34" charset="0"/>
                        </a:rPr>
                        <a:t>5</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9</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chemeClr val="accent4">
                              <a:lumMod val="50000"/>
                            </a:schemeClr>
                          </a:solidFill>
                          <a:effectLst/>
                          <a:latin typeface="Gill Sans MT" panose="020B0502020104020203" pitchFamily="34" charset="0"/>
                        </a:rPr>
                        <a:t>56%</a:t>
                      </a:r>
                      <a:endParaRPr lang="es-CO" sz="1200" b="0" i="0" u="none" strike="noStrike" dirty="0">
                        <a:solidFill>
                          <a:schemeClr val="accent4">
                            <a:lumMod val="50000"/>
                          </a:schemeClr>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s-CO" sz="1200" u="none" strike="noStrike">
                          <a:effectLst/>
                          <a:latin typeface="Gill Sans MT" panose="020B0502020104020203" pitchFamily="34" charset="0"/>
                        </a:rPr>
                        <a:t>26</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effectLst/>
                          <a:latin typeface="Gill Sans MT" panose="020B0502020104020203" pitchFamily="34" charset="0"/>
                        </a:rPr>
                        <a:t>1107</a:t>
                      </a:r>
                      <a:endParaRPr lang="es-CO" sz="1200" b="0" i="0" u="none" strike="noStrike" dirty="0">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2%</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a:effectLst/>
                          <a:latin typeface="Gill Sans MT" panose="020B0502020104020203" pitchFamily="34" charset="0"/>
                        </a:rPr>
                        <a:t>473</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9154</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5%</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extLst>
                  <a:ext uri="{0D108BD9-81ED-4DB2-BD59-A6C34878D82A}">
                    <a16:rowId xmlns:a16="http://schemas.microsoft.com/office/drawing/2014/main" val="3105967823"/>
                  </a:ext>
                </a:extLst>
              </a:tr>
              <a:tr h="177199">
                <a:tc>
                  <a:txBody>
                    <a:bodyPr/>
                    <a:lstStyle/>
                    <a:p>
                      <a:pPr algn="l" fontAlgn="b"/>
                      <a:r>
                        <a:rPr lang="es-CO" sz="1200" b="1" u="none" strike="noStrike">
                          <a:effectLst/>
                          <a:latin typeface="Gill Sans MT" panose="020B0502020104020203" pitchFamily="34" charset="0"/>
                        </a:rPr>
                        <a:t>Sucre</a:t>
                      </a:r>
                      <a:endParaRPr lang="es-CO" sz="1200" b="1" i="0" u="none" strike="noStrike">
                        <a:solidFill>
                          <a:srgbClr val="000000"/>
                        </a:solidFill>
                        <a:effectLst/>
                        <a:latin typeface="Gill Sans MT" panose="020B0502020104020203" pitchFamily="34" charset="0"/>
                      </a:endParaRPr>
                    </a:p>
                  </a:txBody>
                  <a:tcPr marL="5158" marR="5158" marT="5158"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s-CO" sz="1200" u="none" strike="noStrike">
                          <a:effectLst/>
                          <a:latin typeface="Gill Sans MT" panose="020B0502020104020203" pitchFamily="34" charset="0"/>
                        </a:rPr>
                        <a:t>13</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178</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7%</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dirty="0">
                          <a:effectLst/>
                          <a:latin typeface="Gill Sans MT" panose="020B0502020104020203" pitchFamily="34" charset="0"/>
                        </a:rPr>
                        <a:t>9</a:t>
                      </a:r>
                      <a:endParaRPr lang="es-CO" sz="1200" b="0" i="0" u="none" strike="noStrike" dirty="0">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75</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12%</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a:effectLst/>
                          <a:latin typeface="Gill Sans MT" panose="020B0502020104020203" pitchFamily="34" charset="0"/>
                        </a:rPr>
                        <a:t>59</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2571</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2%</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a:effectLst/>
                          <a:latin typeface="Gill Sans MT" panose="020B0502020104020203" pitchFamily="34" charset="0"/>
                        </a:rPr>
                        <a:t>2</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11</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18%</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a:effectLst/>
                          <a:latin typeface="Gill Sans MT" panose="020B0502020104020203" pitchFamily="34" charset="0"/>
                        </a:rPr>
                        <a:t>3</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246</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1%</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a:effectLst/>
                          <a:latin typeface="Gill Sans MT" panose="020B0502020104020203" pitchFamily="34" charset="0"/>
                        </a:rPr>
                        <a:t>86</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3081</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3%</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extLst>
                  <a:ext uri="{0D108BD9-81ED-4DB2-BD59-A6C34878D82A}">
                    <a16:rowId xmlns:a16="http://schemas.microsoft.com/office/drawing/2014/main" val="881464717"/>
                  </a:ext>
                </a:extLst>
              </a:tr>
              <a:tr h="177199">
                <a:tc>
                  <a:txBody>
                    <a:bodyPr/>
                    <a:lstStyle/>
                    <a:p>
                      <a:pPr algn="l" fontAlgn="b"/>
                      <a:r>
                        <a:rPr lang="es-CO" sz="1200" b="1" u="none" strike="noStrike" dirty="0">
                          <a:effectLst/>
                          <a:latin typeface="Gill Sans MT" panose="020B0502020104020203" pitchFamily="34" charset="0"/>
                        </a:rPr>
                        <a:t>Tolima</a:t>
                      </a:r>
                      <a:endParaRPr lang="es-CO" sz="1200" b="1" i="0" u="none" strike="noStrike" dirty="0">
                        <a:solidFill>
                          <a:srgbClr val="000000"/>
                        </a:solidFill>
                        <a:effectLst/>
                        <a:latin typeface="Gill Sans MT" panose="020B0502020104020203" pitchFamily="34" charset="0"/>
                      </a:endParaRPr>
                    </a:p>
                  </a:txBody>
                  <a:tcPr marL="5158" marR="5158" marT="5158"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s-CO" sz="1200" u="none" strike="noStrike" dirty="0">
                          <a:effectLst/>
                          <a:latin typeface="Gill Sans MT" panose="020B0502020104020203" pitchFamily="34" charset="0"/>
                        </a:rPr>
                        <a:t>35</a:t>
                      </a:r>
                      <a:endParaRPr lang="es-CO" sz="1200" b="0" i="0" u="none" strike="noStrike" dirty="0">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263</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13%</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a:effectLst/>
                          <a:latin typeface="Gill Sans MT" panose="020B0502020104020203" pitchFamily="34" charset="0"/>
                        </a:rPr>
                        <a:t>18</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117</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15%</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dirty="0">
                          <a:effectLst/>
                          <a:latin typeface="Gill Sans MT" panose="020B0502020104020203" pitchFamily="34" charset="0"/>
                        </a:rPr>
                        <a:t>165</a:t>
                      </a:r>
                      <a:endParaRPr lang="es-CO" sz="1200" b="0" i="0" u="none" strike="noStrike" dirty="0">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4816</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3%</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a:effectLst/>
                          <a:latin typeface="Gill Sans MT" panose="020B0502020104020203" pitchFamily="34" charset="0"/>
                        </a:rPr>
                        <a:t>2</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5</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chemeClr val="accent4">
                              <a:lumMod val="50000"/>
                            </a:schemeClr>
                          </a:solidFill>
                          <a:effectLst/>
                          <a:latin typeface="Gill Sans MT" panose="020B0502020104020203" pitchFamily="34" charset="0"/>
                        </a:rPr>
                        <a:t>40%</a:t>
                      </a:r>
                      <a:endParaRPr lang="es-CO" sz="1200" b="0" i="0" u="none" strike="noStrike" dirty="0">
                        <a:solidFill>
                          <a:schemeClr val="accent4">
                            <a:lumMod val="50000"/>
                          </a:schemeClr>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s-CO" sz="1200" u="none" strike="noStrike">
                          <a:effectLst/>
                          <a:latin typeface="Gill Sans MT" panose="020B0502020104020203" pitchFamily="34" charset="0"/>
                        </a:rPr>
                        <a:t>51</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672</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8%</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a:effectLst/>
                          <a:latin typeface="Gill Sans MT" panose="020B0502020104020203" pitchFamily="34" charset="0"/>
                        </a:rPr>
                        <a:t>271</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effectLst/>
                          <a:latin typeface="Gill Sans MT" panose="020B0502020104020203" pitchFamily="34" charset="0"/>
                        </a:rPr>
                        <a:t>5873</a:t>
                      </a:r>
                      <a:endParaRPr lang="es-CO" sz="1200" b="0" i="0" u="none" strike="noStrike" dirty="0">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5%</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extLst>
                  <a:ext uri="{0D108BD9-81ED-4DB2-BD59-A6C34878D82A}">
                    <a16:rowId xmlns:a16="http://schemas.microsoft.com/office/drawing/2014/main" val="2346500048"/>
                  </a:ext>
                </a:extLst>
              </a:tr>
              <a:tr h="349537">
                <a:tc>
                  <a:txBody>
                    <a:bodyPr/>
                    <a:lstStyle/>
                    <a:p>
                      <a:pPr algn="l" fontAlgn="b"/>
                      <a:r>
                        <a:rPr lang="es-CO" sz="1200" b="1" u="none" strike="noStrike" dirty="0">
                          <a:effectLst/>
                          <a:latin typeface="Gill Sans MT" panose="020B0502020104020203" pitchFamily="34" charset="0"/>
                        </a:rPr>
                        <a:t>Valle del Cauca</a:t>
                      </a:r>
                      <a:endParaRPr lang="es-CO" sz="1200" b="1" i="0" u="none" strike="noStrike" dirty="0">
                        <a:solidFill>
                          <a:srgbClr val="000000"/>
                        </a:solidFill>
                        <a:effectLst/>
                        <a:latin typeface="Gill Sans MT" panose="020B0502020104020203" pitchFamily="34" charset="0"/>
                      </a:endParaRPr>
                    </a:p>
                  </a:txBody>
                  <a:tcPr marL="5158" marR="5158" marT="5158"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s-CO" sz="1200" u="none" strike="noStrike">
                          <a:effectLst/>
                          <a:latin typeface="Gill Sans MT" panose="020B0502020104020203" pitchFamily="34" charset="0"/>
                        </a:rPr>
                        <a:t>41</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285</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14%</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a:effectLst/>
                          <a:latin typeface="Gill Sans MT" panose="020B0502020104020203" pitchFamily="34" charset="0"/>
                        </a:rPr>
                        <a:t>15</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197</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solidFill>
                            <a:srgbClr val="FF0000"/>
                          </a:solidFill>
                          <a:effectLst/>
                          <a:latin typeface="Gill Sans MT" panose="020B0502020104020203" pitchFamily="34" charset="0"/>
                        </a:rPr>
                        <a:t>8%</a:t>
                      </a:r>
                      <a:endParaRPr lang="es-CO" sz="1200" b="0" i="0" u="none" strike="noStrike">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dirty="0">
                          <a:effectLst/>
                          <a:latin typeface="Gill Sans MT" panose="020B0502020104020203" pitchFamily="34" charset="0"/>
                        </a:rPr>
                        <a:t>290</a:t>
                      </a:r>
                      <a:endParaRPr lang="es-CO" sz="1200" b="0" i="0" u="none" strike="noStrike" dirty="0">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5037</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6%</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a:effectLst/>
                          <a:latin typeface="Gill Sans MT" panose="020B0502020104020203" pitchFamily="34" charset="0"/>
                        </a:rPr>
                        <a:t>4</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8</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chemeClr val="accent4">
                              <a:lumMod val="50000"/>
                            </a:schemeClr>
                          </a:solidFill>
                          <a:effectLst/>
                          <a:latin typeface="Gill Sans MT" panose="020B0502020104020203" pitchFamily="34" charset="0"/>
                        </a:rPr>
                        <a:t>50%</a:t>
                      </a:r>
                      <a:endParaRPr lang="es-CO" sz="1200" b="0" i="0" u="none" strike="noStrike" dirty="0">
                        <a:solidFill>
                          <a:schemeClr val="accent4">
                            <a:lumMod val="50000"/>
                          </a:schemeClr>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s-CO" sz="1200" u="none" strike="noStrike">
                          <a:effectLst/>
                          <a:latin typeface="Gill Sans MT" panose="020B0502020104020203" pitchFamily="34" charset="0"/>
                        </a:rPr>
                        <a:t>147</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1542</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10%</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a:effectLst/>
                          <a:latin typeface="Gill Sans MT" panose="020B0502020104020203" pitchFamily="34" charset="0"/>
                        </a:rPr>
                        <a:t>497</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7069</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7%</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extLst>
                  <a:ext uri="{0D108BD9-81ED-4DB2-BD59-A6C34878D82A}">
                    <a16:rowId xmlns:a16="http://schemas.microsoft.com/office/drawing/2014/main" val="285541406"/>
                  </a:ext>
                </a:extLst>
              </a:tr>
              <a:tr h="177199">
                <a:tc>
                  <a:txBody>
                    <a:bodyPr/>
                    <a:lstStyle/>
                    <a:p>
                      <a:pPr algn="l" fontAlgn="b"/>
                      <a:r>
                        <a:rPr lang="es-CO" sz="1200" b="1" u="none" strike="noStrike">
                          <a:effectLst/>
                          <a:latin typeface="Gill Sans MT" panose="020B0502020104020203" pitchFamily="34" charset="0"/>
                        </a:rPr>
                        <a:t>Vaupés</a:t>
                      </a:r>
                      <a:endParaRPr lang="es-CO" sz="1200" b="1" i="0" u="none" strike="noStrike">
                        <a:solidFill>
                          <a:srgbClr val="000000"/>
                        </a:solidFill>
                        <a:effectLst/>
                        <a:latin typeface="Gill Sans MT" panose="020B0502020104020203" pitchFamily="34" charset="0"/>
                      </a:endParaRPr>
                    </a:p>
                  </a:txBody>
                  <a:tcPr marL="5158" marR="5158" marT="5158"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s-CO" sz="1200" u="none" strike="noStrike">
                          <a:effectLst/>
                          <a:latin typeface="Gill Sans MT" panose="020B0502020104020203" pitchFamily="34" charset="0"/>
                        </a:rPr>
                        <a:t>1</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11</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9%</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a:effectLst/>
                          <a:latin typeface="Gill Sans MT" panose="020B0502020104020203" pitchFamily="34" charset="0"/>
                        </a:rPr>
                        <a:t>1</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67</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1%</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a:effectLst/>
                          <a:latin typeface="Gill Sans MT" panose="020B0502020104020203" pitchFamily="34" charset="0"/>
                        </a:rPr>
                        <a:t>0</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118</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0%</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a:effectLst/>
                          <a:latin typeface="Gill Sans MT" panose="020B0502020104020203" pitchFamily="34" charset="0"/>
                        </a:rPr>
                        <a:t>0</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8</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0%</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dirty="0">
                          <a:effectLst/>
                          <a:latin typeface="Gill Sans MT" panose="020B0502020104020203" pitchFamily="34" charset="0"/>
                        </a:rPr>
                        <a:t>0</a:t>
                      </a:r>
                      <a:endParaRPr lang="es-CO" sz="1200" b="0" i="0" u="none" strike="noStrike" dirty="0">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s-CO" sz="1200" u="none" strike="noStrike">
                          <a:effectLst/>
                          <a:latin typeface="Gill Sans MT" panose="020B0502020104020203" pitchFamily="34" charset="0"/>
                        </a:rPr>
                        <a:t>N/A</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s-CO" sz="1200" u="none" strike="noStrike">
                          <a:effectLst/>
                          <a:latin typeface="Gill Sans MT" panose="020B0502020104020203" pitchFamily="34" charset="0"/>
                        </a:rPr>
                        <a:t>N/A</a:t>
                      </a:r>
                      <a:endParaRPr lang="es-CO" sz="1200" b="0" i="0" u="none" strike="noStrike">
                        <a:solidFill>
                          <a:srgbClr val="0061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s-CO" sz="1200" u="none" strike="noStrike">
                          <a:effectLst/>
                          <a:latin typeface="Gill Sans MT" panose="020B0502020104020203" pitchFamily="34" charset="0"/>
                        </a:rPr>
                        <a:t>2</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204</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1%</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extLst>
                  <a:ext uri="{0D108BD9-81ED-4DB2-BD59-A6C34878D82A}">
                    <a16:rowId xmlns:a16="http://schemas.microsoft.com/office/drawing/2014/main" val="578967310"/>
                  </a:ext>
                </a:extLst>
              </a:tr>
              <a:tr h="177199">
                <a:tc>
                  <a:txBody>
                    <a:bodyPr/>
                    <a:lstStyle/>
                    <a:p>
                      <a:pPr algn="l" fontAlgn="b"/>
                      <a:r>
                        <a:rPr lang="es-CO" sz="1200" b="1" u="none" strike="noStrike" dirty="0">
                          <a:effectLst/>
                          <a:latin typeface="Gill Sans MT" panose="020B0502020104020203" pitchFamily="34" charset="0"/>
                        </a:rPr>
                        <a:t>Vichada</a:t>
                      </a:r>
                      <a:endParaRPr lang="es-CO" sz="1200" b="1" i="0" u="none" strike="noStrike" dirty="0">
                        <a:solidFill>
                          <a:srgbClr val="000000"/>
                        </a:solidFill>
                        <a:effectLst/>
                        <a:latin typeface="Gill Sans MT" panose="020B0502020104020203" pitchFamily="34" charset="0"/>
                      </a:endParaRPr>
                    </a:p>
                  </a:txBody>
                  <a:tcPr marL="5158" marR="5158" marT="5158"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s-CO" sz="1200" u="none" strike="noStrike" dirty="0">
                          <a:effectLst/>
                          <a:latin typeface="Gill Sans MT" panose="020B0502020104020203" pitchFamily="34" charset="0"/>
                        </a:rPr>
                        <a:t>9</a:t>
                      </a:r>
                      <a:endParaRPr lang="es-CO" sz="1200" b="0" i="0" u="none" strike="noStrike" dirty="0">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31</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chemeClr val="accent4">
                              <a:lumMod val="50000"/>
                            </a:schemeClr>
                          </a:solidFill>
                          <a:effectLst/>
                          <a:latin typeface="Gill Sans MT" panose="020B0502020104020203" pitchFamily="34" charset="0"/>
                        </a:rPr>
                        <a:t>29%</a:t>
                      </a:r>
                      <a:endParaRPr lang="es-CO" sz="1200" b="0" i="0" u="none" strike="noStrike" dirty="0">
                        <a:solidFill>
                          <a:schemeClr val="accent4">
                            <a:lumMod val="50000"/>
                          </a:schemeClr>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s-CO" sz="1200" u="none" strike="noStrike">
                          <a:effectLst/>
                          <a:latin typeface="Gill Sans MT" panose="020B0502020104020203" pitchFamily="34" charset="0"/>
                        </a:rPr>
                        <a:t>5</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103</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5%</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dirty="0">
                          <a:effectLst/>
                          <a:latin typeface="Gill Sans MT" panose="020B0502020104020203" pitchFamily="34" charset="0"/>
                        </a:rPr>
                        <a:t>26</a:t>
                      </a:r>
                      <a:endParaRPr lang="es-CO" sz="1200" b="0" i="0" u="none" strike="noStrike" dirty="0">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387</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7%</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tc>
                  <a:txBody>
                    <a:bodyPr/>
                    <a:lstStyle/>
                    <a:p>
                      <a:pPr algn="ctr" fontAlgn="b"/>
                      <a:r>
                        <a:rPr lang="es-CO" sz="1200" u="none" strike="noStrike">
                          <a:effectLst/>
                          <a:latin typeface="Gill Sans MT" panose="020B0502020104020203" pitchFamily="34" charset="0"/>
                        </a:rPr>
                        <a:t>2</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7</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chemeClr val="accent4">
                              <a:lumMod val="50000"/>
                            </a:schemeClr>
                          </a:solidFill>
                          <a:effectLst/>
                          <a:latin typeface="Gill Sans MT" panose="020B0502020104020203" pitchFamily="34" charset="0"/>
                        </a:rPr>
                        <a:t>29%</a:t>
                      </a:r>
                      <a:endParaRPr lang="es-CO" sz="1200" b="0" i="0" u="none" strike="noStrike" dirty="0">
                        <a:solidFill>
                          <a:schemeClr val="accent4">
                            <a:lumMod val="50000"/>
                          </a:schemeClr>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s-CO" sz="1200" u="none" strike="noStrike">
                          <a:effectLst/>
                          <a:latin typeface="Gill Sans MT" panose="020B0502020104020203" pitchFamily="34" charset="0"/>
                        </a:rPr>
                        <a:t>0</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s-CO" sz="1200" u="none" strike="noStrike" dirty="0">
                          <a:effectLst/>
                          <a:latin typeface="Gill Sans MT" panose="020B0502020104020203" pitchFamily="34" charset="0"/>
                        </a:rPr>
                        <a:t>N/A</a:t>
                      </a:r>
                      <a:endParaRPr lang="es-CO" sz="1200" b="0" i="0" u="none" strike="noStrike" dirty="0">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s-CO" sz="1200" u="none" strike="noStrike" dirty="0">
                          <a:effectLst/>
                          <a:latin typeface="Gill Sans MT" panose="020B0502020104020203" pitchFamily="34" charset="0"/>
                        </a:rPr>
                        <a:t>N/A</a:t>
                      </a:r>
                      <a:endParaRPr lang="es-CO" sz="1200" b="0" i="0" u="none" strike="noStrike" dirty="0">
                        <a:solidFill>
                          <a:srgbClr val="0061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s-CO" sz="1200" u="none" strike="noStrike">
                          <a:effectLst/>
                          <a:latin typeface="Gill Sans MT" panose="020B0502020104020203" pitchFamily="34" charset="0"/>
                        </a:rPr>
                        <a:t>42</a:t>
                      </a:r>
                      <a:endParaRPr lang="es-CO" sz="1200" b="0" i="0" u="none" strike="noStrike">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a:effectLst/>
                          <a:latin typeface="Gill Sans MT" panose="020B0502020104020203" pitchFamily="34" charset="0"/>
                        </a:rPr>
                        <a:t>528</a:t>
                      </a:r>
                      <a:endParaRPr lang="es-CO" sz="1200" b="0" i="0" u="none" strike="noStrike">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200" u="none" strike="noStrike" dirty="0">
                          <a:solidFill>
                            <a:srgbClr val="FF0000"/>
                          </a:solidFill>
                          <a:effectLst/>
                          <a:latin typeface="Gill Sans MT" panose="020B0502020104020203" pitchFamily="34" charset="0"/>
                        </a:rPr>
                        <a:t>8%</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9AE"/>
                    </a:solidFill>
                  </a:tcPr>
                </a:tc>
                <a:extLst>
                  <a:ext uri="{0D108BD9-81ED-4DB2-BD59-A6C34878D82A}">
                    <a16:rowId xmlns:a16="http://schemas.microsoft.com/office/drawing/2014/main" val="2421355446"/>
                  </a:ext>
                </a:extLst>
              </a:tr>
              <a:tr h="349537">
                <a:tc>
                  <a:txBody>
                    <a:bodyPr/>
                    <a:lstStyle/>
                    <a:p>
                      <a:pPr algn="l" fontAlgn="b"/>
                      <a:r>
                        <a:rPr lang="es-CO" sz="1200" b="1" u="none" strike="noStrike" dirty="0">
                          <a:effectLst/>
                          <a:latin typeface="Gill Sans MT" panose="020B0502020104020203" pitchFamily="34" charset="0"/>
                        </a:rPr>
                        <a:t>Total general</a:t>
                      </a:r>
                      <a:endParaRPr lang="es-CO" sz="1200" b="1" i="0" u="none" strike="noStrike" dirty="0">
                        <a:solidFill>
                          <a:srgbClr val="000000"/>
                        </a:solidFill>
                        <a:effectLst/>
                        <a:latin typeface="Gill Sans MT" panose="020B0502020104020203" pitchFamily="34" charset="0"/>
                      </a:endParaRPr>
                    </a:p>
                  </a:txBody>
                  <a:tcPr marL="5158" marR="5158" marT="5158"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C2E7ED"/>
                    </a:solidFill>
                  </a:tcPr>
                </a:tc>
                <a:tc>
                  <a:txBody>
                    <a:bodyPr/>
                    <a:lstStyle/>
                    <a:p>
                      <a:pPr algn="ctr" fontAlgn="b"/>
                      <a:r>
                        <a:rPr lang="es-CO" sz="1200" u="none" strike="noStrike" dirty="0">
                          <a:effectLst/>
                          <a:latin typeface="Gill Sans MT" panose="020B0502020104020203" pitchFamily="34" charset="0"/>
                        </a:rPr>
                        <a:t>861</a:t>
                      </a:r>
                      <a:endParaRPr lang="es-CO" sz="1200" b="1" i="0" u="none" strike="noStrike" dirty="0">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b"/>
                      <a:r>
                        <a:rPr lang="es-CO" sz="1200" u="none" strike="noStrike" dirty="0">
                          <a:effectLst/>
                          <a:latin typeface="Gill Sans MT" panose="020B0502020104020203" pitchFamily="34" charset="0"/>
                        </a:rPr>
                        <a:t>6108</a:t>
                      </a:r>
                      <a:endParaRPr lang="es-CO" sz="1200" b="1" i="0" u="none" strike="noStrike" dirty="0">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b"/>
                      <a:r>
                        <a:rPr lang="es-CO" sz="1200" u="none" strike="noStrike" dirty="0">
                          <a:solidFill>
                            <a:srgbClr val="FF0000"/>
                          </a:solidFill>
                          <a:effectLst/>
                          <a:latin typeface="Gill Sans MT" panose="020B0502020104020203" pitchFamily="34" charset="0"/>
                        </a:rPr>
                        <a:t>14%</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999AE"/>
                    </a:solidFill>
                  </a:tcPr>
                </a:tc>
                <a:tc>
                  <a:txBody>
                    <a:bodyPr/>
                    <a:lstStyle/>
                    <a:p>
                      <a:pPr algn="ctr" fontAlgn="b"/>
                      <a:r>
                        <a:rPr lang="es-CO" sz="1200" u="none" strike="noStrike" dirty="0">
                          <a:effectLst/>
                          <a:latin typeface="Gill Sans MT" panose="020B0502020104020203" pitchFamily="34" charset="0"/>
                        </a:rPr>
                        <a:t>350</a:t>
                      </a:r>
                      <a:endParaRPr lang="es-CO" sz="1200" b="1" i="0" u="none" strike="noStrike" dirty="0">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b"/>
                      <a:r>
                        <a:rPr lang="es-CO" sz="1200" u="none" strike="noStrike" dirty="0">
                          <a:effectLst/>
                          <a:latin typeface="Gill Sans MT" panose="020B0502020104020203" pitchFamily="34" charset="0"/>
                        </a:rPr>
                        <a:t>3733</a:t>
                      </a:r>
                      <a:endParaRPr lang="es-CO" sz="1200" b="1" i="0" u="none" strike="noStrike" dirty="0">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b"/>
                      <a:r>
                        <a:rPr lang="es-CO" sz="1200" u="none" strike="noStrike" dirty="0">
                          <a:solidFill>
                            <a:srgbClr val="FF0000"/>
                          </a:solidFill>
                          <a:effectLst/>
                          <a:latin typeface="Gill Sans MT" panose="020B0502020104020203" pitchFamily="34" charset="0"/>
                        </a:rPr>
                        <a:t>9%</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999AE"/>
                    </a:solidFill>
                  </a:tcPr>
                </a:tc>
                <a:tc>
                  <a:txBody>
                    <a:bodyPr/>
                    <a:lstStyle/>
                    <a:p>
                      <a:pPr algn="ctr" fontAlgn="b"/>
                      <a:r>
                        <a:rPr lang="es-CO" sz="1200" u="none" strike="noStrike" dirty="0">
                          <a:effectLst/>
                          <a:latin typeface="Gill Sans MT" panose="020B0502020104020203" pitchFamily="34" charset="0"/>
                        </a:rPr>
                        <a:t>4088</a:t>
                      </a:r>
                      <a:endParaRPr lang="es-CO" sz="1200" b="1" i="0" u="none" strike="noStrike" dirty="0">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b"/>
                      <a:r>
                        <a:rPr lang="es-CO" sz="1200" u="none" strike="noStrike" dirty="0">
                          <a:effectLst/>
                          <a:latin typeface="Gill Sans MT" panose="020B0502020104020203" pitchFamily="34" charset="0"/>
                        </a:rPr>
                        <a:t>103267</a:t>
                      </a:r>
                      <a:endParaRPr lang="es-CO" sz="1200" b="1" i="0" u="none" strike="noStrike" dirty="0">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b"/>
                      <a:r>
                        <a:rPr lang="es-CO" sz="1200" u="none" strike="noStrike" dirty="0">
                          <a:solidFill>
                            <a:srgbClr val="FF0000"/>
                          </a:solidFill>
                          <a:effectLst/>
                          <a:latin typeface="Gill Sans MT" panose="020B0502020104020203" pitchFamily="34" charset="0"/>
                        </a:rPr>
                        <a:t>4%</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999AE"/>
                    </a:solidFill>
                  </a:tcPr>
                </a:tc>
                <a:tc>
                  <a:txBody>
                    <a:bodyPr/>
                    <a:lstStyle/>
                    <a:p>
                      <a:pPr algn="ctr" fontAlgn="b"/>
                      <a:r>
                        <a:rPr lang="es-CO" sz="1200" u="none" strike="noStrike" dirty="0">
                          <a:effectLst/>
                          <a:latin typeface="Gill Sans MT" panose="020B0502020104020203" pitchFamily="34" charset="0"/>
                        </a:rPr>
                        <a:t>106</a:t>
                      </a:r>
                      <a:endParaRPr lang="es-CO" sz="1200" b="1" i="0" u="none" strike="noStrike" dirty="0">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b"/>
                      <a:r>
                        <a:rPr lang="es-CO" sz="1200" u="none" strike="noStrike" dirty="0">
                          <a:effectLst/>
                          <a:latin typeface="Gill Sans MT" panose="020B0502020104020203" pitchFamily="34" charset="0"/>
                        </a:rPr>
                        <a:t>246</a:t>
                      </a:r>
                      <a:endParaRPr lang="es-CO" sz="1200" b="1" i="0" u="none" strike="noStrike" dirty="0">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b"/>
                      <a:r>
                        <a:rPr lang="es-CO" sz="1200" u="none" strike="noStrike" dirty="0">
                          <a:solidFill>
                            <a:schemeClr val="accent4">
                              <a:lumMod val="50000"/>
                            </a:schemeClr>
                          </a:solidFill>
                          <a:effectLst/>
                          <a:latin typeface="Gill Sans MT" panose="020B0502020104020203" pitchFamily="34" charset="0"/>
                        </a:rPr>
                        <a:t>43%</a:t>
                      </a:r>
                      <a:endParaRPr lang="es-CO" sz="1200" b="0" i="0" u="none" strike="noStrike" dirty="0">
                        <a:solidFill>
                          <a:schemeClr val="accent4">
                            <a:lumMod val="50000"/>
                          </a:schemeClr>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4">
                        <a:lumMod val="40000"/>
                        <a:lumOff val="60000"/>
                      </a:schemeClr>
                    </a:solidFill>
                  </a:tcPr>
                </a:tc>
                <a:tc>
                  <a:txBody>
                    <a:bodyPr/>
                    <a:lstStyle/>
                    <a:p>
                      <a:pPr algn="ctr" fontAlgn="b"/>
                      <a:r>
                        <a:rPr lang="es-CO" sz="1200" u="none" strike="noStrike" dirty="0">
                          <a:effectLst/>
                          <a:latin typeface="Gill Sans MT" panose="020B0502020104020203" pitchFamily="34" charset="0"/>
                        </a:rPr>
                        <a:t>598</a:t>
                      </a:r>
                      <a:endParaRPr lang="es-CO" sz="1200" b="1" i="0" u="none" strike="noStrike" dirty="0">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b"/>
                      <a:r>
                        <a:rPr lang="es-CO" sz="1200" u="none" strike="noStrike" dirty="0">
                          <a:effectLst/>
                          <a:latin typeface="Gill Sans MT" panose="020B0502020104020203" pitchFamily="34" charset="0"/>
                        </a:rPr>
                        <a:t>14854</a:t>
                      </a:r>
                      <a:endParaRPr lang="es-CO" sz="1200" b="1" i="0" u="none" strike="noStrike" dirty="0">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b"/>
                      <a:r>
                        <a:rPr lang="es-CO" sz="1200" u="none" strike="noStrike" dirty="0">
                          <a:solidFill>
                            <a:srgbClr val="FF0000"/>
                          </a:solidFill>
                          <a:effectLst/>
                          <a:latin typeface="Gill Sans MT" panose="020B0502020104020203" pitchFamily="34" charset="0"/>
                        </a:rPr>
                        <a:t>4%</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999AE"/>
                    </a:solidFill>
                  </a:tcPr>
                </a:tc>
                <a:tc>
                  <a:txBody>
                    <a:bodyPr/>
                    <a:lstStyle/>
                    <a:p>
                      <a:pPr algn="ctr" fontAlgn="b"/>
                      <a:r>
                        <a:rPr lang="es-CO" sz="1200" u="none" strike="noStrike" dirty="0">
                          <a:effectLst/>
                          <a:latin typeface="Gill Sans MT" panose="020B0502020104020203" pitchFamily="34" charset="0"/>
                        </a:rPr>
                        <a:t>6003</a:t>
                      </a:r>
                      <a:endParaRPr lang="es-CO" sz="1200" b="1" i="0" u="none" strike="noStrike" dirty="0">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b"/>
                      <a:r>
                        <a:rPr lang="es-CO" sz="1200" u="none" strike="noStrike" dirty="0">
                          <a:effectLst/>
                          <a:latin typeface="Gill Sans MT" panose="020B0502020104020203" pitchFamily="34" charset="0"/>
                        </a:rPr>
                        <a:t>128208</a:t>
                      </a:r>
                      <a:endParaRPr lang="es-CO" sz="1200" b="1" i="0" u="none" strike="noStrike" dirty="0">
                        <a:solidFill>
                          <a:srgbClr val="00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b"/>
                      <a:r>
                        <a:rPr lang="es-CO" sz="1200" u="none" strike="noStrike" dirty="0">
                          <a:solidFill>
                            <a:srgbClr val="FF0000"/>
                          </a:solidFill>
                          <a:effectLst/>
                          <a:latin typeface="Gill Sans MT" panose="020B0502020104020203" pitchFamily="34" charset="0"/>
                        </a:rPr>
                        <a:t>5%</a:t>
                      </a:r>
                      <a:endParaRPr lang="es-CO" sz="1200" b="0" i="0" u="none" strike="noStrike" dirty="0">
                        <a:solidFill>
                          <a:srgbClr val="FF0000"/>
                        </a:solidFill>
                        <a:effectLst/>
                        <a:latin typeface="Gill Sans MT" panose="020B0502020104020203" pitchFamily="34" charset="0"/>
                      </a:endParaRPr>
                    </a:p>
                  </a:txBody>
                  <a:tcPr marL="5158" marR="5158" marT="5158"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F999AE"/>
                    </a:solidFill>
                  </a:tcPr>
                </a:tc>
                <a:extLst>
                  <a:ext uri="{0D108BD9-81ED-4DB2-BD59-A6C34878D82A}">
                    <a16:rowId xmlns:a16="http://schemas.microsoft.com/office/drawing/2014/main" val="335535223"/>
                  </a:ext>
                </a:extLst>
              </a:tr>
            </a:tbl>
          </a:graphicData>
        </a:graphic>
      </p:graphicFrame>
      <p:grpSp>
        <p:nvGrpSpPr>
          <p:cNvPr id="5" name="Grupo 4">
            <a:extLst>
              <a:ext uri="{FF2B5EF4-FFF2-40B4-BE49-F238E27FC236}">
                <a16:creationId xmlns:a16="http://schemas.microsoft.com/office/drawing/2014/main" id="{7922F2C8-2F63-57EE-BF29-03C235526A66}"/>
              </a:ext>
            </a:extLst>
          </p:cNvPr>
          <p:cNvGrpSpPr/>
          <p:nvPr/>
        </p:nvGrpSpPr>
        <p:grpSpPr>
          <a:xfrm>
            <a:off x="838200" y="223001"/>
            <a:ext cx="9648412" cy="738664"/>
            <a:chOff x="838200" y="592682"/>
            <a:chExt cx="9648412" cy="738664"/>
          </a:xfrm>
        </p:grpSpPr>
        <p:sp>
          <p:nvSpPr>
            <p:cNvPr id="6" name="CuadroTexto 5">
              <a:extLst>
                <a:ext uri="{FF2B5EF4-FFF2-40B4-BE49-F238E27FC236}">
                  <a16:creationId xmlns:a16="http://schemas.microsoft.com/office/drawing/2014/main" id="{87558549-721E-9D30-9207-8CBBC009CE5D}"/>
                </a:ext>
              </a:extLst>
            </p:cNvPr>
            <p:cNvSpPr txBox="1"/>
            <p:nvPr/>
          </p:nvSpPr>
          <p:spPr>
            <a:xfrm>
              <a:off x="1232453" y="592682"/>
              <a:ext cx="2849217" cy="738664"/>
            </a:xfrm>
            <a:prstGeom prst="rect">
              <a:avLst/>
            </a:prstGeom>
            <a:noFill/>
          </p:spPr>
          <p:txBody>
            <a:bodyPr wrap="square" rtlCol="0">
              <a:spAutoFit/>
            </a:bodyPr>
            <a:lstStyle/>
            <a:p>
              <a:r>
                <a:rPr lang="es-MX" sz="1400" dirty="0">
                  <a:latin typeface="Gill Sans MT" panose="020B0502020104020203" pitchFamily="34" charset="0"/>
                </a:rPr>
                <a:t>Dptos. con </a:t>
              </a:r>
              <a:r>
                <a:rPr lang="es-MX" sz="1400" b="1" dirty="0">
                  <a:latin typeface="Gill Sans MT" panose="020B0502020104020203" pitchFamily="34" charset="0"/>
                </a:rPr>
                <a:t>menos del 25% </a:t>
              </a:r>
              <a:r>
                <a:rPr lang="es-MX" sz="1400" dirty="0">
                  <a:latin typeface="Gill Sans MT" panose="020B0502020104020203" pitchFamily="34" charset="0"/>
                </a:rPr>
                <a:t>de candidaturas que han reportado información </a:t>
              </a:r>
              <a:endParaRPr lang="es-CO" sz="1400" dirty="0">
                <a:latin typeface="Gill Sans MT" panose="020B0502020104020203" pitchFamily="34" charset="0"/>
              </a:endParaRPr>
            </a:p>
          </p:txBody>
        </p:sp>
        <p:sp>
          <p:nvSpPr>
            <p:cNvPr id="7" name="Elipse 6">
              <a:extLst>
                <a:ext uri="{FF2B5EF4-FFF2-40B4-BE49-F238E27FC236}">
                  <a16:creationId xmlns:a16="http://schemas.microsoft.com/office/drawing/2014/main" id="{AF16EE37-7F7E-E720-67DB-0E84A739FA67}"/>
                </a:ext>
              </a:extLst>
            </p:cNvPr>
            <p:cNvSpPr/>
            <p:nvPr/>
          </p:nvSpPr>
          <p:spPr>
            <a:xfrm>
              <a:off x="838200" y="834887"/>
              <a:ext cx="208722" cy="212035"/>
            </a:xfrm>
            <a:prstGeom prst="ellipse">
              <a:avLst/>
            </a:prstGeom>
            <a:solidFill>
              <a:srgbClr val="F999AE"/>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8" name="Grupo 7">
              <a:extLst>
                <a:ext uri="{FF2B5EF4-FFF2-40B4-BE49-F238E27FC236}">
                  <a16:creationId xmlns:a16="http://schemas.microsoft.com/office/drawing/2014/main" id="{5FA52C1E-5A3F-268C-92FD-08806E50684B}"/>
                </a:ext>
              </a:extLst>
            </p:cNvPr>
            <p:cNvGrpSpPr/>
            <p:nvPr/>
          </p:nvGrpSpPr>
          <p:grpSpPr>
            <a:xfrm>
              <a:off x="3932580" y="592682"/>
              <a:ext cx="3183836" cy="738664"/>
              <a:chOff x="4207567" y="592682"/>
              <a:chExt cx="3183836" cy="738664"/>
            </a:xfrm>
          </p:grpSpPr>
          <p:sp>
            <p:nvSpPr>
              <p:cNvPr id="12" name="Elipse 11">
                <a:extLst>
                  <a:ext uri="{FF2B5EF4-FFF2-40B4-BE49-F238E27FC236}">
                    <a16:creationId xmlns:a16="http://schemas.microsoft.com/office/drawing/2014/main" id="{BCF8D065-48B1-2035-EDA4-44C950FE24D3}"/>
                  </a:ext>
                </a:extLst>
              </p:cNvPr>
              <p:cNvSpPr/>
              <p:nvPr/>
            </p:nvSpPr>
            <p:spPr>
              <a:xfrm>
                <a:off x="4207567" y="832912"/>
                <a:ext cx="208722" cy="212035"/>
              </a:xfrm>
              <a:prstGeom prst="ellipse">
                <a:avLst/>
              </a:prstGeom>
              <a:solidFill>
                <a:srgbClr val="FFE699"/>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CuadroTexto 12">
                <a:extLst>
                  <a:ext uri="{FF2B5EF4-FFF2-40B4-BE49-F238E27FC236}">
                    <a16:creationId xmlns:a16="http://schemas.microsoft.com/office/drawing/2014/main" id="{C4F11F59-266F-AFA9-3E72-CFAC24B016C2}"/>
                  </a:ext>
                </a:extLst>
              </p:cNvPr>
              <p:cNvSpPr txBox="1"/>
              <p:nvPr/>
            </p:nvSpPr>
            <p:spPr>
              <a:xfrm>
                <a:off x="4542186" y="592682"/>
                <a:ext cx="2849217" cy="738664"/>
              </a:xfrm>
              <a:prstGeom prst="rect">
                <a:avLst/>
              </a:prstGeom>
              <a:noFill/>
            </p:spPr>
            <p:txBody>
              <a:bodyPr wrap="square" rtlCol="0">
                <a:spAutoFit/>
              </a:bodyPr>
              <a:lstStyle/>
              <a:p>
                <a:r>
                  <a:rPr lang="es-MX" sz="1400" dirty="0">
                    <a:latin typeface="Gill Sans MT" panose="020B0502020104020203" pitchFamily="34" charset="0"/>
                  </a:rPr>
                  <a:t>Deptos. con </a:t>
                </a:r>
                <a:r>
                  <a:rPr lang="es-MX" sz="1400" b="1" dirty="0">
                    <a:latin typeface="Gill Sans MT" panose="020B0502020104020203" pitchFamily="34" charset="0"/>
                  </a:rPr>
                  <a:t>25% al 75% </a:t>
                </a:r>
                <a:r>
                  <a:rPr lang="es-MX" sz="1400" dirty="0">
                    <a:latin typeface="Gill Sans MT" panose="020B0502020104020203" pitchFamily="34" charset="0"/>
                  </a:rPr>
                  <a:t>de candidaturas que han reportado información </a:t>
                </a:r>
                <a:endParaRPr lang="es-CO" sz="1300" dirty="0">
                  <a:latin typeface="Gill Sans MT" panose="020B0502020104020203" pitchFamily="34" charset="0"/>
                </a:endParaRPr>
              </a:p>
            </p:txBody>
          </p:sp>
        </p:grpSp>
        <p:grpSp>
          <p:nvGrpSpPr>
            <p:cNvPr id="9" name="Grupo 8">
              <a:extLst>
                <a:ext uri="{FF2B5EF4-FFF2-40B4-BE49-F238E27FC236}">
                  <a16:creationId xmlns:a16="http://schemas.microsoft.com/office/drawing/2014/main" id="{5E8D233F-7D41-D1C6-33E1-7D90F53FAA30}"/>
                </a:ext>
              </a:extLst>
            </p:cNvPr>
            <p:cNvGrpSpPr/>
            <p:nvPr/>
          </p:nvGrpSpPr>
          <p:grpSpPr>
            <a:xfrm>
              <a:off x="7301945" y="592682"/>
              <a:ext cx="3184667" cy="738664"/>
              <a:chOff x="7923971" y="592682"/>
              <a:chExt cx="3184667" cy="738664"/>
            </a:xfrm>
          </p:grpSpPr>
          <p:sp>
            <p:nvSpPr>
              <p:cNvPr id="10" name="Elipse 9">
                <a:extLst>
                  <a:ext uri="{FF2B5EF4-FFF2-40B4-BE49-F238E27FC236}">
                    <a16:creationId xmlns:a16="http://schemas.microsoft.com/office/drawing/2014/main" id="{9732FBED-5098-36C4-F86B-CC587F39CED8}"/>
                  </a:ext>
                </a:extLst>
              </p:cNvPr>
              <p:cNvSpPr/>
              <p:nvPr/>
            </p:nvSpPr>
            <p:spPr>
              <a:xfrm>
                <a:off x="7923971" y="832911"/>
                <a:ext cx="208722" cy="212035"/>
              </a:xfrm>
              <a:prstGeom prst="ellipse">
                <a:avLst/>
              </a:prstGeom>
              <a:solidFill>
                <a:srgbClr val="A9D18E"/>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CuadroTexto 10">
                <a:extLst>
                  <a:ext uri="{FF2B5EF4-FFF2-40B4-BE49-F238E27FC236}">
                    <a16:creationId xmlns:a16="http://schemas.microsoft.com/office/drawing/2014/main" id="{8CB2E217-30A7-FCC7-6D17-F00DC5E10092}"/>
                  </a:ext>
                </a:extLst>
              </p:cNvPr>
              <p:cNvSpPr txBox="1"/>
              <p:nvPr/>
            </p:nvSpPr>
            <p:spPr>
              <a:xfrm>
                <a:off x="8259421" y="592682"/>
                <a:ext cx="2849217" cy="738664"/>
              </a:xfrm>
              <a:prstGeom prst="rect">
                <a:avLst/>
              </a:prstGeom>
              <a:noFill/>
            </p:spPr>
            <p:txBody>
              <a:bodyPr wrap="square" rtlCol="0">
                <a:spAutoFit/>
              </a:bodyPr>
              <a:lstStyle/>
              <a:p>
                <a:r>
                  <a:rPr lang="es-MX" sz="1400" dirty="0">
                    <a:latin typeface="Gill Sans MT" panose="020B0502020104020203" pitchFamily="34" charset="0"/>
                  </a:rPr>
                  <a:t>Dptos. con </a:t>
                </a:r>
                <a:r>
                  <a:rPr lang="es-MX" sz="1400" b="1" dirty="0">
                    <a:latin typeface="Gill Sans MT" panose="020B0502020104020203" pitchFamily="34" charset="0"/>
                  </a:rPr>
                  <a:t>más del 75%</a:t>
                </a:r>
                <a:r>
                  <a:rPr lang="es-MX" sz="1400" dirty="0">
                    <a:latin typeface="Gill Sans MT" panose="020B0502020104020203" pitchFamily="34" charset="0"/>
                  </a:rPr>
                  <a:t> de candidaturas que han reportado información</a:t>
                </a:r>
                <a:endParaRPr lang="es-CO" sz="1300" dirty="0">
                  <a:latin typeface="Gill Sans MT" panose="020B0502020104020203" pitchFamily="34" charset="0"/>
                </a:endParaRPr>
              </a:p>
            </p:txBody>
          </p:sp>
        </p:grpSp>
      </p:grpSp>
      <p:sp>
        <p:nvSpPr>
          <p:cNvPr id="14" name="CuadroTexto 13">
            <a:extLst>
              <a:ext uri="{FF2B5EF4-FFF2-40B4-BE49-F238E27FC236}">
                <a16:creationId xmlns:a16="http://schemas.microsoft.com/office/drawing/2014/main" id="{342C225E-01A4-5849-266F-F10EBB6E5E6D}"/>
              </a:ext>
            </a:extLst>
          </p:cNvPr>
          <p:cNvSpPr txBox="1"/>
          <p:nvPr/>
        </p:nvSpPr>
        <p:spPr>
          <a:xfrm>
            <a:off x="2312505" y="6600246"/>
            <a:ext cx="7566992" cy="307777"/>
          </a:xfrm>
          <a:prstGeom prst="rect">
            <a:avLst/>
          </a:prstGeom>
          <a:noFill/>
        </p:spPr>
        <p:txBody>
          <a:bodyPr wrap="square" rtlCol="0">
            <a:spAutoFit/>
          </a:bodyPr>
          <a:lstStyle/>
          <a:p>
            <a:pPr algn="ctr"/>
            <a:r>
              <a:rPr lang="es-MX" sz="1400" b="1" dirty="0"/>
              <a:t>Fuente: Consejo Nacional Electoral. Corte: 13/10/23 Elaborado por: MOE</a:t>
            </a:r>
            <a:endParaRPr lang="es-CO" sz="1400" b="1" dirty="0"/>
          </a:p>
        </p:txBody>
      </p:sp>
    </p:spTree>
    <p:extLst>
      <p:ext uri="{BB962C8B-B14F-4D97-AF65-F5344CB8AC3E}">
        <p14:creationId xmlns:p14="http://schemas.microsoft.com/office/powerpoint/2010/main" val="30980850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ADE9CB9-F718-3755-ADEA-A9CD509D5A9A}"/>
              </a:ext>
            </a:extLst>
          </p:cNvPr>
          <p:cNvSpPr>
            <a:spLocks noGrp="1"/>
          </p:cNvSpPr>
          <p:nvPr>
            <p:ph type="dt" sz="half" idx="10"/>
          </p:nvPr>
        </p:nvSpPr>
        <p:spPr/>
        <p:txBody>
          <a:bodyPr/>
          <a:lstStyle/>
          <a:p>
            <a:fld id="{E2E02DB9-E290-4D18-B5B2-3465991AAB22}" type="datetime1">
              <a:rPr lang="en-US" smtClean="0"/>
              <a:t>10/18/2023</a:t>
            </a:fld>
            <a:endParaRPr lang="en-US" dirty="0"/>
          </a:p>
        </p:txBody>
      </p:sp>
      <p:sp>
        <p:nvSpPr>
          <p:cNvPr id="3" name="Marcador de número de diapositiva 2">
            <a:extLst>
              <a:ext uri="{FF2B5EF4-FFF2-40B4-BE49-F238E27FC236}">
                <a16:creationId xmlns:a16="http://schemas.microsoft.com/office/drawing/2014/main" id="{32F5262E-993F-C3F1-3BE1-417C3BD43768}"/>
              </a:ext>
            </a:extLst>
          </p:cNvPr>
          <p:cNvSpPr>
            <a:spLocks noGrp="1"/>
          </p:cNvSpPr>
          <p:nvPr>
            <p:ph type="sldNum" sz="quarter" idx="12"/>
          </p:nvPr>
        </p:nvSpPr>
        <p:spPr/>
        <p:txBody>
          <a:bodyPr/>
          <a:lstStyle/>
          <a:p>
            <a:fld id="{F30F7205-41FB-46DE-B583-596CEB3EBE73}" type="slidenum">
              <a:rPr lang="en-US" smtClean="0"/>
              <a:t>31</a:t>
            </a:fld>
            <a:endParaRPr lang="en-US"/>
          </a:p>
        </p:txBody>
      </p:sp>
      <p:graphicFrame>
        <p:nvGraphicFramePr>
          <p:cNvPr id="4" name="Tabla 3">
            <a:extLst>
              <a:ext uri="{FF2B5EF4-FFF2-40B4-BE49-F238E27FC236}">
                <a16:creationId xmlns:a16="http://schemas.microsoft.com/office/drawing/2014/main" id="{8CF4E2EC-BDBB-0970-B0FF-78DEF41DC8CE}"/>
              </a:ext>
            </a:extLst>
          </p:cNvPr>
          <p:cNvGraphicFramePr>
            <a:graphicFrameLocks noGrp="1"/>
          </p:cNvGraphicFramePr>
          <p:nvPr>
            <p:extLst>
              <p:ext uri="{D42A27DB-BD31-4B8C-83A1-F6EECF244321}">
                <p14:modId xmlns:p14="http://schemas.microsoft.com/office/powerpoint/2010/main" val="2913402303"/>
              </p:ext>
            </p:extLst>
          </p:nvPr>
        </p:nvGraphicFramePr>
        <p:xfrm>
          <a:off x="351183" y="1674038"/>
          <a:ext cx="11489634" cy="4057974"/>
        </p:xfrm>
        <a:graphic>
          <a:graphicData uri="http://schemas.openxmlformats.org/drawingml/2006/table">
            <a:tbl>
              <a:tblPr/>
              <a:tblGrid>
                <a:gridCol w="1782417">
                  <a:extLst>
                    <a:ext uri="{9D8B030D-6E8A-4147-A177-3AD203B41FA5}">
                      <a16:colId xmlns:a16="http://schemas.microsoft.com/office/drawing/2014/main" val="3819972099"/>
                    </a:ext>
                  </a:extLst>
                </a:gridCol>
                <a:gridCol w="1179443">
                  <a:extLst>
                    <a:ext uri="{9D8B030D-6E8A-4147-A177-3AD203B41FA5}">
                      <a16:colId xmlns:a16="http://schemas.microsoft.com/office/drawing/2014/main" val="3459976447"/>
                    </a:ext>
                  </a:extLst>
                </a:gridCol>
                <a:gridCol w="450574">
                  <a:extLst>
                    <a:ext uri="{9D8B030D-6E8A-4147-A177-3AD203B41FA5}">
                      <a16:colId xmlns:a16="http://schemas.microsoft.com/office/drawing/2014/main" val="3103169060"/>
                    </a:ext>
                  </a:extLst>
                </a:gridCol>
                <a:gridCol w="1113183">
                  <a:extLst>
                    <a:ext uri="{9D8B030D-6E8A-4147-A177-3AD203B41FA5}">
                      <a16:colId xmlns:a16="http://schemas.microsoft.com/office/drawing/2014/main" val="2543981980"/>
                    </a:ext>
                  </a:extLst>
                </a:gridCol>
                <a:gridCol w="410817">
                  <a:extLst>
                    <a:ext uri="{9D8B030D-6E8A-4147-A177-3AD203B41FA5}">
                      <a16:colId xmlns:a16="http://schemas.microsoft.com/office/drawing/2014/main" val="3948260062"/>
                    </a:ext>
                  </a:extLst>
                </a:gridCol>
                <a:gridCol w="1179444">
                  <a:extLst>
                    <a:ext uri="{9D8B030D-6E8A-4147-A177-3AD203B41FA5}">
                      <a16:colId xmlns:a16="http://schemas.microsoft.com/office/drawing/2014/main" val="2601987550"/>
                    </a:ext>
                  </a:extLst>
                </a:gridCol>
                <a:gridCol w="450574">
                  <a:extLst>
                    <a:ext uri="{9D8B030D-6E8A-4147-A177-3AD203B41FA5}">
                      <a16:colId xmlns:a16="http://schemas.microsoft.com/office/drawing/2014/main" val="1849600922"/>
                    </a:ext>
                  </a:extLst>
                </a:gridCol>
                <a:gridCol w="1152939">
                  <a:extLst>
                    <a:ext uri="{9D8B030D-6E8A-4147-A177-3AD203B41FA5}">
                      <a16:colId xmlns:a16="http://schemas.microsoft.com/office/drawing/2014/main" val="2747455202"/>
                    </a:ext>
                  </a:extLst>
                </a:gridCol>
                <a:gridCol w="530087">
                  <a:extLst>
                    <a:ext uri="{9D8B030D-6E8A-4147-A177-3AD203B41FA5}">
                      <a16:colId xmlns:a16="http://schemas.microsoft.com/office/drawing/2014/main" val="2752601440"/>
                    </a:ext>
                  </a:extLst>
                </a:gridCol>
                <a:gridCol w="993512">
                  <a:extLst>
                    <a:ext uri="{9D8B030D-6E8A-4147-A177-3AD203B41FA5}">
                      <a16:colId xmlns:a16="http://schemas.microsoft.com/office/drawing/2014/main" val="3080056420"/>
                    </a:ext>
                  </a:extLst>
                </a:gridCol>
                <a:gridCol w="451770">
                  <a:extLst>
                    <a:ext uri="{9D8B030D-6E8A-4147-A177-3AD203B41FA5}">
                      <a16:colId xmlns:a16="http://schemas.microsoft.com/office/drawing/2014/main" val="1288193119"/>
                    </a:ext>
                  </a:extLst>
                </a:gridCol>
                <a:gridCol w="1343104">
                  <a:extLst>
                    <a:ext uri="{9D8B030D-6E8A-4147-A177-3AD203B41FA5}">
                      <a16:colId xmlns:a16="http://schemas.microsoft.com/office/drawing/2014/main" val="2149752316"/>
                    </a:ext>
                  </a:extLst>
                </a:gridCol>
                <a:gridCol w="451770">
                  <a:extLst>
                    <a:ext uri="{9D8B030D-6E8A-4147-A177-3AD203B41FA5}">
                      <a16:colId xmlns:a16="http://schemas.microsoft.com/office/drawing/2014/main" val="2051958576"/>
                    </a:ext>
                  </a:extLst>
                </a:gridCol>
              </a:tblGrid>
              <a:tr h="277564">
                <a:tc rowSpan="2">
                  <a:txBody>
                    <a:bodyPr/>
                    <a:lstStyle/>
                    <a:p>
                      <a:pPr rtl="0" fontAlgn="b"/>
                      <a:endParaRPr lang="es-CO" sz="1100" b="1" dirty="0">
                        <a:solidFill>
                          <a:schemeClr val="tx1"/>
                        </a:solidFill>
                        <a:effectLst/>
                        <a:latin typeface="Gill Sans MT" panose="020B0502020104020203" pitchFamily="34" charset="0"/>
                      </a:endParaRPr>
                    </a:p>
                  </a:txBody>
                  <a:tcPr marL="28498" marR="28498" marT="18998" marB="1899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gridSpan="2">
                  <a:txBody>
                    <a:bodyPr/>
                    <a:lstStyle/>
                    <a:p>
                      <a:pPr algn="ctr" rtl="0" fontAlgn="b"/>
                      <a:r>
                        <a:rPr lang="es-MX" sz="1100" b="1" dirty="0">
                          <a:solidFill>
                            <a:schemeClr val="tx1"/>
                          </a:solidFill>
                          <a:effectLst/>
                          <a:latin typeface="Gill Sans MT" panose="020B0502020104020203" pitchFamily="34" charset="0"/>
                        </a:rPr>
                        <a:t>A</a:t>
                      </a:r>
                      <a:r>
                        <a:rPr lang="es-CO" sz="1100" b="1" dirty="0" err="1">
                          <a:solidFill>
                            <a:schemeClr val="tx1"/>
                          </a:solidFill>
                          <a:effectLst/>
                          <a:latin typeface="Gill Sans MT" panose="020B0502020104020203" pitchFamily="34" charset="0"/>
                        </a:rPr>
                        <a:t>lcaldía</a:t>
                      </a:r>
                      <a:endParaRPr lang="es-CO" sz="1100" b="1" dirty="0">
                        <a:solidFill>
                          <a:schemeClr val="tx1"/>
                        </a:solidFill>
                        <a:effectLst/>
                        <a:latin typeface="Gill Sans MT" panose="020B0502020104020203" pitchFamily="34" charset="0"/>
                      </a:endParaRPr>
                    </a:p>
                  </a:txBody>
                  <a:tcPr marL="28498" marR="28498" marT="18998" marB="189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s-CO"/>
                    </a:p>
                  </a:txBody>
                  <a:tcPr/>
                </a:tc>
                <a:tc gridSpan="2">
                  <a:txBody>
                    <a:bodyPr/>
                    <a:lstStyle/>
                    <a:p>
                      <a:pPr algn="ctr" rtl="0" fontAlgn="b"/>
                      <a:r>
                        <a:rPr lang="es-CO" sz="1100" b="1" dirty="0">
                          <a:solidFill>
                            <a:schemeClr val="tx1"/>
                          </a:solidFill>
                          <a:effectLst/>
                          <a:latin typeface="Gill Sans MT" panose="020B0502020104020203" pitchFamily="34" charset="0"/>
                        </a:rPr>
                        <a:t>Asamblea</a:t>
                      </a:r>
                    </a:p>
                  </a:txBody>
                  <a:tcPr marL="28498" marR="28498" marT="18998" marB="189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s-CO"/>
                    </a:p>
                  </a:txBody>
                  <a:tcPr/>
                </a:tc>
                <a:tc gridSpan="2">
                  <a:txBody>
                    <a:bodyPr/>
                    <a:lstStyle/>
                    <a:p>
                      <a:pPr algn="ctr" rtl="0" fontAlgn="b"/>
                      <a:r>
                        <a:rPr lang="es-CO" sz="1100" b="1" dirty="0">
                          <a:solidFill>
                            <a:schemeClr val="tx1"/>
                          </a:solidFill>
                          <a:effectLst/>
                          <a:latin typeface="Gill Sans MT" panose="020B0502020104020203" pitchFamily="34" charset="0"/>
                        </a:rPr>
                        <a:t>Concejo</a:t>
                      </a:r>
                    </a:p>
                  </a:txBody>
                  <a:tcPr marL="28498" marR="28498" marT="18998" marB="189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s-CO"/>
                    </a:p>
                  </a:txBody>
                  <a:tcPr/>
                </a:tc>
                <a:tc gridSpan="2">
                  <a:txBody>
                    <a:bodyPr/>
                    <a:lstStyle/>
                    <a:p>
                      <a:pPr algn="ctr" rtl="0" fontAlgn="b"/>
                      <a:r>
                        <a:rPr lang="es-CO" sz="1100" b="1" dirty="0">
                          <a:solidFill>
                            <a:schemeClr val="tx1"/>
                          </a:solidFill>
                          <a:effectLst/>
                          <a:latin typeface="Gill Sans MT" panose="020B0502020104020203" pitchFamily="34" charset="0"/>
                        </a:rPr>
                        <a:t>Gobernación</a:t>
                      </a:r>
                    </a:p>
                  </a:txBody>
                  <a:tcPr marL="28498" marR="28498" marT="18998" marB="189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s-CO"/>
                    </a:p>
                  </a:txBody>
                  <a:tcPr/>
                </a:tc>
                <a:tc gridSpan="2">
                  <a:txBody>
                    <a:bodyPr/>
                    <a:lstStyle/>
                    <a:p>
                      <a:pPr algn="ctr" rtl="0" fontAlgn="b"/>
                      <a:r>
                        <a:rPr lang="es-MX" sz="1100" b="1" dirty="0">
                          <a:solidFill>
                            <a:schemeClr val="tx1"/>
                          </a:solidFill>
                          <a:effectLst/>
                          <a:latin typeface="Gill Sans MT" panose="020B0502020104020203" pitchFamily="34" charset="0"/>
                        </a:rPr>
                        <a:t>JAL</a:t>
                      </a:r>
                      <a:endParaRPr lang="es-CO" sz="1100" b="1" dirty="0">
                        <a:solidFill>
                          <a:schemeClr val="tx1"/>
                        </a:solidFill>
                        <a:effectLst/>
                        <a:latin typeface="Gill Sans MT" panose="020B0502020104020203" pitchFamily="34" charset="0"/>
                      </a:endParaRPr>
                    </a:p>
                  </a:txBody>
                  <a:tcPr marL="28498" marR="28498" marT="18998" marB="18998"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rtl="0" fontAlgn="b"/>
                      <a:r>
                        <a:rPr lang="es-MX" sz="1200" b="1" dirty="0">
                          <a:solidFill>
                            <a:schemeClr val="tx1"/>
                          </a:solidFill>
                          <a:effectLst/>
                          <a:latin typeface="Montserrat" panose="00000500000000000000" pitchFamily="2" charset="0"/>
                        </a:rPr>
                        <a:t>JAL</a:t>
                      </a:r>
                      <a:endParaRPr lang="es-CO" sz="1200" b="1" dirty="0">
                        <a:solidFill>
                          <a:schemeClr val="tx1"/>
                        </a:solidFill>
                        <a:effectLst/>
                        <a:latin typeface="Montserrat" panose="00000500000000000000" pitchFamily="2" charset="0"/>
                      </a:endParaRPr>
                    </a:p>
                  </a:txBody>
                  <a:tcPr marL="28498" marR="28498" marT="18998" marB="18998"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69EA9"/>
                    </a:solidFill>
                  </a:tcPr>
                </a:tc>
                <a:tc gridSpan="2">
                  <a:txBody>
                    <a:bodyPr/>
                    <a:lstStyle/>
                    <a:p>
                      <a:pPr algn="ctr" rtl="0" fontAlgn="b"/>
                      <a:r>
                        <a:rPr lang="es-CO" sz="1100" b="1" dirty="0">
                          <a:solidFill>
                            <a:schemeClr val="tx1"/>
                          </a:solidFill>
                          <a:effectLst/>
                          <a:latin typeface="Gill Sans MT" panose="020B0502020104020203" pitchFamily="34" charset="0"/>
                        </a:rPr>
                        <a:t>Total</a:t>
                      </a:r>
                    </a:p>
                  </a:txBody>
                  <a:tcPr marL="28498" marR="28498" marT="18998" marB="18998" anchor="ctr">
                    <a:lnL w="3810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2E7ED"/>
                    </a:solidFill>
                  </a:tcPr>
                </a:tc>
                <a:tc hMerge="1">
                  <a:txBody>
                    <a:bodyPr/>
                    <a:lstStyle/>
                    <a:p>
                      <a:endParaRPr lang="es-CO"/>
                    </a:p>
                  </a:txBody>
                  <a:tcPr/>
                </a:tc>
                <a:extLst>
                  <a:ext uri="{0D108BD9-81ED-4DB2-BD59-A6C34878D82A}">
                    <a16:rowId xmlns:a16="http://schemas.microsoft.com/office/drawing/2014/main" val="178559259"/>
                  </a:ext>
                </a:extLst>
              </a:tr>
              <a:tr h="204116">
                <a:tc vMerge="1">
                  <a:txBody>
                    <a:bodyPr/>
                    <a:lstStyle/>
                    <a:p>
                      <a:pPr rtl="0" fontAlgn="b"/>
                      <a:r>
                        <a:rPr lang="es-CO" sz="1200" b="0" dirty="0">
                          <a:solidFill>
                            <a:schemeClr val="tx1"/>
                          </a:solidFill>
                          <a:effectLst/>
                          <a:latin typeface="Montserrat" panose="00000500000000000000" pitchFamily="2" charset="0"/>
                        </a:rPr>
                        <a:t>Etiquetas de fila</a:t>
                      </a:r>
                    </a:p>
                  </a:txBody>
                  <a:tcPr marL="28498" marR="28498" marT="18998" marB="18998" anchor="b">
                    <a:lnL w="19050"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B7B7B"/>
                    </a:solidFill>
                  </a:tcPr>
                </a:tc>
                <a:tc>
                  <a:txBody>
                    <a:bodyPr/>
                    <a:lstStyle/>
                    <a:p>
                      <a:pPr algn="ctr" rtl="0" fontAlgn="b"/>
                      <a:r>
                        <a:rPr lang="es-CO" sz="1100" b="1" dirty="0">
                          <a:solidFill>
                            <a:schemeClr val="tx1"/>
                          </a:solidFill>
                          <a:effectLst/>
                          <a:latin typeface="Gill Sans MT" panose="020B0502020104020203" pitchFamily="34" charset="0"/>
                        </a:rPr>
                        <a:t>Monto</a:t>
                      </a:r>
                    </a:p>
                  </a:txBody>
                  <a:tcPr marL="28498" marR="28498" marT="18998" marB="189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tc>
                  <a:txBody>
                    <a:bodyPr/>
                    <a:lstStyle/>
                    <a:p>
                      <a:pPr algn="ctr" rtl="0" fontAlgn="b"/>
                      <a:r>
                        <a:rPr lang="es-CO" sz="1100" b="1" dirty="0">
                          <a:solidFill>
                            <a:schemeClr val="tx1"/>
                          </a:solidFill>
                          <a:effectLst/>
                          <a:latin typeface="Gill Sans MT" panose="020B0502020104020203" pitchFamily="34" charset="0"/>
                        </a:rPr>
                        <a:t>%</a:t>
                      </a:r>
                    </a:p>
                  </a:txBody>
                  <a:tcPr marL="28498" marR="28498" marT="18998" marB="189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tc>
                  <a:txBody>
                    <a:bodyPr/>
                    <a:lstStyle/>
                    <a:p>
                      <a:pPr algn="ctr" rtl="0" fontAlgn="b"/>
                      <a:r>
                        <a:rPr lang="es-CO" sz="1100" b="1" dirty="0">
                          <a:solidFill>
                            <a:schemeClr val="tx1"/>
                          </a:solidFill>
                          <a:effectLst/>
                          <a:latin typeface="Gill Sans MT" panose="020B0502020104020203" pitchFamily="34" charset="0"/>
                        </a:rPr>
                        <a:t>Monto</a:t>
                      </a:r>
                    </a:p>
                  </a:txBody>
                  <a:tcPr marL="28498" marR="28498" marT="18998" marB="189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tc>
                  <a:txBody>
                    <a:bodyPr/>
                    <a:lstStyle/>
                    <a:p>
                      <a:pPr algn="ctr" rtl="0" fontAlgn="b"/>
                      <a:r>
                        <a:rPr lang="es-CO" sz="1100" b="1" dirty="0">
                          <a:solidFill>
                            <a:schemeClr val="tx1"/>
                          </a:solidFill>
                          <a:effectLst/>
                          <a:latin typeface="Gill Sans MT" panose="020B0502020104020203" pitchFamily="34" charset="0"/>
                        </a:rPr>
                        <a:t>%</a:t>
                      </a:r>
                    </a:p>
                  </a:txBody>
                  <a:tcPr marL="28498" marR="28498" marT="18998" marB="189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tc>
                  <a:txBody>
                    <a:bodyPr/>
                    <a:lstStyle/>
                    <a:p>
                      <a:pPr algn="ctr" rtl="0" fontAlgn="b"/>
                      <a:r>
                        <a:rPr lang="es-CO" sz="1100" b="1" dirty="0">
                          <a:solidFill>
                            <a:schemeClr val="tx1"/>
                          </a:solidFill>
                          <a:effectLst/>
                          <a:latin typeface="Gill Sans MT" panose="020B0502020104020203" pitchFamily="34" charset="0"/>
                        </a:rPr>
                        <a:t>Monto</a:t>
                      </a:r>
                    </a:p>
                  </a:txBody>
                  <a:tcPr marL="28498" marR="28498" marT="18998" marB="189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tc>
                  <a:txBody>
                    <a:bodyPr/>
                    <a:lstStyle/>
                    <a:p>
                      <a:pPr algn="ctr" rtl="0" fontAlgn="b"/>
                      <a:r>
                        <a:rPr lang="es-CO" sz="1100" b="1" dirty="0">
                          <a:solidFill>
                            <a:schemeClr val="tx1"/>
                          </a:solidFill>
                          <a:effectLst/>
                          <a:latin typeface="Gill Sans MT" panose="020B0502020104020203" pitchFamily="34" charset="0"/>
                        </a:rPr>
                        <a:t>%</a:t>
                      </a:r>
                    </a:p>
                  </a:txBody>
                  <a:tcPr marL="28498" marR="28498" marT="18998" marB="189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tc>
                  <a:txBody>
                    <a:bodyPr/>
                    <a:lstStyle/>
                    <a:p>
                      <a:pPr algn="ctr" rtl="0" fontAlgn="b"/>
                      <a:r>
                        <a:rPr lang="es-CO" sz="1100" b="1" dirty="0">
                          <a:solidFill>
                            <a:schemeClr val="tx1"/>
                          </a:solidFill>
                          <a:effectLst/>
                          <a:latin typeface="Gill Sans MT" panose="020B0502020104020203" pitchFamily="34" charset="0"/>
                        </a:rPr>
                        <a:t>Monto</a:t>
                      </a:r>
                    </a:p>
                  </a:txBody>
                  <a:tcPr marL="28498" marR="28498" marT="18998" marB="189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tc>
                  <a:txBody>
                    <a:bodyPr/>
                    <a:lstStyle/>
                    <a:p>
                      <a:pPr algn="ctr" rtl="0" fontAlgn="b"/>
                      <a:r>
                        <a:rPr lang="es-CO" sz="1100" b="1" dirty="0">
                          <a:solidFill>
                            <a:schemeClr val="tx1"/>
                          </a:solidFill>
                          <a:effectLst/>
                          <a:latin typeface="Gill Sans MT" panose="020B0502020104020203" pitchFamily="34" charset="0"/>
                        </a:rPr>
                        <a:t>%</a:t>
                      </a:r>
                    </a:p>
                  </a:txBody>
                  <a:tcPr marL="28498" marR="28498" marT="18998" marB="189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CO" sz="1100" b="1" dirty="0">
                          <a:solidFill>
                            <a:schemeClr val="tx1"/>
                          </a:solidFill>
                          <a:effectLst/>
                          <a:latin typeface="Gill Sans MT" panose="020B0502020104020203" pitchFamily="34" charset="0"/>
                        </a:rPr>
                        <a:t>Monto</a:t>
                      </a:r>
                    </a:p>
                  </a:txBody>
                  <a:tcPr marL="28498" marR="28498" marT="18998" marB="189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tc>
                  <a:txBody>
                    <a:bodyPr/>
                    <a:lstStyle/>
                    <a:p>
                      <a:pPr algn="ctr" rtl="0" fontAlgn="b"/>
                      <a:r>
                        <a:rPr lang="es-MX" sz="1100" b="1" dirty="0">
                          <a:solidFill>
                            <a:schemeClr val="tx1"/>
                          </a:solidFill>
                          <a:effectLst/>
                          <a:latin typeface="Gill Sans MT" panose="020B0502020104020203" pitchFamily="34" charset="0"/>
                        </a:rPr>
                        <a:t>%</a:t>
                      </a:r>
                      <a:endParaRPr lang="es-CO" sz="1100" b="1" dirty="0">
                        <a:solidFill>
                          <a:schemeClr val="tx1"/>
                        </a:solidFill>
                        <a:effectLst/>
                        <a:latin typeface="Gill Sans MT" panose="020B0502020104020203" pitchFamily="34" charset="0"/>
                      </a:endParaRPr>
                    </a:p>
                  </a:txBody>
                  <a:tcPr marL="28498" marR="28498" marT="18998" marB="18998"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tc>
                  <a:txBody>
                    <a:bodyPr/>
                    <a:lstStyle/>
                    <a:p>
                      <a:pPr algn="ctr" rtl="0" fontAlgn="b"/>
                      <a:r>
                        <a:rPr lang="es-CO" sz="1100" b="1" dirty="0">
                          <a:solidFill>
                            <a:schemeClr val="tx1"/>
                          </a:solidFill>
                          <a:effectLst/>
                          <a:latin typeface="Gill Sans MT" panose="020B0502020104020203" pitchFamily="34" charset="0"/>
                        </a:rPr>
                        <a:t>Monto</a:t>
                      </a:r>
                    </a:p>
                  </a:txBody>
                  <a:tcPr marL="28498" marR="28498" marT="18998" marB="18998"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C2E7ED"/>
                    </a:solidFill>
                  </a:tcPr>
                </a:tc>
                <a:tc>
                  <a:txBody>
                    <a:bodyPr/>
                    <a:lstStyle/>
                    <a:p>
                      <a:pPr algn="ctr" rtl="0" fontAlgn="b"/>
                      <a:r>
                        <a:rPr lang="es-CO" sz="1100" b="1" dirty="0">
                          <a:solidFill>
                            <a:schemeClr val="tx1"/>
                          </a:solidFill>
                          <a:effectLst/>
                          <a:latin typeface="Gill Sans MT" panose="020B0502020104020203" pitchFamily="34" charset="0"/>
                        </a:rPr>
                        <a:t>%</a:t>
                      </a:r>
                    </a:p>
                  </a:txBody>
                  <a:tcPr marL="28498" marR="28498" marT="18998" marB="18998" anchor="ctr">
                    <a:lnL w="1270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2E7ED"/>
                    </a:solidFill>
                  </a:tcPr>
                </a:tc>
                <a:extLst>
                  <a:ext uri="{0D108BD9-81ED-4DB2-BD59-A6C34878D82A}">
                    <a16:rowId xmlns:a16="http://schemas.microsoft.com/office/drawing/2014/main" val="1196468846"/>
                  </a:ext>
                </a:extLst>
              </a:tr>
              <a:tr h="400063">
                <a:tc>
                  <a:txBody>
                    <a:bodyPr/>
                    <a:lstStyle/>
                    <a:p>
                      <a:pPr rtl="0" fontAlgn="b"/>
                      <a:r>
                        <a:rPr lang="es-MX" sz="1100" b="1" dirty="0">
                          <a:solidFill>
                            <a:schemeClr val="tx1"/>
                          </a:solidFill>
                          <a:effectLst/>
                          <a:latin typeface="Gill Sans MT" panose="020B0502020104020203" pitchFamily="34" charset="0"/>
                        </a:rPr>
                        <a:t>Contribuciones, donaciones y créditos de particulares</a:t>
                      </a:r>
                    </a:p>
                  </a:txBody>
                  <a:tcPr marL="28498" marR="28498" marT="18998" marB="18998"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$14.159.597.841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33,3%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$1.673.161.840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21,3%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$4.641.906.042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24,6%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$9.726.951.246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35,6%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$334.563.945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49,6%</a:t>
                      </a:r>
                    </a:p>
                  </a:txBody>
                  <a:tcPr marL="9525" marR="9525" marT="9525"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$ 30.536.180.914 </a:t>
                      </a:r>
                    </a:p>
                  </a:txBody>
                  <a:tcPr marL="9525" marR="9525" marT="9525"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a:solidFill>
                            <a:srgbClr val="000000"/>
                          </a:solidFill>
                          <a:effectLst/>
                          <a:latin typeface="Gill Sans MT" panose="020B0502020104020203" pitchFamily="34" charset="0"/>
                        </a:rPr>
                        <a:t>31,4%</a:t>
                      </a:r>
                    </a:p>
                  </a:txBody>
                  <a:tcPr marL="9525" marR="9525" marT="9525" marB="0" anchor="ctr">
                    <a:lnL w="1270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47756197"/>
                  </a:ext>
                </a:extLst>
              </a:tr>
              <a:tr h="711124">
                <a:tc>
                  <a:txBody>
                    <a:bodyPr/>
                    <a:lstStyle/>
                    <a:p>
                      <a:pPr rtl="0" fontAlgn="b"/>
                      <a:r>
                        <a:rPr lang="es-MX" sz="1100" b="1" dirty="0">
                          <a:solidFill>
                            <a:schemeClr val="tx1"/>
                          </a:solidFill>
                          <a:effectLst/>
                          <a:latin typeface="Gill Sans MT" panose="020B0502020104020203" pitchFamily="34" charset="0"/>
                        </a:rPr>
                        <a:t>Créditos o aportes de candidatos, sus cónyuges o sus parientes</a:t>
                      </a:r>
                    </a:p>
                  </a:txBody>
                  <a:tcPr marL="28498" marR="28498" marT="18998" marB="18998"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$25.458.812.122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59,9%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$5.606.245.983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71,3%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$11.169.035.121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59,2%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$11.910.861.364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a:solidFill>
                            <a:srgbClr val="000000"/>
                          </a:solidFill>
                          <a:effectLst/>
                          <a:latin typeface="Gill Sans MT" panose="020B0502020104020203" pitchFamily="34" charset="0"/>
                        </a:rPr>
                        <a:t>43,6%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$328.138.286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48,6%</a:t>
                      </a:r>
                    </a:p>
                  </a:txBody>
                  <a:tcPr marL="9525" marR="9525" marT="9525"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$ 54.473.092.876 </a:t>
                      </a:r>
                    </a:p>
                  </a:txBody>
                  <a:tcPr marL="9525" marR="9525" marT="9525"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a:solidFill>
                            <a:srgbClr val="000000"/>
                          </a:solidFill>
                          <a:effectLst/>
                          <a:latin typeface="Gill Sans MT" panose="020B0502020104020203" pitchFamily="34" charset="0"/>
                        </a:rPr>
                        <a:t>56,0%</a:t>
                      </a:r>
                    </a:p>
                  </a:txBody>
                  <a:tcPr marL="9525" marR="9525" marT="9525" marB="0" anchor="ctr">
                    <a:lnL w="1270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14232424"/>
                  </a:ext>
                </a:extLst>
              </a:tr>
              <a:tr h="370601">
                <a:tc>
                  <a:txBody>
                    <a:bodyPr/>
                    <a:lstStyle/>
                    <a:p>
                      <a:pPr rtl="0" fontAlgn="b"/>
                      <a:r>
                        <a:rPr lang="es-CO" sz="1100" b="1" dirty="0">
                          <a:solidFill>
                            <a:schemeClr val="tx1"/>
                          </a:solidFill>
                          <a:effectLst/>
                          <a:latin typeface="Gill Sans MT" panose="020B0502020104020203" pitchFamily="34" charset="0"/>
                        </a:rPr>
                        <a:t>Créditos obtenidos en entidades financieras</a:t>
                      </a:r>
                    </a:p>
                  </a:txBody>
                  <a:tcPr marL="28498" marR="28498" marT="18998" marB="18998"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$1.782.422.729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a:solidFill>
                            <a:srgbClr val="000000"/>
                          </a:solidFill>
                          <a:effectLst/>
                          <a:latin typeface="Gill Sans MT" panose="020B0502020104020203" pitchFamily="34" charset="0"/>
                        </a:rPr>
                        <a:t>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$527.200.000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$233.171.465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a:solidFill>
                            <a:srgbClr val="000000"/>
                          </a:solidFill>
                          <a:effectLst/>
                          <a:latin typeface="Gill Sans MT" panose="020B0502020104020203" pitchFamily="34" charset="0"/>
                        </a:rPr>
                        <a:t>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$4.653.040.000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17,0%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MX" sz="1100" b="0" i="0" u="none" strike="noStrike" dirty="0">
                          <a:solidFill>
                            <a:srgbClr val="000000"/>
                          </a:solidFill>
                          <a:effectLst/>
                          <a:latin typeface="Gill Sans MT" panose="020B0502020104020203" pitchFamily="34" charset="0"/>
                        </a:rPr>
                        <a:t>$0</a:t>
                      </a:r>
                      <a:endParaRPr lang="es-CO" sz="1100" b="0" i="0" u="none" strike="noStrike" dirty="0">
                        <a:solidFill>
                          <a:srgbClr val="000000"/>
                        </a:solidFill>
                        <a:effectLst/>
                        <a:latin typeface="Gill Sans MT" panose="020B0502020104020203"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a:solidFill>
                            <a:srgbClr val="000000"/>
                          </a:solidFill>
                          <a:effectLst/>
                          <a:latin typeface="Gill Sans MT" panose="020B0502020104020203" pitchFamily="34" charset="0"/>
                        </a:rPr>
                        <a:t>0,0%</a:t>
                      </a:r>
                    </a:p>
                  </a:txBody>
                  <a:tcPr marL="9525" marR="9525" marT="9525"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$ 7.195.834.194 </a:t>
                      </a:r>
                    </a:p>
                  </a:txBody>
                  <a:tcPr marL="9525" marR="9525" marT="9525"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a:solidFill>
                            <a:srgbClr val="000000"/>
                          </a:solidFill>
                          <a:effectLst/>
                          <a:latin typeface="Gill Sans MT" panose="020B0502020104020203" pitchFamily="34" charset="0"/>
                        </a:rPr>
                        <a:t>7,4%</a:t>
                      </a:r>
                    </a:p>
                  </a:txBody>
                  <a:tcPr marL="9525" marR="9525" marT="9525" marB="0" anchor="ctr">
                    <a:lnL w="1270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98145363"/>
                  </a:ext>
                </a:extLst>
              </a:tr>
              <a:tr h="178880">
                <a:tc>
                  <a:txBody>
                    <a:bodyPr/>
                    <a:lstStyle/>
                    <a:p>
                      <a:pPr rtl="0" fontAlgn="b"/>
                      <a:r>
                        <a:rPr lang="es-CO" sz="1100" b="1" dirty="0">
                          <a:solidFill>
                            <a:schemeClr val="tx1"/>
                          </a:solidFill>
                          <a:effectLst/>
                          <a:latin typeface="Gill Sans MT" panose="020B0502020104020203" pitchFamily="34" charset="0"/>
                        </a:rPr>
                        <a:t>Anticipos</a:t>
                      </a:r>
                    </a:p>
                  </a:txBody>
                  <a:tcPr marL="28498" marR="28498" marT="18998" marB="18998"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MX" sz="1100" b="0" i="0" u="none" strike="noStrike" dirty="0">
                          <a:solidFill>
                            <a:srgbClr val="000000"/>
                          </a:solidFill>
                          <a:effectLst/>
                          <a:latin typeface="Gill Sans MT" panose="020B0502020104020203" pitchFamily="34" charset="0"/>
                        </a:rPr>
                        <a:t>$0</a:t>
                      </a:r>
                      <a:endParaRPr lang="es-CO" sz="1100" b="0" i="0" u="none" strike="noStrike" dirty="0">
                        <a:solidFill>
                          <a:srgbClr val="000000"/>
                        </a:solidFill>
                        <a:effectLst/>
                        <a:latin typeface="Gill Sans MT" panose="020B0502020104020203"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a:solidFill>
                            <a:srgbClr val="000000"/>
                          </a:solidFill>
                          <a:effectLst/>
                          <a:latin typeface="Gill Sans MT" panose="020B0502020104020203" pitchFamily="34" charset="0"/>
                        </a:rPr>
                        <a:t>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MX" sz="1100" b="0" i="0" u="none" strike="noStrike" dirty="0">
                          <a:solidFill>
                            <a:srgbClr val="000000"/>
                          </a:solidFill>
                          <a:effectLst/>
                          <a:latin typeface="Gill Sans MT" panose="020B0502020104020203" pitchFamily="34" charset="0"/>
                        </a:rPr>
                        <a:t>$0</a:t>
                      </a:r>
                      <a:endParaRPr lang="es-CO" sz="1100" b="0" i="0" u="none" strike="noStrike" dirty="0">
                        <a:solidFill>
                          <a:srgbClr val="000000"/>
                        </a:solidFill>
                        <a:effectLst/>
                        <a:latin typeface="Gill Sans MT" panose="020B0502020104020203"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$100.000.000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a:solidFill>
                            <a:srgbClr val="000000"/>
                          </a:solidFill>
                          <a:effectLst/>
                          <a:latin typeface="Gill Sans MT" panose="020B0502020104020203" pitchFamily="34" charset="0"/>
                        </a:rPr>
                        <a:t>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MX" sz="1100" b="0" i="0" u="none" strike="noStrike" dirty="0">
                          <a:solidFill>
                            <a:srgbClr val="000000"/>
                          </a:solidFill>
                          <a:effectLst/>
                          <a:latin typeface="Gill Sans MT" panose="020B0502020104020203" pitchFamily="34" charset="0"/>
                        </a:rPr>
                        <a:t>$0</a:t>
                      </a:r>
                      <a:endParaRPr lang="es-CO" sz="1100" b="0" i="0" u="none" strike="noStrike" dirty="0">
                        <a:solidFill>
                          <a:srgbClr val="000000"/>
                        </a:solidFill>
                        <a:effectLst/>
                        <a:latin typeface="Gill Sans MT" panose="020B0502020104020203"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a:solidFill>
                            <a:srgbClr val="000000"/>
                          </a:solidFill>
                          <a:effectLst/>
                          <a:latin typeface="Gill Sans MT" panose="020B0502020104020203" pitchFamily="34" charset="0"/>
                        </a:rPr>
                        <a:t>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MX" sz="1100" b="0" i="0" u="none" strike="noStrike" dirty="0">
                          <a:solidFill>
                            <a:srgbClr val="000000"/>
                          </a:solidFill>
                          <a:effectLst/>
                          <a:latin typeface="Gill Sans MT" panose="020B0502020104020203" pitchFamily="34" charset="0"/>
                        </a:rPr>
                        <a:t>$0</a:t>
                      </a:r>
                      <a:endParaRPr lang="es-CO" sz="1100" b="0" i="0" u="none" strike="noStrike" dirty="0">
                        <a:solidFill>
                          <a:srgbClr val="000000"/>
                        </a:solidFill>
                        <a:effectLst/>
                        <a:latin typeface="Gill Sans MT" panose="020B0502020104020203"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a:solidFill>
                            <a:srgbClr val="000000"/>
                          </a:solidFill>
                          <a:effectLst/>
                          <a:latin typeface="Gill Sans MT" panose="020B0502020104020203" pitchFamily="34" charset="0"/>
                        </a:rPr>
                        <a:t>0,0%</a:t>
                      </a:r>
                    </a:p>
                  </a:txBody>
                  <a:tcPr marL="9525" marR="9525" marT="9525"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$ 100.000.000 </a:t>
                      </a:r>
                    </a:p>
                  </a:txBody>
                  <a:tcPr marL="9525" marR="9525" marT="9525"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0,1%</a:t>
                      </a:r>
                    </a:p>
                  </a:txBody>
                  <a:tcPr marL="9525" marR="9525" marT="9525" marB="0" anchor="ctr">
                    <a:lnL w="1270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39017617"/>
                  </a:ext>
                </a:extLst>
              </a:tr>
              <a:tr h="474839">
                <a:tc>
                  <a:txBody>
                    <a:bodyPr/>
                    <a:lstStyle/>
                    <a:p>
                      <a:pPr rtl="0" fontAlgn="b"/>
                      <a:r>
                        <a:rPr lang="es-MX" sz="1100" b="1" dirty="0">
                          <a:solidFill>
                            <a:schemeClr val="tx1"/>
                          </a:solidFill>
                          <a:effectLst/>
                          <a:latin typeface="Gill Sans MT" panose="020B0502020104020203" pitchFamily="34" charset="0"/>
                        </a:rPr>
                        <a:t>Ingresos  de cualquier actividad lucrativa del partido o movimiento</a:t>
                      </a:r>
                    </a:p>
                  </a:txBody>
                  <a:tcPr marL="28498" marR="28498" marT="18998" marB="18998"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$408.486.000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a:solidFill>
                            <a:srgbClr val="000000"/>
                          </a:solidFill>
                          <a:effectLst/>
                          <a:latin typeface="Gill Sans MT" panose="020B0502020104020203" pitchFamily="34" charset="0"/>
                        </a:rPr>
                        <a:t>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MX" sz="1100" b="0" i="0" u="none" strike="noStrike" dirty="0">
                          <a:solidFill>
                            <a:srgbClr val="000000"/>
                          </a:solidFill>
                          <a:effectLst/>
                          <a:latin typeface="Gill Sans MT" panose="020B0502020104020203" pitchFamily="34" charset="0"/>
                        </a:rPr>
                        <a:t>$0</a:t>
                      </a:r>
                      <a:endParaRPr lang="es-CO" sz="1100" b="0" i="0" u="none" strike="noStrike" dirty="0">
                        <a:solidFill>
                          <a:srgbClr val="000000"/>
                        </a:solidFill>
                        <a:effectLst/>
                        <a:latin typeface="Gill Sans MT" panose="020B0502020104020203"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a:solidFill>
                            <a:srgbClr val="000000"/>
                          </a:solidFill>
                          <a:effectLst/>
                          <a:latin typeface="Gill Sans MT" panose="020B0502020104020203" pitchFamily="34" charset="0"/>
                        </a:rPr>
                        <a:t>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$26.262.500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a:solidFill>
                            <a:srgbClr val="000000"/>
                          </a:solidFill>
                          <a:effectLst/>
                          <a:latin typeface="Gill Sans MT" panose="020B0502020104020203" pitchFamily="34" charset="0"/>
                        </a:rPr>
                        <a:t>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$756.611.064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2,8%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MX" sz="1100" b="0" i="0" u="none" strike="noStrike" dirty="0">
                          <a:solidFill>
                            <a:srgbClr val="000000"/>
                          </a:solidFill>
                          <a:effectLst/>
                          <a:latin typeface="Gill Sans MT" panose="020B0502020104020203" pitchFamily="34" charset="0"/>
                        </a:rPr>
                        <a:t>$0</a:t>
                      </a:r>
                      <a:endParaRPr lang="es-CO" sz="1100" b="0" i="0" u="none" strike="noStrike" dirty="0">
                        <a:solidFill>
                          <a:srgbClr val="000000"/>
                        </a:solidFill>
                        <a:effectLst/>
                        <a:latin typeface="Gill Sans MT" panose="020B0502020104020203"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a:solidFill>
                            <a:srgbClr val="000000"/>
                          </a:solidFill>
                          <a:effectLst/>
                          <a:latin typeface="Gill Sans MT" panose="020B0502020104020203" pitchFamily="34" charset="0"/>
                        </a:rPr>
                        <a:t>0,0%</a:t>
                      </a:r>
                    </a:p>
                  </a:txBody>
                  <a:tcPr marL="9525" marR="9525" marT="9525"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$ 1.191.359.564 </a:t>
                      </a:r>
                    </a:p>
                  </a:txBody>
                  <a:tcPr marL="9525" marR="9525" marT="9525"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a:solidFill>
                            <a:srgbClr val="000000"/>
                          </a:solidFill>
                          <a:effectLst/>
                          <a:latin typeface="Gill Sans MT" panose="020B0502020104020203" pitchFamily="34" charset="0"/>
                        </a:rPr>
                        <a:t>1,2%</a:t>
                      </a:r>
                    </a:p>
                  </a:txBody>
                  <a:tcPr marL="9525" marR="9525" marT="9525" marB="0" anchor="ctr">
                    <a:lnL w="1270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17442476"/>
                  </a:ext>
                </a:extLst>
              </a:tr>
              <a:tr h="373119">
                <a:tc>
                  <a:txBody>
                    <a:bodyPr/>
                    <a:lstStyle/>
                    <a:p>
                      <a:pPr rtl="0" fontAlgn="b"/>
                      <a:r>
                        <a:rPr lang="es-CO" sz="1100" b="1" dirty="0">
                          <a:solidFill>
                            <a:schemeClr val="tx1"/>
                          </a:solidFill>
                          <a:effectLst/>
                          <a:latin typeface="Gill Sans MT" panose="020B0502020104020203" pitchFamily="34" charset="0"/>
                        </a:rPr>
                        <a:t>Otros ingresos (rendimientos financieros)</a:t>
                      </a:r>
                    </a:p>
                  </a:txBody>
                  <a:tcPr marL="28498" marR="28498" marT="18998" marB="18998"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$121.432.231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a:solidFill>
                            <a:srgbClr val="000000"/>
                          </a:solidFill>
                          <a:effectLst/>
                          <a:latin typeface="Gill Sans MT" panose="020B0502020104020203" pitchFamily="34" charset="0"/>
                        </a:rPr>
                        <a:t>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$128.998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a:solidFill>
                            <a:srgbClr val="000000"/>
                          </a:solidFill>
                          <a:effectLst/>
                          <a:latin typeface="Gill Sans MT" panose="020B0502020104020203" pitchFamily="34" charset="0"/>
                        </a:rPr>
                        <a:t>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$2.324.694.514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a:solidFill>
                            <a:srgbClr val="000000"/>
                          </a:solidFill>
                          <a:effectLst/>
                          <a:latin typeface="Gill Sans MT" panose="020B0502020104020203" pitchFamily="34" charset="0"/>
                        </a:rPr>
                        <a:t>12,3%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$3.560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$252.710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a:solidFill>
                            <a:srgbClr val="000000"/>
                          </a:solidFill>
                          <a:effectLst/>
                          <a:latin typeface="Gill Sans MT" panose="020B0502020104020203" pitchFamily="34" charset="0"/>
                        </a:rPr>
                        <a:t>0,0%</a:t>
                      </a:r>
                    </a:p>
                  </a:txBody>
                  <a:tcPr marL="9525" marR="9525" marT="9525"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$ 2.446.512.013 </a:t>
                      </a:r>
                    </a:p>
                  </a:txBody>
                  <a:tcPr marL="9525" marR="9525" marT="9525"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2,5%</a:t>
                      </a:r>
                    </a:p>
                  </a:txBody>
                  <a:tcPr marL="9525" marR="9525" marT="9525" marB="0" anchor="ctr">
                    <a:lnL w="1270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04343985"/>
                  </a:ext>
                </a:extLst>
              </a:tr>
              <a:tr h="456511">
                <a:tc>
                  <a:txBody>
                    <a:bodyPr/>
                    <a:lstStyle/>
                    <a:p>
                      <a:pPr rtl="0" fontAlgn="b"/>
                      <a:r>
                        <a:rPr lang="es-MX" sz="1100" b="1" dirty="0">
                          <a:solidFill>
                            <a:schemeClr val="tx1"/>
                          </a:solidFill>
                          <a:effectLst/>
                          <a:latin typeface="Gill Sans MT" panose="020B0502020104020203" pitchFamily="34" charset="0"/>
                        </a:rPr>
                        <a:t>Recursos de los partidos y movimientos políticos</a:t>
                      </a:r>
                    </a:p>
                  </a:txBody>
                  <a:tcPr marL="28498" marR="28498" marT="18998" marB="18998"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$557.881.796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a:solidFill>
                            <a:srgbClr val="000000"/>
                          </a:solidFill>
                          <a:effectLst/>
                          <a:latin typeface="Gill Sans MT" panose="020B0502020104020203" pitchFamily="34" charset="0"/>
                        </a:rPr>
                        <a:t>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$51.094.925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a:solidFill>
                            <a:srgbClr val="000000"/>
                          </a:solidFill>
                          <a:effectLst/>
                          <a:latin typeface="Gill Sans MT" panose="020B0502020104020203" pitchFamily="34" charset="0"/>
                        </a:rPr>
                        <a:t>0,7%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$378.225.450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a:solidFill>
                            <a:srgbClr val="000000"/>
                          </a:solidFill>
                          <a:effectLst/>
                          <a:latin typeface="Gill Sans MT" panose="020B0502020104020203" pitchFamily="34" charset="0"/>
                        </a:rPr>
                        <a:t>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$300.000.000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$12.110.000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1,8%</a:t>
                      </a:r>
                    </a:p>
                  </a:txBody>
                  <a:tcPr marL="9525" marR="9525" marT="9525"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  1.299.312.171 </a:t>
                      </a:r>
                    </a:p>
                  </a:txBody>
                  <a:tcPr marL="9525" marR="9525" marT="9525"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1,3%</a:t>
                      </a:r>
                    </a:p>
                  </a:txBody>
                  <a:tcPr marL="9525" marR="9525" marT="9525" marB="0" anchor="ctr">
                    <a:lnL w="1270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19919039"/>
                  </a:ext>
                </a:extLst>
              </a:tr>
              <a:tr h="373119">
                <a:tc>
                  <a:txBody>
                    <a:bodyPr/>
                    <a:lstStyle/>
                    <a:p>
                      <a:pPr rtl="0" fontAlgn="b"/>
                      <a:r>
                        <a:rPr lang="es-CO" sz="1100" b="1" dirty="0">
                          <a:solidFill>
                            <a:schemeClr val="tx1"/>
                          </a:solidFill>
                          <a:effectLst/>
                          <a:latin typeface="Gill Sans MT" panose="020B0502020104020203" pitchFamily="34" charset="0"/>
                        </a:rPr>
                        <a:t>INGRESOS TOTALES</a:t>
                      </a:r>
                    </a:p>
                  </a:txBody>
                  <a:tcPr marL="28498" marR="28498" marT="18998" marB="1899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s-CO" sz="1100" b="1" i="0" u="none" strike="noStrike" dirty="0">
                          <a:solidFill>
                            <a:srgbClr val="000000"/>
                          </a:solidFill>
                          <a:effectLst/>
                          <a:latin typeface="Gill Sans MT" panose="020B0502020104020203" pitchFamily="34" charset="0"/>
                        </a:rPr>
                        <a:t> $42.488.632.719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tc>
                  <a:txBody>
                    <a:bodyPr/>
                    <a:lstStyle/>
                    <a:p>
                      <a:pPr algn="ctr" fontAlgn="b"/>
                      <a:r>
                        <a:rPr lang="es-CO" sz="1100" b="1" i="0" u="none" strike="noStrike" dirty="0">
                          <a:solidFill>
                            <a:srgbClr val="000000"/>
                          </a:solidFill>
                          <a:effectLst/>
                          <a:latin typeface="Gill Sans MT" panose="020B0502020104020203" pitchFamily="34"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tc>
                  <a:txBody>
                    <a:bodyPr/>
                    <a:lstStyle/>
                    <a:p>
                      <a:pPr algn="ctr" fontAlgn="b"/>
                      <a:r>
                        <a:rPr lang="es-CO" sz="1100" b="1" i="0" u="none" strike="noStrike" dirty="0">
                          <a:solidFill>
                            <a:srgbClr val="000000"/>
                          </a:solidFill>
                          <a:effectLst/>
                          <a:latin typeface="Gill Sans MT" panose="020B0502020104020203" pitchFamily="34" charset="0"/>
                        </a:rPr>
                        <a:t> $7.857.831.746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tc>
                  <a:txBody>
                    <a:bodyPr/>
                    <a:lstStyle/>
                    <a:p>
                      <a:pPr algn="ctr" fontAlgn="b"/>
                      <a:r>
                        <a:rPr lang="es-CO" sz="1100" b="1" i="0" u="none" strike="noStrike" dirty="0">
                          <a:solidFill>
                            <a:srgbClr val="000000"/>
                          </a:solidFill>
                          <a:effectLst/>
                          <a:latin typeface="Gill Sans MT" panose="020B0502020104020203" pitchFamily="34"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tc>
                  <a:txBody>
                    <a:bodyPr/>
                    <a:lstStyle/>
                    <a:p>
                      <a:pPr algn="ctr" fontAlgn="b"/>
                      <a:r>
                        <a:rPr lang="es-CO" sz="1100" b="1" i="0" u="none" strike="noStrike" dirty="0">
                          <a:solidFill>
                            <a:srgbClr val="000000"/>
                          </a:solidFill>
                          <a:effectLst/>
                          <a:latin typeface="Gill Sans MT" panose="020B0502020104020203" pitchFamily="34" charset="0"/>
                        </a:rPr>
                        <a:t> $18.873.295.092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tc>
                  <a:txBody>
                    <a:bodyPr/>
                    <a:lstStyle/>
                    <a:p>
                      <a:pPr algn="ctr" fontAlgn="b"/>
                      <a:r>
                        <a:rPr lang="es-CO" sz="1100" b="1" i="0" u="none" strike="noStrike" dirty="0">
                          <a:solidFill>
                            <a:srgbClr val="000000"/>
                          </a:solidFill>
                          <a:effectLst/>
                          <a:latin typeface="Gill Sans MT" panose="020B0502020104020203" pitchFamily="34"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tc>
                  <a:txBody>
                    <a:bodyPr/>
                    <a:lstStyle/>
                    <a:p>
                      <a:pPr algn="ctr" fontAlgn="b"/>
                      <a:r>
                        <a:rPr lang="es-CO" sz="1100" b="1" i="0" u="none" strike="noStrike" dirty="0">
                          <a:solidFill>
                            <a:srgbClr val="000000"/>
                          </a:solidFill>
                          <a:effectLst/>
                          <a:latin typeface="Gill Sans MT" panose="020B0502020104020203" pitchFamily="34" charset="0"/>
                        </a:rPr>
                        <a:t> $27.347.467.234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tc>
                  <a:txBody>
                    <a:bodyPr/>
                    <a:lstStyle/>
                    <a:p>
                      <a:pPr algn="ctr" fontAlgn="b"/>
                      <a:r>
                        <a:rPr lang="es-CO" sz="1100" b="1" i="0" u="none" strike="noStrike" dirty="0">
                          <a:solidFill>
                            <a:srgbClr val="000000"/>
                          </a:solidFill>
                          <a:effectLst/>
                          <a:latin typeface="Gill Sans MT" panose="020B0502020104020203" pitchFamily="34" charset="0"/>
                        </a:rPr>
                        <a:t>100,0%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tc>
                  <a:txBody>
                    <a:bodyPr/>
                    <a:lstStyle/>
                    <a:p>
                      <a:pPr algn="ctr" fontAlgn="b"/>
                      <a:r>
                        <a:rPr lang="es-CO" sz="1100" b="1" i="0" u="none" strike="noStrike" dirty="0">
                          <a:solidFill>
                            <a:srgbClr val="000000"/>
                          </a:solidFill>
                          <a:effectLst/>
                          <a:latin typeface="Gill Sans MT" panose="020B0502020104020203" pitchFamily="34" charset="0"/>
                        </a:rPr>
                        <a:t>$675.064.941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tc>
                  <a:txBody>
                    <a:bodyPr/>
                    <a:lstStyle/>
                    <a:p>
                      <a:pPr algn="ctr" fontAlgn="b"/>
                      <a:r>
                        <a:rPr lang="es-CO" sz="1100" b="1" i="0" u="none" strike="noStrike" dirty="0">
                          <a:solidFill>
                            <a:srgbClr val="000000"/>
                          </a:solidFill>
                          <a:effectLst/>
                          <a:latin typeface="Gill Sans MT" panose="020B0502020104020203" pitchFamily="34" charset="0"/>
                        </a:rPr>
                        <a:t>100%</a:t>
                      </a:r>
                    </a:p>
                  </a:txBody>
                  <a:tcPr marL="9525" marR="9525" marT="9525"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tc>
                  <a:txBody>
                    <a:bodyPr/>
                    <a:lstStyle/>
                    <a:p>
                      <a:pPr algn="ctr" fontAlgn="b"/>
                      <a:r>
                        <a:rPr lang="es-CO" sz="1100" b="1" i="0" u="none" strike="noStrike" dirty="0">
                          <a:solidFill>
                            <a:srgbClr val="000000"/>
                          </a:solidFill>
                          <a:effectLst/>
                          <a:latin typeface="Gill Sans MT" panose="020B0502020104020203" pitchFamily="34" charset="0"/>
                        </a:rPr>
                        <a:t> $ 97.242.291.732 </a:t>
                      </a:r>
                    </a:p>
                  </a:txBody>
                  <a:tcPr marL="9525" marR="9525" marT="9525"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C2E7ED"/>
                    </a:solidFill>
                  </a:tcPr>
                </a:tc>
                <a:tc>
                  <a:txBody>
                    <a:bodyPr/>
                    <a:lstStyle/>
                    <a:p>
                      <a:pPr algn="ctr" fontAlgn="b"/>
                      <a:r>
                        <a:rPr lang="es-CO" sz="1100" b="1" i="0" u="none" strike="noStrike" dirty="0">
                          <a:solidFill>
                            <a:srgbClr val="000000"/>
                          </a:solidFill>
                          <a:effectLst/>
                          <a:latin typeface="Gill Sans MT" panose="020B0502020104020203" pitchFamily="34" charset="0"/>
                        </a:rPr>
                        <a:t>100%</a:t>
                      </a:r>
                    </a:p>
                  </a:txBody>
                  <a:tcPr marL="9525" marR="9525" marT="9525" marB="0" anchor="ctr">
                    <a:lnL w="1270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2E7ED"/>
                    </a:solidFill>
                  </a:tcPr>
                </a:tc>
                <a:extLst>
                  <a:ext uri="{0D108BD9-81ED-4DB2-BD59-A6C34878D82A}">
                    <a16:rowId xmlns:a16="http://schemas.microsoft.com/office/drawing/2014/main" val="477832225"/>
                  </a:ext>
                </a:extLst>
              </a:tr>
            </a:tbl>
          </a:graphicData>
        </a:graphic>
      </p:graphicFrame>
      <p:sp>
        <p:nvSpPr>
          <p:cNvPr id="7" name="CuadroTexto 6">
            <a:extLst>
              <a:ext uri="{FF2B5EF4-FFF2-40B4-BE49-F238E27FC236}">
                <a16:creationId xmlns:a16="http://schemas.microsoft.com/office/drawing/2014/main" id="{13286BB4-6384-1CF3-AB0D-C804A2374BFF}"/>
              </a:ext>
            </a:extLst>
          </p:cNvPr>
          <p:cNvSpPr txBox="1"/>
          <p:nvPr/>
        </p:nvSpPr>
        <p:spPr>
          <a:xfrm>
            <a:off x="2312504" y="5837532"/>
            <a:ext cx="7566992" cy="307777"/>
          </a:xfrm>
          <a:prstGeom prst="rect">
            <a:avLst/>
          </a:prstGeom>
          <a:noFill/>
        </p:spPr>
        <p:txBody>
          <a:bodyPr wrap="square" rtlCol="0">
            <a:spAutoFit/>
          </a:bodyPr>
          <a:lstStyle/>
          <a:p>
            <a:pPr algn="ctr"/>
            <a:r>
              <a:rPr lang="es-MX" sz="1400" b="1" dirty="0">
                <a:latin typeface="Gill Sans MT" panose="020B0502020104020203" pitchFamily="34" charset="0"/>
              </a:rPr>
              <a:t>Fuente: Consejo Nacional Electoral. Corte: 13/10/23 Elaborado por: MOE</a:t>
            </a:r>
            <a:endParaRPr lang="es-CO" sz="1400" b="1" dirty="0">
              <a:latin typeface="Gill Sans MT" panose="020B0502020104020203" pitchFamily="34" charset="0"/>
            </a:endParaRPr>
          </a:p>
        </p:txBody>
      </p:sp>
      <p:sp>
        <p:nvSpPr>
          <p:cNvPr id="6" name="Google Shape;89;p2">
            <a:extLst>
              <a:ext uri="{FF2B5EF4-FFF2-40B4-BE49-F238E27FC236}">
                <a16:creationId xmlns:a16="http://schemas.microsoft.com/office/drawing/2014/main" id="{D1D218A6-3B7D-F3AB-F31B-B908780AFE1E}"/>
              </a:ext>
            </a:extLst>
          </p:cNvPr>
          <p:cNvSpPr/>
          <p:nvPr/>
        </p:nvSpPr>
        <p:spPr>
          <a:xfrm>
            <a:off x="1086113" y="433238"/>
            <a:ext cx="8767983" cy="869027"/>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2800" b="1" dirty="0">
                <a:solidFill>
                  <a:schemeClr val="bg1"/>
                </a:solidFill>
                <a:latin typeface="Gill Sans MT" panose="020B0502020104020203" pitchFamily="34" charset="0"/>
              </a:rPr>
              <a:t>Principales fuentes del reporte de ingresos de campañas electorales</a:t>
            </a:r>
          </a:p>
        </p:txBody>
      </p:sp>
      <p:sp>
        <p:nvSpPr>
          <p:cNvPr id="8" name="Google Shape;89;p2">
            <a:extLst>
              <a:ext uri="{FF2B5EF4-FFF2-40B4-BE49-F238E27FC236}">
                <a16:creationId xmlns:a16="http://schemas.microsoft.com/office/drawing/2014/main" id="{C0268DE9-369F-A8BB-DDB7-8E05B639DB14}"/>
              </a:ext>
            </a:extLst>
          </p:cNvPr>
          <p:cNvSpPr/>
          <p:nvPr/>
        </p:nvSpPr>
        <p:spPr>
          <a:xfrm>
            <a:off x="1111513" y="433238"/>
            <a:ext cx="8767983" cy="869027"/>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2800" b="1" dirty="0">
                <a:solidFill>
                  <a:schemeClr val="bg1"/>
                </a:solidFill>
                <a:latin typeface="Gill Sans MT" panose="020B0502020104020203" pitchFamily="34" charset="0"/>
              </a:rPr>
              <a:t>Principales fuentes del reporte de ingresos de campañas electorales</a:t>
            </a:r>
          </a:p>
        </p:txBody>
      </p:sp>
    </p:spTree>
    <p:extLst>
      <p:ext uri="{BB962C8B-B14F-4D97-AF65-F5344CB8AC3E}">
        <p14:creationId xmlns:p14="http://schemas.microsoft.com/office/powerpoint/2010/main" val="11118870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65B3FC9-7A1F-A20C-9876-6A744108E841}"/>
              </a:ext>
            </a:extLst>
          </p:cNvPr>
          <p:cNvSpPr>
            <a:spLocks noGrp="1"/>
          </p:cNvSpPr>
          <p:nvPr>
            <p:ph type="dt" sz="half" idx="10"/>
          </p:nvPr>
        </p:nvSpPr>
        <p:spPr/>
        <p:txBody>
          <a:bodyPr/>
          <a:lstStyle/>
          <a:p>
            <a:fld id="{E2E02DB9-E290-4D18-B5B2-3465991AAB22}" type="datetime1">
              <a:rPr lang="en-US" smtClean="0"/>
              <a:t>10/18/2023</a:t>
            </a:fld>
            <a:endParaRPr lang="en-US"/>
          </a:p>
        </p:txBody>
      </p:sp>
      <p:sp>
        <p:nvSpPr>
          <p:cNvPr id="3" name="Marcador de número de diapositiva 2">
            <a:extLst>
              <a:ext uri="{FF2B5EF4-FFF2-40B4-BE49-F238E27FC236}">
                <a16:creationId xmlns:a16="http://schemas.microsoft.com/office/drawing/2014/main" id="{B7844A60-D04F-432C-8C93-CFE6C2E027D8}"/>
              </a:ext>
            </a:extLst>
          </p:cNvPr>
          <p:cNvSpPr>
            <a:spLocks noGrp="1"/>
          </p:cNvSpPr>
          <p:nvPr>
            <p:ph type="sldNum" sz="quarter" idx="12"/>
          </p:nvPr>
        </p:nvSpPr>
        <p:spPr/>
        <p:txBody>
          <a:bodyPr/>
          <a:lstStyle/>
          <a:p>
            <a:fld id="{F30F7205-41FB-46DE-B583-596CEB3EBE73}" type="slidenum">
              <a:rPr lang="en-US" smtClean="0"/>
              <a:t>32</a:t>
            </a:fld>
            <a:endParaRPr lang="en-US"/>
          </a:p>
        </p:txBody>
      </p:sp>
      <p:graphicFrame>
        <p:nvGraphicFramePr>
          <p:cNvPr id="4" name="Tabla 3">
            <a:extLst>
              <a:ext uri="{FF2B5EF4-FFF2-40B4-BE49-F238E27FC236}">
                <a16:creationId xmlns:a16="http://schemas.microsoft.com/office/drawing/2014/main" id="{9DC76801-9AE4-B977-43F7-399BA2EB0857}"/>
              </a:ext>
            </a:extLst>
          </p:cNvPr>
          <p:cNvGraphicFramePr>
            <a:graphicFrameLocks noGrp="1"/>
          </p:cNvGraphicFramePr>
          <p:nvPr>
            <p:extLst>
              <p:ext uri="{D42A27DB-BD31-4B8C-83A1-F6EECF244321}">
                <p14:modId xmlns:p14="http://schemas.microsoft.com/office/powerpoint/2010/main" val="2573989420"/>
              </p:ext>
            </p:extLst>
          </p:nvPr>
        </p:nvGraphicFramePr>
        <p:xfrm>
          <a:off x="351183" y="1995749"/>
          <a:ext cx="11489634" cy="3819967"/>
        </p:xfrm>
        <a:graphic>
          <a:graphicData uri="http://schemas.openxmlformats.org/drawingml/2006/table">
            <a:tbl>
              <a:tblPr/>
              <a:tblGrid>
                <a:gridCol w="1782417">
                  <a:extLst>
                    <a:ext uri="{9D8B030D-6E8A-4147-A177-3AD203B41FA5}">
                      <a16:colId xmlns:a16="http://schemas.microsoft.com/office/drawing/2014/main" val="3819972099"/>
                    </a:ext>
                  </a:extLst>
                </a:gridCol>
                <a:gridCol w="1179443">
                  <a:extLst>
                    <a:ext uri="{9D8B030D-6E8A-4147-A177-3AD203B41FA5}">
                      <a16:colId xmlns:a16="http://schemas.microsoft.com/office/drawing/2014/main" val="3459976447"/>
                    </a:ext>
                  </a:extLst>
                </a:gridCol>
                <a:gridCol w="450574">
                  <a:extLst>
                    <a:ext uri="{9D8B030D-6E8A-4147-A177-3AD203B41FA5}">
                      <a16:colId xmlns:a16="http://schemas.microsoft.com/office/drawing/2014/main" val="3103169060"/>
                    </a:ext>
                  </a:extLst>
                </a:gridCol>
                <a:gridCol w="1113183">
                  <a:extLst>
                    <a:ext uri="{9D8B030D-6E8A-4147-A177-3AD203B41FA5}">
                      <a16:colId xmlns:a16="http://schemas.microsoft.com/office/drawing/2014/main" val="2543981980"/>
                    </a:ext>
                  </a:extLst>
                </a:gridCol>
                <a:gridCol w="410817">
                  <a:extLst>
                    <a:ext uri="{9D8B030D-6E8A-4147-A177-3AD203B41FA5}">
                      <a16:colId xmlns:a16="http://schemas.microsoft.com/office/drawing/2014/main" val="3948260062"/>
                    </a:ext>
                  </a:extLst>
                </a:gridCol>
                <a:gridCol w="1179444">
                  <a:extLst>
                    <a:ext uri="{9D8B030D-6E8A-4147-A177-3AD203B41FA5}">
                      <a16:colId xmlns:a16="http://schemas.microsoft.com/office/drawing/2014/main" val="2601987550"/>
                    </a:ext>
                  </a:extLst>
                </a:gridCol>
                <a:gridCol w="450574">
                  <a:extLst>
                    <a:ext uri="{9D8B030D-6E8A-4147-A177-3AD203B41FA5}">
                      <a16:colId xmlns:a16="http://schemas.microsoft.com/office/drawing/2014/main" val="1849600922"/>
                    </a:ext>
                  </a:extLst>
                </a:gridCol>
                <a:gridCol w="1152939">
                  <a:extLst>
                    <a:ext uri="{9D8B030D-6E8A-4147-A177-3AD203B41FA5}">
                      <a16:colId xmlns:a16="http://schemas.microsoft.com/office/drawing/2014/main" val="2747455202"/>
                    </a:ext>
                  </a:extLst>
                </a:gridCol>
                <a:gridCol w="530087">
                  <a:extLst>
                    <a:ext uri="{9D8B030D-6E8A-4147-A177-3AD203B41FA5}">
                      <a16:colId xmlns:a16="http://schemas.microsoft.com/office/drawing/2014/main" val="2752601440"/>
                    </a:ext>
                  </a:extLst>
                </a:gridCol>
                <a:gridCol w="993512">
                  <a:extLst>
                    <a:ext uri="{9D8B030D-6E8A-4147-A177-3AD203B41FA5}">
                      <a16:colId xmlns:a16="http://schemas.microsoft.com/office/drawing/2014/main" val="3080056420"/>
                    </a:ext>
                  </a:extLst>
                </a:gridCol>
                <a:gridCol w="451770">
                  <a:extLst>
                    <a:ext uri="{9D8B030D-6E8A-4147-A177-3AD203B41FA5}">
                      <a16:colId xmlns:a16="http://schemas.microsoft.com/office/drawing/2014/main" val="1288193119"/>
                    </a:ext>
                  </a:extLst>
                </a:gridCol>
                <a:gridCol w="1343104">
                  <a:extLst>
                    <a:ext uri="{9D8B030D-6E8A-4147-A177-3AD203B41FA5}">
                      <a16:colId xmlns:a16="http://schemas.microsoft.com/office/drawing/2014/main" val="2149752316"/>
                    </a:ext>
                  </a:extLst>
                </a:gridCol>
                <a:gridCol w="451770">
                  <a:extLst>
                    <a:ext uri="{9D8B030D-6E8A-4147-A177-3AD203B41FA5}">
                      <a16:colId xmlns:a16="http://schemas.microsoft.com/office/drawing/2014/main" val="2051958576"/>
                    </a:ext>
                  </a:extLst>
                </a:gridCol>
              </a:tblGrid>
              <a:tr h="277564">
                <a:tc rowSpan="2">
                  <a:txBody>
                    <a:bodyPr/>
                    <a:lstStyle/>
                    <a:p>
                      <a:pPr rtl="0" fontAlgn="b"/>
                      <a:endParaRPr lang="es-CO" sz="1100" b="1" dirty="0">
                        <a:solidFill>
                          <a:schemeClr val="tx1"/>
                        </a:solidFill>
                        <a:effectLst/>
                        <a:latin typeface="Gill Sans MT" panose="020B0502020104020203" pitchFamily="34" charset="0"/>
                      </a:endParaRPr>
                    </a:p>
                  </a:txBody>
                  <a:tcPr marL="28498" marR="28498" marT="18998" marB="1899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gridSpan="2">
                  <a:txBody>
                    <a:bodyPr/>
                    <a:lstStyle/>
                    <a:p>
                      <a:pPr algn="ctr" rtl="0" fontAlgn="b"/>
                      <a:r>
                        <a:rPr lang="es-MX" sz="1100" b="1" dirty="0">
                          <a:solidFill>
                            <a:schemeClr val="tx1"/>
                          </a:solidFill>
                          <a:effectLst/>
                          <a:latin typeface="Gill Sans MT" panose="020B0502020104020203" pitchFamily="34" charset="0"/>
                        </a:rPr>
                        <a:t>A</a:t>
                      </a:r>
                      <a:r>
                        <a:rPr lang="es-CO" sz="1100" b="1" dirty="0" err="1">
                          <a:solidFill>
                            <a:schemeClr val="tx1"/>
                          </a:solidFill>
                          <a:effectLst/>
                          <a:latin typeface="Gill Sans MT" panose="020B0502020104020203" pitchFamily="34" charset="0"/>
                        </a:rPr>
                        <a:t>lcaldía</a:t>
                      </a:r>
                      <a:endParaRPr lang="es-CO" sz="1100" b="1" dirty="0">
                        <a:solidFill>
                          <a:schemeClr val="tx1"/>
                        </a:solidFill>
                        <a:effectLst/>
                        <a:latin typeface="Gill Sans MT" panose="020B0502020104020203" pitchFamily="34" charset="0"/>
                      </a:endParaRPr>
                    </a:p>
                  </a:txBody>
                  <a:tcPr marL="28498" marR="28498" marT="18998" marB="189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s-CO"/>
                    </a:p>
                  </a:txBody>
                  <a:tcPr/>
                </a:tc>
                <a:tc gridSpan="2">
                  <a:txBody>
                    <a:bodyPr/>
                    <a:lstStyle/>
                    <a:p>
                      <a:pPr algn="ctr" rtl="0" fontAlgn="b"/>
                      <a:r>
                        <a:rPr lang="es-CO" sz="1100" b="1" dirty="0">
                          <a:solidFill>
                            <a:schemeClr val="tx1"/>
                          </a:solidFill>
                          <a:effectLst/>
                          <a:latin typeface="Gill Sans MT" panose="020B0502020104020203" pitchFamily="34" charset="0"/>
                        </a:rPr>
                        <a:t>Asamblea</a:t>
                      </a:r>
                    </a:p>
                  </a:txBody>
                  <a:tcPr marL="28498" marR="28498" marT="18998" marB="189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s-CO"/>
                    </a:p>
                  </a:txBody>
                  <a:tcPr/>
                </a:tc>
                <a:tc gridSpan="2">
                  <a:txBody>
                    <a:bodyPr/>
                    <a:lstStyle/>
                    <a:p>
                      <a:pPr algn="ctr" rtl="0" fontAlgn="b"/>
                      <a:r>
                        <a:rPr lang="es-CO" sz="1100" b="1" dirty="0">
                          <a:solidFill>
                            <a:schemeClr val="tx1"/>
                          </a:solidFill>
                          <a:effectLst/>
                          <a:latin typeface="Gill Sans MT" panose="020B0502020104020203" pitchFamily="34" charset="0"/>
                        </a:rPr>
                        <a:t>Concejo</a:t>
                      </a:r>
                    </a:p>
                  </a:txBody>
                  <a:tcPr marL="28498" marR="28498" marT="18998" marB="189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s-CO"/>
                    </a:p>
                  </a:txBody>
                  <a:tcPr/>
                </a:tc>
                <a:tc gridSpan="2">
                  <a:txBody>
                    <a:bodyPr/>
                    <a:lstStyle/>
                    <a:p>
                      <a:pPr algn="ctr" rtl="0" fontAlgn="b"/>
                      <a:r>
                        <a:rPr lang="es-CO" sz="1100" b="1" dirty="0">
                          <a:solidFill>
                            <a:schemeClr val="tx1"/>
                          </a:solidFill>
                          <a:effectLst/>
                          <a:latin typeface="Gill Sans MT" panose="020B0502020104020203" pitchFamily="34" charset="0"/>
                        </a:rPr>
                        <a:t>Gobernación</a:t>
                      </a:r>
                    </a:p>
                  </a:txBody>
                  <a:tcPr marL="28498" marR="28498" marT="18998" marB="189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s-CO"/>
                    </a:p>
                  </a:txBody>
                  <a:tcPr/>
                </a:tc>
                <a:tc gridSpan="2">
                  <a:txBody>
                    <a:bodyPr/>
                    <a:lstStyle/>
                    <a:p>
                      <a:pPr algn="ctr" rtl="0" fontAlgn="b"/>
                      <a:r>
                        <a:rPr lang="es-MX" sz="1100" b="1" dirty="0">
                          <a:solidFill>
                            <a:schemeClr val="tx1"/>
                          </a:solidFill>
                          <a:effectLst/>
                          <a:latin typeface="Gill Sans MT" panose="020B0502020104020203" pitchFamily="34" charset="0"/>
                        </a:rPr>
                        <a:t>JAL</a:t>
                      </a:r>
                      <a:endParaRPr lang="es-CO" sz="1100" b="1" dirty="0">
                        <a:solidFill>
                          <a:schemeClr val="tx1"/>
                        </a:solidFill>
                        <a:effectLst/>
                        <a:latin typeface="Gill Sans MT" panose="020B0502020104020203" pitchFamily="34" charset="0"/>
                      </a:endParaRPr>
                    </a:p>
                  </a:txBody>
                  <a:tcPr marL="28498" marR="28498" marT="18998" marB="18998"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rtl="0" fontAlgn="b"/>
                      <a:r>
                        <a:rPr lang="es-MX" sz="1200" b="1" dirty="0">
                          <a:solidFill>
                            <a:schemeClr val="tx1"/>
                          </a:solidFill>
                          <a:effectLst/>
                          <a:latin typeface="Montserrat" panose="00000500000000000000" pitchFamily="2" charset="0"/>
                        </a:rPr>
                        <a:t>JAL</a:t>
                      </a:r>
                      <a:endParaRPr lang="es-CO" sz="1200" b="1" dirty="0">
                        <a:solidFill>
                          <a:schemeClr val="tx1"/>
                        </a:solidFill>
                        <a:effectLst/>
                        <a:latin typeface="Montserrat" panose="00000500000000000000" pitchFamily="2" charset="0"/>
                      </a:endParaRPr>
                    </a:p>
                  </a:txBody>
                  <a:tcPr marL="28498" marR="28498" marT="18998" marB="18998"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69EA9"/>
                    </a:solidFill>
                  </a:tcPr>
                </a:tc>
                <a:tc gridSpan="2">
                  <a:txBody>
                    <a:bodyPr/>
                    <a:lstStyle/>
                    <a:p>
                      <a:pPr algn="ctr" rtl="0" fontAlgn="b"/>
                      <a:r>
                        <a:rPr lang="es-CO" sz="1100" b="1" dirty="0">
                          <a:solidFill>
                            <a:schemeClr val="tx1"/>
                          </a:solidFill>
                          <a:effectLst/>
                          <a:latin typeface="Gill Sans MT" panose="020B0502020104020203" pitchFamily="34" charset="0"/>
                        </a:rPr>
                        <a:t>Total</a:t>
                      </a:r>
                    </a:p>
                  </a:txBody>
                  <a:tcPr marL="28498" marR="28498" marT="18998" marB="18998" anchor="ctr">
                    <a:lnL w="3810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2E7ED"/>
                    </a:solidFill>
                  </a:tcPr>
                </a:tc>
                <a:tc hMerge="1">
                  <a:txBody>
                    <a:bodyPr/>
                    <a:lstStyle/>
                    <a:p>
                      <a:endParaRPr lang="es-CO"/>
                    </a:p>
                  </a:txBody>
                  <a:tcPr/>
                </a:tc>
                <a:extLst>
                  <a:ext uri="{0D108BD9-81ED-4DB2-BD59-A6C34878D82A}">
                    <a16:rowId xmlns:a16="http://schemas.microsoft.com/office/drawing/2014/main" val="178559259"/>
                  </a:ext>
                </a:extLst>
              </a:tr>
              <a:tr h="204116">
                <a:tc vMerge="1">
                  <a:txBody>
                    <a:bodyPr/>
                    <a:lstStyle/>
                    <a:p>
                      <a:pPr rtl="0" fontAlgn="b"/>
                      <a:r>
                        <a:rPr lang="es-CO" sz="1200" b="0" dirty="0">
                          <a:solidFill>
                            <a:schemeClr val="tx1"/>
                          </a:solidFill>
                          <a:effectLst/>
                          <a:latin typeface="Montserrat" panose="00000500000000000000" pitchFamily="2" charset="0"/>
                        </a:rPr>
                        <a:t>Etiquetas de fila</a:t>
                      </a:r>
                    </a:p>
                  </a:txBody>
                  <a:tcPr marL="28498" marR="28498" marT="18998" marB="18998" anchor="b">
                    <a:lnL w="19050"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B7B7B"/>
                    </a:solidFill>
                  </a:tcPr>
                </a:tc>
                <a:tc>
                  <a:txBody>
                    <a:bodyPr/>
                    <a:lstStyle/>
                    <a:p>
                      <a:pPr algn="ctr" rtl="0" fontAlgn="b"/>
                      <a:r>
                        <a:rPr lang="es-CO" sz="1100" b="1" dirty="0">
                          <a:solidFill>
                            <a:schemeClr val="tx1"/>
                          </a:solidFill>
                          <a:effectLst/>
                          <a:latin typeface="Gill Sans MT" panose="020B0502020104020203" pitchFamily="34" charset="0"/>
                        </a:rPr>
                        <a:t>Monto</a:t>
                      </a:r>
                    </a:p>
                  </a:txBody>
                  <a:tcPr marL="28498" marR="28498" marT="18998" marB="189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tc>
                  <a:txBody>
                    <a:bodyPr/>
                    <a:lstStyle/>
                    <a:p>
                      <a:pPr algn="ctr" rtl="0" fontAlgn="b"/>
                      <a:r>
                        <a:rPr lang="es-CO" sz="1100" b="1" dirty="0">
                          <a:solidFill>
                            <a:schemeClr val="tx1"/>
                          </a:solidFill>
                          <a:effectLst/>
                          <a:latin typeface="Gill Sans MT" panose="020B0502020104020203" pitchFamily="34" charset="0"/>
                        </a:rPr>
                        <a:t>%</a:t>
                      </a:r>
                    </a:p>
                  </a:txBody>
                  <a:tcPr marL="28498" marR="28498" marT="18998" marB="189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tc>
                  <a:txBody>
                    <a:bodyPr/>
                    <a:lstStyle/>
                    <a:p>
                      <a:pPr algn="ctr" rtl="0" fontAlgn="b"/>
                      <a:r>
                        <a:rPr lang="es-CO" sz="1100" b="1" dirty="0">
                          <a:solidFill>
                            <a:schemeClr val="tx1"/>
                          </a:solidFill>
                          <a:effectLst/>
                          <a:latin typeface="Gill Sans MT" panose="020B0502020104020203" pitchFamily="34" charset="0"/>
                        </a:rPr>
                        <a:t>Monto</a:t>
                      </a:r>
                    </a:p>
                  </a:txBody>
                  <a:tcPr marL="28498" marR="28498" marT="18998" marB="189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tc>
                  <a:txBody>
                    <a:bodyPr/>
                    <a:lstStyle/>
                    <a:p>
                      <a:pPr algn="ctr" rtl="0" fontAlgn="b"/>
                      <a:r>
                        <a:rPr lang="es-CO" sz="1100" b="1" dirty="0">
                          <a:solidFill>
                            <a:schemeClr val="tx1"/>
                          </a:solidFill>
                          <a:effectLst/>
                          <a:latin typeface="Gill Sans MT" panose="020B0502020104020203" pitchFamily="34" charset="0"/>
                        </a:rPr>
                        <a:t>%</a:t>
                      </a:r>
                    </a:p>
                  </a:txBody>
                  <a:tcPr marL="28498" marR="28498" marT="18998" marB="189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tc>
                  <a:txBody>
                    <a:bodyPr/>
                    <a:lstStyle/>
                    <a:p>
                      <a:pPr algn="ctr" rtl="0" fontAlgn="b"/>
                      <a:r>
                        <a:rPr lang="es-CO" sz="1100" b="1" dirty="0">
                          <a:solidFill>
                            <a:schemeClr val="tx1"/>
                          </a:solidFill>
                          <a:effectLst/>
                          <a:latin typeface="Gill Sans MT" panose="020B0502020104020203" pitchFamily="34" charset="0"/>
                        </a:rPr>
                        <a:t>Monto</a:t>
                      </a:r>
                    </a:p>
                  </a:txBody>
                  <a:tcPr marL="28498" marR="28498" marT="18998" marB="189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tc>
                  <a:txBody>
                    <a:bodyPr/>
                    <a:lstStyle/>
                    <a:p>
                      <a:pPr algn="ctr" rtl="0" fontAlgn="b"/>
                      <a:r>
                        <a:rPr lang="es-CO" sz="1100" b="1" dirty="0">
                          <a:solidFill>
                            <a:schemeClr val="tx1"/>
                          </a:solidFill>
                          <a:effectLst/>
                          <a:latin typeface="Gill Sans MT" panose="020B0502020104020203" pitchFamily="34" charset="0"/>
                        </a:rPr>
                        <a:t>%</a:t>
                      </a:r>
                    </a:p>
                  </a:txBody>
                  <a:tcPr marL="28498" marR="28498" marT="18998" marB="189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tc>
                  <a:txBody>
                    <a:bodyPr/>
                    <a:lstStyle/>
                    <a:p>
                      <a:pPr algn="ctr" rtl="0" fontAlgn="b"/>
                      <a:r>
                        <a:rPr lang="es-CO" sz="1100" b="1" dirty="0">
                          <a:solidFill>
                            <a:schemeClr val="tx1"/>
                          </a:solidFill>
                          <a:effectLst/>
                          <a:latin typeface="Gill Sans MT" panose="020B0502020104020203" pitchFamily="34" charset="0"/>
                        </a:rPr>
                        <a:t>Monto</a:t>
                      </a:r>
                    </a:p>
                  </a:txBody>
                  <a:tcPr marL="28498" marR="28498" marT="18998" marB="189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tc>
                  <a:txBody>
                    <a:bodyPr/>
                    <a:lstStyle/>
                    <a:p>
                      <a:pPr algn="ctr" rtl="0" fontAlgn="b"/>
                      <a:r>
                        <a:rPr lang="es-CO" sz="1100" b="1" dirty="0">
                          <a:solidFill>
                            <a:schemeClr val="tx1"/>
                          </a:solidFill>
                          <a:effectLst/>
                          <a:latin typeface="Gill Sans MT" panose="020B0502020104020203" pitchFamily="34" charset="0"/>
                        </a:rPr>
                        <a:t>%</a:t>
                      </a:r>
                    </a:p>
                  </a:txBody>
                  <a:tcPr marL="28498" marR="28498" marT="18998" marB="189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CO" sz="1100" b="1" dirty="0">
                          <a:solidFill>
                            <a:schemeClr val="tx1"/>
                          </a:solidFill>
                          <a:effectLst/>
                          <a:latin typeface="Gill Sans MT" panose="020B0502020104020203" pitchFamily="34" charset="0"/>
                        </a:rPr>
                        <a:t>Monto</a:t>
                      </a:r>
                    </a:p>
                  </a:txBody>
                  <a:tcPr marL="28498" marR="28498" marT="18998" marB="189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tc>
                  <a:txBody>
                    <a:bodyPr/>
                    <a:lstStyle/>
                    <a:p>
                      <a:pPr algn="ctr" rtl="0" fontAlgn="b"/>
                      <a:r>
                        <a:rPr lang="es-MX" sz="1100" b="1" dirty="0">
                          <a:solidFill>
                            <a:schemeClr val="tx1"/>
                          </a:solidFill>
                          <a:effectLst/>
                          <a:latin typeface="Gill Sans MT" panose="020B0502020104020203" pitchFamily="34" charset="0"/>
                        </a:rPr>
                        <a:t>%</a:t>
                      </a:r>
                      <a:endParaRPr lang="es-CO" sz="1100" b="1" dirty="0">
                        <a:solidFill>
                          <a:schemeClr val="tx1"/>
                        </a:solidFill>
                        <a:effectLst/>
                        <a:latin typeface="Gill Sans MT" panose="020B0502020104020203" pitchFamily="34" charset="0"/>
                      </a:endParaRPr>
                    </a:p>
                  </a:txBody>
                  <a:tcPr marL="28498" marR="28498" marT="18998" marB="18998"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tc>
                  <a:txBody>
                    <a:bodyPr/>
                    <a:lstStyle/>
                    <a:p>
                      <a:pPr algn="ctr" rtl="0" fontAlgn="b"/>
                      <a:r>
                        <a:rPr lang="es-CO" sz="1100" b="1" dirty="0">
                          <a:solidFill>
                            <a:schemeClr val="tx1"/>
                          </a:solidFill>
                          <a:effectLst/>
                          <a:latin typeface="Gill Sans MT" panose="020B0502020104020203" pitchFamily="34" charset="0"/>
                        </a:rPr>
                        <a:t>Monto</a:t>
                      </a:r>
                    </a:p>
                  </a:txBody>
                  <a:tcPr marL="28498" marR="28498" marT="18998" marB="18998"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C2E7ED"/>
                    </a:solidFill>
                  </a:tcPr>
                </a:tc>
                <a:tc>
                  <a:txBody>
                    <a:bodyPr/>
                    <a:lstStyle/>
                    <a:p>
                      <a:pPr algn="ctr" rtl="0" fontAlgn="b"/>
                      <a:r>
                        <a:rPr lang="es-CO" sz="1100" b="1" dirty="0">
                          <a:solidFill>
                            <a:schemeClr val="tx1"/>
                          </a:solidFill>
                          <a:effectLst/>
                          <a:latin typeface="Gill Sans MT" panose="020B0502020104020203" pitchFamily="34" charset="0"/>
                        </a:rPr>
                        <a:t>%</a:t>
                      </a:r>
                    </a:p>
                  </a:txBody>
                  <a:tcPr marL="28498" marR="28498" marT="18998" marB="18998" anchor="ctr">
                    <a:lnL w="1270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2E7ED"/>
                    </a:solidFill>
                  </a:tcPr>
                </a:tc>
                <a:extLst>
                  <a:ext uri="{0D108BD9-81ED-4DB2-BD59-A6C34878D82A}">
                    <a16:rowId xmlns:a16="http://schemas.microsoft.com/office/drawing/2014/main" val="1196468846"/>
                  </a:ext>
                </a:extLst>
              </a:tr>
              <a:tr h="178535">
                <a:tc>
                  <a:txBody>
                    <a:bodyPr/>
                    <a:lstStyle/>
                    <a:p>
                      <a:pPr rtl="0" fontAlgn="b"/>
                      <a:r>
                        <a:rPr lang="es-CO" sz="1100" b="1" dirty="0">
                          <a:solidFill>
                            <a:schemeClr val="tx1"/>
                          </a:solidFill>
                          <a:effectLst/>
                          <a:latin typeface="Gill Sans MT" panose="020B0502020104020203" pitchFamily="34" charset="0"/>
                        </a:rPr>
                        <a:t>Actos públicos</a:t>
                      </a:r>
                    </a:p>
                  </a:txBody>
                  <a:tcPr marL="28575" marR="28575" marT="19050" marB="1905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$2.098.877.401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a:solidFill>
                            <a:srgbClr val="000000"/>
                          </a:solidFill>
                          <a:effectLst/>
                          <a:latin typeface="Gill Sans MT" panose="020B0502020104020203" pitchFamily="34" charset="0"/>
                        </a:rPr>
                        <a:t>8,7%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$151.464.845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a:solidFill>
                            <a:srgbClr val="000000"/>
                          </a:solidFill>
                          <a:effectLst/>
                          <a:latin typeface="Gill Sans MT" panose="020B0502020104020203" pitchFamily="34" charset="0"/>
                        </a:rPr>
                        <a:t>3,4%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$590.872.886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a:solidFill>
                            <a:srgbClr val="000000"/>
                          </a:solidFill>
                          <a:effectLst/>
                          <a:latin typeface="Gill Sans MT" panose="020B0502020104020203" pitchFamily="34" charset="0"/>
                        </a:rPr>
                        <a:t>6,0%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$1.231.390.298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7,4%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$4.810.370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a:solidFill>
                            <a:srgbClr val="000000"/>
                          </a:solidFill>
                          <a:effectLst/>
                          <a:latin typeface="Gill Sans MT" panose="020B0502020104020203" pitchFamily="34" charset="0"/>
                        </a:rPr>
                        <a:t>1,7%</a:t>
                      </a:r>
                    </a:p>
                  </a:txBody>
                  <a:tcPr marL="9525" marR="9525" marT="9525"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$4.077.415.800 </a:t>
                      </a:r>
                    </a:p>
                  </a:txBody>
                  <a:tcPr marL="9525" marR="9525" marT="9525"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a:solidFill>
                            <a:srgbClr val="000000"/>
                          </a:solidFill>
                          <a:effectLst/>
                          <a:latin typeface="Gill Sans MT" panose="020B0502020104020203" pitchFamily="34" charset="0"/>
                        </a:rPr>
                        <a:t>7,3%</a:t>
                      </a:r>
                    </a:p>
                  </a:txBody>
                  <a:tcPr marL="9525" marR="9525" marT="9525" marB="0" anchor="ctr">
                    <a:lnL w="1270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47756197"/>
                  </a:ext>
                </a:extLst>
              </a:tr>
              <a:tr h="304100">
                <a:tc>
                  <a:txBody>
                    <a:bodyPr/>
                    <a:lstStyle/>
                    <a:p>
                      <a:pPr rtl="0" fontAlgn="b"/>
                      <a:r>
                        <a:rPr lang="es-CO" sz="1100" b="1" dirty="0">
                          <a:solidFill>
                            <a:schemeClr val="tx1"/>
                          </a:solidFill>
                          <a:effectLst/>
                          <a:latin typeface="Gill Sans MT" panose="020B0502020104020203" pitchFamily="34" charset="0"/>
                        </a:rPr>
                        <a:t>Costos financieros</a:t>
                      </a:r>
                    </a:p>
                  </a:txBody>
                  <a:tcPr marL="28575" marR="28575" marT="19050" marB="1905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$28.421.022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$3.875.333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$13.498.383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a:solidFill>
                            <a:srgbClr val="000000"/>
                          </a:solidFill>
                          <a:effectLst/>
                          <a:latin typeface="Gill Sans MT" panose="020B0502020104020203" pitchFamily="34" charset="0"/>
                        </a:rPr>
                        <a:t>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$12.897.294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a:solidFill>
                            <a:srgbClr val="000000"/>
                          </a:solidFill>
                          <a:effectLst/>
                          <a:latin typeface="Gill Sans MT" panose="020B0502020104020203" pitchFamily="34" charset="0"/>
                        </a:rPr>
                        <a:t>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$2.421.087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a:solidFill>
                            <a:srgbClr val="000000"/>
                          </a:solidFill>
                          <a:effectLst/>
                          <a:latin typeface="Gill Sans MT" panose="020B0502020104020203" pitchFamily="34" charset="0"/>
                        </a:rPr>
                        <a:t>0,9%</a:t>
                      </a:r>
                    </a:p>
                  </a:txBody>
                  <a:tcPr marL="9525" marR="9525" marT="9525"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$61.113.119 </a:t>
                      </a:r>
                    </a:p>
                  </a:txBody>
                  <a:tcPr marL="9525" marR="9525" marT="9525"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0,1%</a:t>
                      </a:r>
                    </a:p>
                  </a:txBody>
                  <a:tcPr marL="9525" marR="9525" marT="9525" marB="0" anchor="ctr">
                    <a:lnL w="1270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14232424"/>
                  </a:ext>
                </a:extLst>
              </a:tr>
              <a:tr h="265043">
                <a:tc>
                  <a:txBody>
                    <a:bodyPr/>
                    <a:lstStyle/>
                    <a:p>
                      <a:pPr rtl="0" fontAlgn="b"/>
                      <a:r>
                        <a:rPr lang="es-CO" sz="1100" b="1" dirty="0">
                          <a:solidFill>
                            <a:schemeClr val="tx1"/>
                          </a:solidFill>
                          <a:effectLst/>
                          <a:latin typeface="Gill Sans MT" panose="020B0502020104020203" pitchFamily="34" charset="0"/>
                        </a:rPr>
                        <a:t>Gastos de administración</a:t>
                      </a:r>
                    </a:p>
                  </a:txBody>
                  <a:tcPr marL="28575" marR="28575" marT="19050" marB="1905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$4.647.876.393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a:solidFill>
                            <a:srgbClr val="000000"/>
                          </a:solidFill>
                          <a:effectLst/>
                          <a:latin typeface="Gill Sans MT" panose="020B0502020104020203" pitchFamily="34" charset="0"/>
                        </a:rPr>
                        <a:t>19,2%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$560.251.809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a:solidFill>
                            <a:srgbClr val="000000"/>
                          </a:solidFill>
                          <a:effectLst/>
                          <a:latin typeface="Gill Sans MT" panose="020B0502020104020203" pitchFamily="34" charset="0"/>
                        </a:rPr>
                        <a:t>12,8%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$1.407.259.396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14,3%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$2.002.003.871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a:solidFill>
                            <a:srgbClr val="000000"/>
                          </a:solidFill>
                          <a:effectLst/>
                          <a:latin typeface="Gill Sans MT" panose="020B0502020104020203" pitchFamily="34" charset="0"/>
                        </a:rPr>
                        <a:t>12,0%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$57.486.686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a:solidFill>
                            <a:srgbClr val="000000"/>
                          </a:solidFill>
                          <a:effectLst/>
                          <a:latin typeface="Gill Sans MT" panose="020B0502020104020203" pitchFamily="34" charset="0"/>
                        </a:rPr>
                        <a:t>20,9%</a:t>
                      </a:r>
                    </a:p>
                  </a:txBody>
                  <a:tcPr marL="9525" marR="9525" marT="9525"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$8.674.878.155 </a:t>
                      </a:r>
                    </a:p>
                  </a:txBody>
                  <a:tcPr marL="9525" marR="9525" marT="9525"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a:solidFill>
                            <a:srgbClr val="000000"/>
                          </a:solidFill>
                          <a:effectLst/>
                          <a:latin typeface="Gill Sans MT" panose="020B0502020104020203" pitchFamily="34" charset="0"/>
                        </a:rPr>
                        <a:t>15,6%</a:t>
                      </a:r>
                    </a:p>
                  </a:txBody>
                  <a:tcPr marL="9525" marR="9525" marT="9525" marB="0" anchor="ctr">
                    <a:lnL w="1270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98145363"/>
                  </a:ext>
                </a:extLst>
              </a:tr>
              <a:tr h="178880">
                <a:tc>
                  <a:txBody>
                    <a:bodyPr/>
                    <a:lstStyle/>
                    <a:p>
                      <a:pPr rtl="0" fontAlgn="b"/>
                      <a:r>
                        <a:rPr lang="es-MX" sz="1100" b="1" dirty="0">
                          <a:solidFill>
                            <a:schemeClr val="tx1"/>
                          </a:solidFill>
                          <a:effectLst/>
                          <a:latin typeface="Gill Sans MT" panose="020B0502020104020203" pitchFamily="34" charset="0"/>
                        </a:rPr>
                        <a:t>Gastos de capacitación e investigación política</a:t>
                      </a:r>
                    </a:p>
                  </a:txBody>
                  <a:tcPr marL="28575" marR="28575" marT="19050" marB="1905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$296.844.371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a:solidFill>
                            <a:srgbClr val="000000"/>
                          </a:solidFill>
                          <a:effectLst/>
                          <a:latin typeface="Gill Sans MT" panose="020B0502020104020203" pitchFamily="34" charset="0"/>
                        </a:rPr>
                        <a:t>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$19.210.012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a:solidFill>
                            <a:srgbClr val="000000"/>
                          </a:solidFill>
                          <a:effectLst/>
                          <a:latin typeface="Gill Sans MT" panose="020B0502020104020203" pitchFamily="34" charset="0"/>
                        </a:rPr>
                        <a:t>0,4%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$26.359.579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a:solidFill>
                            <a:srgbClr val="000000"/>
                          </a:solidFill>
                          <a:effectLst/>
                          <a:latin typeface="Gill Sans MT" panose="020B0502020104020203" pitchFamily="34" charset="0"/>
                        </a:rPr>
                        <a:t>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$484.396.512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a:solidFill>
                            <a:srgbClr val="000000"/>
                          </a:solidFill>
                          <a:effectLst/>
                          <a:latin typeface="Gill Sans MT" panose="020B0502020104020203" pitchFamily="34" charset="0"/>
                        </a:rPr>
                        <a:t>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$100.000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a:solidFill>
                            <a:srgbClr val="000000"/>
                          </a:solidFill>
                          <a:effectLst/>
                          <a:latin typeface="Gill Sans MT" panose="020B0502020104020203" pitchFamily="34" charset="0"/>
                        </a:rPr>
                        <a:t>0,0%</a:t>
                      </a:r>
                    </a:p>
                  </a:txBody>
                  <a:tcPr marL="9525" marR="9525" marT="9525"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$826.910.474 </a:t>
                      </a:r>
                    </a:p>
                  </a:txBody>
                  <a:tcPr marL="9525" marR="9525" marT="9525"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a:solidFill>
                            <a:srgbClr val="000000"/>
                          </a:solidFill>
                          <a:effectLst/>
                          <a:latin typeface="Gill Sans MT" panose="020B0502020104020203" pitchFamily="34" charset="0"/>
                        </a:rPr>
                        <a:t>1,5%</a:t>
                      </a:r>
                    </a:p>
                  </a:txBody>
                  <a:tcPr marL="9525" marR="9525" marT="9525" marB="0" anchor="ctr">
                    <a:lnL w="1270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39017617"/>
                  </a:ext>
                </a:extLst>
              </a:tr>
              <a:tr h="355490">
                <a:tc>
                  <a:txBody>
                    <a:bodyPr/>
                    <a:lstStyle/>
                    <a:p>
                      <a:pPr rtl="0" fontAlgn="b"/>
                      <a:r>
                        <a:rPr lang="es-MX" sz="1100" b="1" dirty="0">
                          <a:solidFill>
                            <a:schemeClr val="tx1"/>
                          </a:solidFill>
                          <a:effectLst/>
                          <a:latin typeface="Gill Sans MT" panose="020B0502020104020203" pitchFamily="34" charset="0"/>
                        </a:rPr>
                        <a:t>Gastos de oficina y adquisiciones</a:t>
                      </a:r>
                    </a:p>
                  </a:txBody>
                  <a:tcPr marL="28575" marR="28575" marT="19050" marB="1905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$592.563.704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a:solidFill>
                            <a:srgbClr val="000000"/>
                          </a:solidFill>
                          <a:effectLst/>
                          <a:latin typeface="Gill Sans MT" panose="020B0502020104020203" pitchFamily="34" charset="0"/>
                        </a:rPr>
                        <a:t>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$66.704.399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a:solidFill>
                            <a:srgbClr val="000000"/>
                          </a:solidFill>
                          <a:effectLst/>
                          <a:latin typeface="Gill Sans MT" panose="020B0502020104020203" pitchFamily="34" charset="0"/>
                        </a:rPr>
                        <a:t>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$229.669.855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a:solidFill>
                            <a:srgbClr val="000000"/>
                          </a:solidFill>
                          <a:effectLst/>
                          <a:latin typeface="Gill Sans MT" panose="020B0502020104020203" pitchFamily="34" charset="0"/>
                        </a:rPr>
                        <a:t>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$ 264.914.570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a:solidFill>
                            <a:srgbClr val="000000"/>
                          </a:solidFill>
                          <a:effectLst/>
                          <a:latin typeface="Gill Sans MT" panose="020B0502020104020203" pitchFamily="34" charset="0"/>
                        </a:rPr>
                        <a:t>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$25.069.405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a:solidFill>
                            <a:srgbClr val="000000"/>
                          </a:solidFill>
                          <a:effectLst/>
                          <a:latin typeface="Gill Sans MT" panose="020B0502020104020203" pitchFamily="34" charset="0"/>
                        </a:rPr>
                        <a:t>9,1%</a:t>
                      </a:r>
                    </a:p>
                  </a:txBody>
                  <a:tcPr marL="9525" marR="9525" marT="9525"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$1.178.921.933 </a:t>
                      </a:r>
                    </a:p>
                  </a:txBody>
                  <a:tcPr marL="9525" marR="9525" marT="9525"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a:solidFill>
                            <a:srgbClr val="000000"/>
                          </a:solidFill>
                          <a:effectLst/>
                          <a:latin typeface="Gill Sans MT" panose="020B0502020104020203" pitchFamily="34" charset="0"/>
                        </a:rPr>
                        <a:t>2,1%</a:t>
                      </a:r>
                    </a:p>
                  </a:txBody>
                  <a:tcPr marL="9525" marR="9525" marT="9525" marB="0" anchor="ctr">
                    <a:lnL w="1270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17442476"/>
                  </a:ext>
                </a:extLst>
              </a:tr>
              <a:tr h="373119">
                <a:tc>
                  <a:txBody>
                    <a:bodyPr/>
                    <a:lstStyle/>
                    <a:p>
                      <a:pPr rtl="0" fontAlgn="b"/>
                      <a:r>
                        <a:rPr lang="es-MX" sz="1100" b="1" dirty="0">
                          <a:solidFill>
                            <a:schemeClr val="tx1"/>
                          </a:solidFill>
                          <a:effectLst/>
                          <a:latin typeface="Gill Sans MT" panose="020B0502020104020203" pitchFamily="34" charset="0"/>
                        </a:rPr>
                        <a:t>Gastos judiciales y de rendición de cuentas</a:t>
                      </a:r>
                    </a:p>
                  </a:txBody>
                  <a:tcPr marL="28575" marR="28575" marT="19050" marB="1905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$1.149.812.933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a:solidFill>
                            <a:srgbClr val="000000"/>
                          </a:solidFill>
                          <a:effectLst/>
                          <a:latin typeface="Gill Sans MT" panose="020B0502020104020203" pitchFamily="34" charset="0"/>
                        </a:rPr>
                        <a:t>4,7%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$ 329.306.000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7,5%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$2.178.101.372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a:solidFill>
                            <a:srgbClr val="000000"/>
                          </a:solidFill>
                          <a:effectLst/>
                          <a:latin typeface="Gill Sans MT" panose="020B0502020104020203" pitchFamily="34" charset="0"/>
                        </a:rPr>
                        <a:t>22,1%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$452.837.533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a:solidFill>
                            <a:srgbClr val="000000"/>
                          </a:solidFill>
                          <a:effectLst/>
                          <a:latin typeface="Gill Sans MT" panose="020B0502020104020203" pitchFamily="34" charset="0"/>
                        </a:rPr>
                        <a:t>2,7%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$70.340.000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a:solidFill>
                            <a:srgbClr val="000000"/>
                          </a:solidFill>
                          <a:effectLst/>
                          <a:latin typeface="Gill Sans MT" panose="020B0502020104020203" pitchFamily="34" charset="0"/>
                        </a:rPr>
                        <a:t>25,5%</a:t>
                      </a:r>
                    </a:p>
                  </a:txBody>
                  <a:tcPr marL="9525" marR="9525" marT="9525"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$4.180.397.838 </a:t>
                      </a:r>
                    </a:p>
                  </a:txBody>
                  <a:tcPr marL="9525" marR="9525" marT="9525"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a:solidFill>
                            <a:srgbClr val="000000"/>
                          </a:solidFill>
                          <a:effectLst/>
                          <a:latin typeface="Gill Sans MT" panose="020B0502020104020203" pitchFamily="34" charset="0"/>
                        </a:rPr>
                        <a:t>7,5%</a:t>
                      </a:r>
                    </a:p>
                  </a:txBody>
                  <a:tcPr marL="9525" marR="9525" marT="9525" marB="0" anchor="ctr">
                    <a:lnL w="1270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04343985"/>
                  </a:ext>
                </a:extLst>
              </a:tr>
              <a:tr h="373119">
                <a:tc>
                  <a:txBody>
                    <a:bodyPr/>
                    <a:lstStyle/>
                    <a:p>
                      <a:pPr rtl="0" fontAlgn="b"/>
                      <a:r>
                        <a:rPr lang="es-MX" sz="1100" b="1" dirty="0">
                          <a:solidFill>
                            <a:schemeClr val="tx1"/>
                          </a:solidFill>
                          <a:effectLst/>
                          <a:latin typeface="Gill Sans MT" panose="020B0502020104020203" pitchFamily="34" charset="0"/>
                        </a:rPr>
                        <a:t>Inversión en materiales y publicaciones</a:t>
                      </a:r>
                    </a:p>
                  </a:txBody>
                  <a:tcPr marL="28575" marR="28575" marT="19050" marB="1905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$1.704.087.032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7,0%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$ 372.919.517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$781.526.845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7,9%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$660.391.181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$41.696.292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a:solidFill>
                            <a:srgbClr val="000000"/>
                          </a:solidFill>
                          <a:effectLst/>
                          <a:latin typeface="Gill Sans MT" panose="020B0502020104020203" pitchFamily="34" charset="0"/>
                        </a:rPr>
                        <a:t>15,1%</a:t>
                      </a:r>
                    </a:p>
                  </a:txBody>
                  <a:tcPr marL="9525" marR="9525" marT="9525"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$3.560.620.867 </a:t>
                      </a:r>
                    </a:p>
                  </a:txBody>
                  <a:tcPr marL="9525" marR="9525" marT="9525"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6,4%</a:t>
                      </a:r>
                    </a:p>
                  </a:txBody>
                  <a:tcPr marL="9525" marR="9525" marT="9525" marB="0" anchor="ctr">
                    <a:lnL w="1270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02167340"/>
                  </a:ext>
                </a:extLst>
              </a:tr>
              <a:tr h="109993">
                <a:tc>
                  <a:txBody>
                    <a:bodyPr/>
                    <a:lstStyle/>
                    <a:p>
                      <a:pPr rtl="0" fontAlgn="b"/>
                      <a:r>
                        <a:rPr lang="es-CO" sz="1100" b="1" dirty="0">
                          <a:solidFill>
                            <a:schemeClr val="tx1"/>
                          </a:solidFill>
                          <a:effectLst/>
                          <a:latin typeface="Gill Sans MT" panose="020B0502020104020203" pitchFamily="34" charset="0"/>
                        </a:rPr>
                        <a:t>Otros gastos</a:t>
                      </a:r>
                    </a:p>
                  </a:txBody>
                  <a:tcPr marL="28575" marR="28575" marT="19050" marB="1905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$502.197.990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a:solidFill>
                            <a:srgbClr val="000000"/>
                          </a:solidFill>
                          <a:effectLst/>
                          <a:latin typeface="Gill Sans MT" panose="020B0502020104020203" pitchFamily="34" charset="0"/>
                        </a:rPr>
                        <a:t>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$29.086.600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0,7%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$110.492.717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$133.879.274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$3.879.900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1,4%</a:t>
                      </a:r>
                    </a:p>
                  </a:txBody>
                  <a:tcPr marL="9525" marR="9525" marT="9525"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$779.536.481 </a:t>
                      </a:r>
                    </a:p>
                  </a:txBody>
                  <a:tcPr marL="9525" marR="9525" marT="9525"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a:solidFill>
                            <a:srgbClr val="000000"/>
                          </a:solidFill>
                          <a:effectLst/>
                          <a:latin typeface="Gill Sans MT" panose="020B0502020104020203" pitchFamily="34" charset="0"/>
                        </a:rPr>
                        <a:t>1,4%</a:t>
                      </a:r>
                    </a:p>
                  </a:txBody>
                  <a:tcPr marL="9525" marR="9525" marT="9525" marB="0" anchor="ctr">
                    <a:lnL w="1270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04705503"/>
                  </a:ext>
                </a:extLst>
              </a:tr>
              <a:tr h="106017">
                <a:tc>
                  <a:txBody>
                    <a:bodyPr/>
                    <a:lstStyle/>
                    <a:p>
                      <a:pPr rtl="0" fontAlgn="b"/>
                      <a:r>
                        <a:rPr lang="es-CO" sz="1100" b="1" dirty="0">
                          <a:solidFill>
                            <a:schemeClr val="tx1"/>
                          </a:solidFill>
                          <a:effectLst/>
                          <a:latin typeface="Gill Sans MT" panose="020B0502020104020203" pitchFamily="34" charset="0"/>
                        </a:rPr>
                        <a:t>Propaganda electoral</a:t>
                      </a:r>
                    </a:p>
                  </a:txBody>
                  <a:tcPr marL="28575" marR="28575" marT="19050" marB="1905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$12.091.764.837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a:solidFill>
                            <a:srgbClr val="000000"/>
                          </a:solidFill>
                          <a:effectLst/>
                          <a:latin typeface="Gill Sans MT" panose="020B0502020104020203" pitchFamily="34" charset="0"/>
                        </a:rPr>
                        <a:t>49,8%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$2.485.372.046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56,6%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$4.030.781.404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a:solidFill>
                            <a:srgbClr val="000000"/>
                          </a:solidFill>
                          <a:effectLst/>
                          <a:latin typeface="Gill Sans MT" panose="020B0502020104020203" pitchFamily="34" charset="0"/>
                        </a:rPr>
                        <a:t>40,9%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$10.590.880.671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63,4%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$41.263.399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15,0%</a:t>
                      </a:r>
                    </a:p>
                  </a:txBody>
                  <a:tcPr marL="9525" marR="9525" marT="9525"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$29.240.062.357 </a:t>
                      </a:r>
                    </a:p>
                  </a:txBody>
                  <a:tcPr marL="9525" marR="9525" marT="9525"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52,7%</a:t>
                      </a:r>
                    </a:p>
                  </a:txBody>
                  <a:tcPr marL="9525" marR="9525" marT="9525" marB="0" anchor="ctr">
                    <a:lnL w="1270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19919039"/>
                  </a:ext>
                </a:extLst>
              </a:tr>
              <a:tr h="282881">
                <a:tc>
                  <a:txBody>
                    <a:bodyPr/>
                    <a:lstStyle/>
                    <a:p>
                      <a:pPr rtl="0" fontAlgn="b"/>
                      <a:r>
                        <a:rPr lang="es-MX" sz="1100" b="1" dirty="0">
                          <a:solidFill>
                            <a:schemeClr val="tx1"/>
                          </a:solidFill>
                          <a:effectLst/>
                          <a:latin typeface="Gill Sans MT" panose="020B0502020104020203" pitchFamily="34" charset="0"/>
                        </a:rPr>
                        <a:t>Servicio de transporte y correo</a:t>
                      </a:r>
                    </a:p>
                  </a:txBody>
                  <a:tcPr marL="28575" marR="28575" marT="19050" marB="1905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chemeClr val="tx1"/>
                          </a:solidFill>
                          <a:effectLst/>
                          <a:latin typeface="Gill Sans MT" panose="020B0502020104020203" pitchFamily="34" charset="0"/>
                        </a:rPr>
                        <a:t> $1.151.333.505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chemeClr val="tx1"/>
                          </a:solidFill>
                          <a:effectLst/>
                          <a:latin typeface="Gill Sans MT" panose="020B0502020104020203" pitchFamily="34" charset="0"/>
                        </a:rPr>
                        <a:t>4,7%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$ 373.632.898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$493.185.278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$879.881.514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5,3%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$28.473.943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10,3%</a:t>
                      </a:r>
                    </a:p>
                  </a:txBody>
                  <a:tcPr marL="9525" marR="9525" marT="9525"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 $2.926.507.138 </a:t>
                      </a:r>
                    </a:p>
                  </a:txBody>
                  <a:tcPr marL="9525" marR="9525" marT="9525"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100" b="0" i="0" u="none" strike="noStrike" dirty="0">
                          <a:solidFill>
                            <a:srgbClr val="000000"/>
                          </a:solidFill>
                          <a:effectLst/>
                          <a:latin typeface="Gill Sans MT" panose="020B0502020104020203" pitchFamily="34" charset="0"/>
                        </a:rPr>
                        <a:t>5,3%</a:t>
                      </a:r>
                    </a:p>
                  </a:txBody>
                  <a:tcPr marL="9525" marR="9525" marT="9525" marB="0" anchor="ctr">
                    <a:lnL w="1270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02031376"/>
                  </a:ext>
                </a:extLst>
              </a:tr>
              <a:tr h="283504">
                <a:tc>
                  <a:txBody>
                    <a:bodyPr/>
                    <a:lstStyle/>
                    <a:p>
                      <a:pPr rtl="0" fontAlgn="b"/>
                      <a:r>
                        <a:rPr lang="es-CO" sz="1100" b="1" dirty="0">
                          <a:solidFill>
                            <a:schemeClr val="tx1"/>
                          </a:solidFill>
                          <a:effectLst/>
                          <a:latin typeface="Gill Sans MT" panose="020B0502020104020203" pitchFamily="34" charset="0"/>
                        </a:rPr>
                        <a:t>GASTOS TOTAL</a:t>
                      </a:r>
                    </a:p>
                  </a:txBody>
                  <a:tcPr marL="28575" marR="28575" marT="19050" marB="1905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s-CO" sz="1100" b="1" i="0" u="none" strike="noStrike" dirty="0">
                          <a:solidFill>
                            <a:schemeClr val="tx1"/>
                          </a:solidFill>
                          <a:effectLst/>
                          <a:latin typeface="Gill Sans MT" panose="020B0502020104020203" pitchFamily="34" charset="0"/>
                        </a:rPr>
                        <a:t> $24.263.779.188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tc>
                  <a:txBody>
                    <a:bodyPr/>
                    <a:lstStyle/>
                    <a:p>
                      <a:pPr algn="ctr" fontAlgn="b"/>
                      <a:r>
                        <a:rPr lang="es-CO" sz="1100" b="1" i="0" u="none" strike="noStrike" dirty="0">
                          <a:solidFill>
                            <a:schemeClr val="tx1"/>
                          </a:solidFill>
                          <a:effectLst/>
                          <a:latin typeface="Gill Sans MT" panose="020B0502020104020203" pitchFamily="34"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tc>
                  <a:txBody>
                    <a:bodyPr/>
                    <a:lstStyle/>
                    <a:p>
                      <a:pPr algn="ctr" fontAlgn="b"/>
                      <a:r>
                        <a:rPr lang="es-CO" sz="1100" b="1" i="0" u="none" strike="noStrike" dirty="0">
                          <a:solidFill>
                            <a:schemeClr val="tx1"/>
                          </a:solidFill>
                          <a:effectLst/>
                          <a:latin typeface="Gill Sans MT" panose="020B0502020104020203" pitchFamily="34" charset="0"/>
                        </a:rPr>
                        <a:t> $4.391.823.459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tc>
                  <a:txBody>
                    <a:bodyPr/>
                    <a:lstStyle/>
                    <a:p>
                      <a:pPr algn="ctr" fontAlgn="b"/>
                      <a:r>
                        <a:rPr lang="es-MX" sz="1100" b="1" i="0" u="none" strike="noStrike" dirty="0">
                          <a:solidFill>
                            <a:schemeClr val="tx1"/>
                          </a:solidFill>
                          <a:effectLst/>
                          <a:latin typeface="Gill Sans MT" panose="020B0502020104020203" pitchFamily="34" charset="0"/>
                        </a:rPr>
                        <a:t>100%</a:t>
                      </a:r>
                      <a:endParaRPr lang="es-CO" sz="1100" b="1" i="0" u="none" strike="noStrike" dirty="0">
                        <a:solidFill>
                          <a:schemeClr val="tx1"/>
                        </a:solidFill>
                        <a:effectLst/>
                        <a:latin typeface="Gill Sans MT" panose="020B0502020104020203"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tc>
                  <a:txBody>
                    <a:bodyPr/>
                    <a:lstStyle/>
                    <a:p>
                      <a:pPr algn="ctr" fontAlgn="b"/>
                      <a:r>
                        <a:rPr lang="es-CO" sz="1100" b="1" i="0" u="none" strike="noStrike" dirty="0">
                          <a:solidFill>
                            <a:schemeClr val="tx1"/>
                          </a:solidFill>
                          <a:effectLst/>
                          <a:latin typeface="Gill Sans MT" panose="020B0502020104020203" pitchFamily="34" charset="0"/>
                        </a:rPr>
                        <a:t> $9.861.747.715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CO" sz="1100" b="1" i="0" u="none" strike="noStrike" dirty="0">
                          <a:solidFill>
                            <a:schemeClr val="tx1"/>
                          </a:solidFill>
                          <a:effectLst/>
                          <a:latin typeface="Gill Sans MT" panose="020B0502020104020203" pitchFamily="34"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tc>
                  <a:txBody>
                    <a:bodyPr/>
                    <a:lstStyle/>
                    <a:p>
                      <a:pPr algn="ctr" fontAlgn="b"/>
                      <a:r>
                        <a:rPr lang="es-CO" sz="1100" b="1" i="0" u="none" strike="noStrike" dirty="0">
                          <a:solidFill>
                            <a:schemeClr val="tx1"/>
                          </a:solidFill>
                          <a:effectLst/>
                          <a:latin typeface="Gill Sans MT" panose="020B0502020104020203" pitchFamily="34" charset="0"/>
                        </a:rPr>
                        <a:t> $16.713.472.718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CO" sz="1100" b="1" i="0" u="none" strike="noStrike" dirty="0">
                          <a:solidFill>
                            <a:schemeClr val="tx1"/>
                          </a:solidFill>
                          <a:effectLst/>
                          <a:latin typeface="Gill Sans MT" panose="020B0502020104020203" pitchFamily="34"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tc>
                  <a:txBody>
                    <a:bodyPr/>
                    <a:lstStyle/>
                    <a:p>
                      <a:pPr algn="ctr" fontAlgn="b"/>
                      <a:r>
                        <a:rPr lang="es-CO" sz="1100" b="1" i="0" u="none" strike="noStrike" dirty="0">
                          <a:solidFill>
                            <a:schemeClr val="tx1"/>
                          </a:solidFill>
                          <a:effectLst/>
                          <a:latin typeface="Gill Sans MT" panose="020B0502020104020203" pitchFamily="34" charset="0"/>
                        </a:rPr>
                        <a:t> $275.541.082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CO" sz="1100" b="1" i="0" u="none" strike="noStrike" dirty="0">
                          <a:solidFill>
                            <a:schemeClr val="tx1"/>
                          </a:solidFill>
                          <a:effectLst/>
                          <a:latin typeface="Gill Sans MT" panose="020B0502020104020203" pitchFamily="34" charset="0"/>
                        </a:rPr>
                        <a:t>100%</a:t>
                      </a:r>
                    </a:p>
                  </a:txBody>
                  <a:tcPr marL="9525" marR="9525" marT="9525"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tc>
                  <a:txBody>
                    <a:bodyPr/>
                    <a:lstStyle/>
                    <a:p>
                      <a:pPr algn="ctr" fontAlgn="b"/>
                      <a:r>
                        <a:rPr lang="es-CO" sz="1100" b="1" i="0" u="none" strike="noStrike" dirty="0">
                          <a:solidFill>
                            <a:schemeClr val="tx1"/>
                          </a:solidFill>
                          <a:effectLst/>
                          <a:latin typeface="Gill Sans MT" panose="020B0502020104020203" pitchFamily="34" charset="0"/>
                        </a:rPr>
                        <a:t> $55.506.364.162 </a:t>
                      </a:r>
                    </a:p>
                  </a:txBody>
                  <a:tcPr marL="9525" marR="9525" marT="9525"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C2E7ED"/>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CO" sz="1100" b="1" i="0" u="none" strike="noStrike" dirty="0">
                          <a:solidFill>
                            <a:schemeClr val="tx1"/>
                          </a:solidFill>
                          <a:effectLst/>
                          <a:latin typeface="Gill Sans MT" panose="020B0502020104020203" pitchFamily="34" charset="0"/>
                        </a:rPr>
                        <a:t>100%</a:t>
                      </a:r>
                    </a:p>
                  </a:txBody>
                  <a:tcPr marL="9525" marR="9525" marT="9525" marB="0" anchor="ctr">
                    <a:lnL w="1270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2E7ED"/>
                    </a:solidFill>
                  </a:tcPr>
                </a:tc>
                <a:extLst>
                  <a:ext uri="{0D108BD9-81ED-4DB2-BD59-A6C34878D82A}">
                    <a16:rowId xmlns:a16="http://schemas.microsoft.com/office/drawing/2014/main" val="477832225"/>
                  </a:ext>
                </a:extLst>
              </a:tr>
            </a:tbl>
          </a:graphicData>
        </a:graphic>
      </p:graphicFrame>
      <p:sp>
        <p:nvSpPr>
          <p:cNvPr id="6" name="CuadroTexto 5">
            <a:extLst>
              <a:ext uri="{FF2B5EF4-FFF2-40B4-BE49-F238E27FC236}">
                <a16:creationId xmlns:a16="http://schemas.microsoft.com/office/drawing/2014/main" id="{AB31EFF5-816F-49B5-7AED-B206C4CE4E49}"/>
              </a:ext>
            </a:extLst>
          </p:cNvPr>
          <p:cNvSpPr txBox="1"/>
          <p:nvPr/>
        </p:nvSpPr>
        <p:spPr>
          <a:xfrm>
            <a:off x="2312504" y="5815716"/>
            <a:ext cx="7566992" cy="307777"/>
          </a:xfrm>
          <a:prstGeom prst="rect">
            <a:avLst/>
          </a:prstGeom>
          <a:noFill/>
        </p:spPr>
        <p:txBody>
          <a:bodyPr wrap="square" rtlCol="0">
            <a:spAutoFit/>
          </a:bodyPr>
          <a:lstStyle/>
          <a:p>
            <a:pPr algn="ctr"/>
            <a:r>
              <a:rPr lang="es-MX" sz="1400" b="1" dirty="0">
                <a:latin typeface="Gill Sans MT" panose="020B0502020104020203" pitchFamily="34" charset="0"/>
              </a:rPr>
              <a:t>Fuente: Consejo Nacional Electoral. Corte: 13/10/23 Elaborado por: MOE</a:t>
            </a:r>
            <a:endParaRPr lang="es-CO" sz="1400" b="1" dirty="0">
              <a:latin typeface="Gill Sans MT" panose="020B0502020104020203" pitchFamily="34" charset="0"/>
            </a:endParaRPr>
          </a:p>
        </p:txBody>
      </p:sp>
      <p:sp>
        <p:nvSpPr>
          <p:cNvPr id="7" name="Google Shape;89;p2">
            <a:extLst>
              <a:ext uri="{FF2B5EF4-FFF2-40B4-BE49-F238E27FC236}">
                <a16:creationId xmlns:a16="http://schemas.microsoft.com/office/drawing/2014/main" id="{681CF049-2988-1BE6-8BF2-9599B5A585CB}"/>
              </a:ext>
            </a:extLst>
          </p:cNvPr>
          <p:cNvSpPr/>
          <p:nvPr/>
        </p:nvSpPr>
        <p:spPr>
          <a:xfrm>
            <a:off x="1111513" y="638250"/>
            <a:ext cx="8767983" cy="869027"/>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2800" b="1" dirty="0">
                <a:solidFill>
                  <a:schemeClr val="bg1"/>
                </a:solidFill>
                <a:latin typeface="Gill Sans MT" panose="020B0502020104020203" pitchFamily="34" charset="0"/>
              </a:rPr>
              <a:t>Principales destinos del reporte de gastos de campañas electorales</a:t>
            </a:r>
          </a:p>
        </p:txBody>
      </p:sp>
    </p:spTree>
    <p:extLst>
      <p:ext uri="{BB962C8B-B14F-4D97-AF65-F5344CB8AC3E}">
        <p14:creationId xmlns:p14="http://schemas.microsoft.com/office/powerpoint/2010/main" val="2080707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D509A20-FDC4-DBDB-115B-7A73DD1266AE}"/>
              </a:ext>
            </a:extLst>
          </p:cNvPr>
          <p:cNvSpPr>
            <a:spLocks noGrp="1"/>
          </p:cNvSpPr>
          <p:nvPr>
            <p:ph type="dt" sz="half" idx="10"/>
          </p:nvPr>
        </p:nvSpPr>
        <p:spPr/>
        <p:txBody>
          <a:bodyPr/>
          <a:lstStyle/>
          <a:p>
            <a:fld id="{E2E02DB9-E290-4D18-B5B2-3465991AAB22}" type="datetime1">
              <a:rPr lang="en-US" smtClean="0"/>
              <a:t>10/18/2023</a:t>
            </a:fld>
            <a:endParaRPr lang="en-US"/>
          </a:p>
        </p:txBody>
      </p:sp>
      <p:sp>
        <p:nvSpPr>
          <p:cNvPr id="3" name="Marcador de número de diapositiva 2">
            <a:extLst>
              <a:ext uri="{FF2B5EF4-FFF2-40B4-BE49-F238E27FC236}">
                <a16:creationId xmlns:a16="http://schemas.microsoft.com/office/drawing/2014/main" id="{3317868C-FE0B-66F9-832B-34EA37302B9C}"/>
              </a:ext>
            </a:extLst>
          </p:cNvPr>
          <p:cNvSpPr>
            <a:spLocks noGrp="1"/>
          </p:cNvSpPr>
          <p:nvPr>
            <p:ph type="sldNum" sz="quarter" idx="12"/>
          </p:nvPr>
        </p:nvSpPr>
        <p:spPr/>
        <p:txBody>
          <a:bodyPr/>
          <a:lstStyle/>
          <a:p>
            <a:fld id="{F30F7205-41FB-46DE-B583-596CEB3EBE73}" type="slidenum">
              <a:rPr lang="en-US" smtClean="0"/>
              <a:t>33</a:t>
            </a:fld>
            <a:endParaRPr lang="en-US"/>
          </a:p>
        </p:txBody>
      </p:sp>
      <p:graphicFrame>
        <p:nvGraphicFramePr>
          <p:cNvPr id="4" name="Tabla 3">
            <a:extLst>
              <a:ext uri="{FF2B5EF4-FFF2-40B4-BE49-F238E27FC236}">
                <a16:creationId xmlns:a16="http://schemas.microsoft.com/office/drawing/2014/main" id="{223D67C2-E0D7-B9A7-4FF3-BEED2F4AE9F4}"/>
              </a:ext>
            </a:extLst>
          </p:cNvPr>
          <p:cNvGraphicFramePr>
            <a:graphicFrameLocks noGrp="1"/>
          </p:cNvGraphicFramePr>
          <p:nvPr/>
        </p:nvGraphicFramePr>
        <p:xfrm>
          <a:off x="838200" y="1495563"/>
          <a:ext cx="10388298" cy="4431585"/>
        </p:xfrm>
        <a:graphic>
          <a:graphicData uri="http://schemas.openxmlformats.org/drawingml/2006/table">
            <a:tbl>
              <a:tblPr/>
              <a:tblGrid>
                <a:gridCol w="1871817">
                  <a:extLst>
                    <a:ext uri="{9D8B030D-6E8A-4147-A177-3AD203B41FA5}">
                      <a16:colId xmlns:a16="http://schemas.microsoft.com/office/drawing/2014/main" val="3345144157"/>
                    </a:ext>
                  </a:extLst>
                </a:gridCol>
                <a:gridCol w="1391056">
                  <a:extLst>
                    <a:ext uri="{9D8B030D-6E8A-4147-A177-3AD203B41FA5}">
                      <a16:colId xmlns:a16="http://schemas.microsoft.com/office/drawing/2014/main" val="1604851325"/>
                    </a:ext>
                  </a:extLst>
                </a:gridCol>
                <a:gridCol w="1428721">
                  <a:extLst>
                    <a:ext uri="{9D8B030D-6E8A-4147-A177-3AD203B41FA5}">
                      <a16:colId xmlns:a16="http://schemas.microsoft.com/office/drawing/2014/main" val="1228402825"/>
                    </a:ext>
                  </a:extLst>
                </a:gridCol>
                <a:gridCol w="1722054">
                  <a:extLst>
                    <a:ext uri="{9D8B030D-6E8A-4147-A177-3AD203B41FA5}">
                      <a16:colId xmlns:a16="http://schemas.microsoft.com/office/drawing/2014/main" val="1090342972"/>
                    </a:ext>
                  </a:extLst>
                </a:gridCol>
                <a:gridCol w="2096738">
                  <a:extLst>
                    <a:ext uri="{9D8B030D-6E8A-4147-A177-3AD203B41FA5}">
                      <a16:colId xmlns:a16="http://schemas.microsoft.com/office/drawing/2014/main" val="1144592273"/>
                    </a:ext>
                  </a:extLst>
                </a:gridCol>
                <a:gridCol w="1877912">
                  <a:extLst>
                    <a:ext uri="{9D8B030D-6E8A-4147-A177-3AD203B41FA5}">
                      <a16:colId xmlns:a16="http://schemas.microsoft.com/office/drawing/2014/main" val="2879931647"/>
                    </a:ext>
                  </a:extLst>
                </a:gridCol>
              </a:tblGrid>
              <a:tr h="1097081">
                <a:tc>
                  <a:txBody>
                    <a:bodyPr/>
                    <a:lstStyle/>
                    <a:p>
                      <a:pPr algn="ctr" rtl="0" fontAlgn="b"/>
                      <a:r>
                        <a:rPr lang="es-MX" sz="1400" b="1" dirty="0">
                          <a:solidFill>
                            <a:schemeClr val="tx1"/>
                          </a:solidFill>
                          <a:effectLst/>
                          <a:latin typeface="Gill Sans MT" panose="020B0502020104020203" pitchFamily="34" charset="0"/>
                        </a:rPr>
                        <a:t>Municipios con tope máximo de</a:t>
                      </a:r>
                      <a:endParaRPr lang="es-CO" sz="1400" b="1" dirty="0">
                        <a:solidFill>
                          <a:schemeClr val="tx1"/>
                        </a:solidFill>
                        <a:effectLst/>
                        <a:latin typeface="Gill Sans MT" panose="020B0502020104020203" pitchFamily="34" charset="0"/>
                      </a:endParaRPr>
                    </a:p>
                  </a:txBody>
                  <a:tcPr marL="28344" marR="28344" marT="18896" marB="18896"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s-MX" sz="1400" b="1" dirty="0">
                          <a:solidFill>
                            <a:schemeClr val="tx1"/>
                          </a:solidFill>
                          <a:effectLst/>
                          <a:latin typeface="Gill Sans MT" panose="020B0502020104020203" pitchFamily="34" charset="0"/>
                        </a:rPr>
                        <a:t>N</a:t>
                      </a:r>
                      <a:r>
                        <a:rPr lang="es-CO" sz="1400" b="1" dirty="0">
                          <a:solidFill>
                            <a:schemeClr val="tx1"/>
                          </a:solidFill>
                          <a:effectLst/>
                          <a:latin typeface="Gill Sans MT" panose="020B0502020104020203" pitchFamily="34" charset="0"/>
                        </a:rPr>
                        <a:t>o. de candidaturas</a:t>
                      </a:r>
                    </a:p>
                  </a:txBody>
                  <a:tcPr marL="28344" marR="28344" marT="18896" marB="188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s-CO" sz="1400" b="1" dirty="0">
                          <a:solidFill>
                            <a:schemeClr val="tx1"/>
                          </a:solidFill>
                          <a:effectLst/>
                          <a:latin typeface="Gill Sans MT" panose="020B0502020104020203" pitchFamily="34" charset="0"/>
                        </a:rPr>
                        <a:t>Valor mínimo reportado por candidatura</a:t>
                      </a:r>
                    </a:p>
                  </a:txBody>
                  <a:tcPr marL="28344" marR="28344" marT="18896" marB="188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s-CO" sz="1400" b="1" dirty="0">
                          <a:solidFill>
                            <a:schemeClr val="tx1"/>
                          </a:solidFill>
                          <a:effectLst/>
                          <a:latin typeface="Gill Sans MT" panose="020B0502020104020203" pitchFamily="34" charset="0"/>
                        </a:rPr>
                        <a:t>Promedio  del gasto reportado</a:t>
                      </a:r>
                    </a:p>
                  </a:txBody>
                  <a:tcPr marL="28344" marR="28344" marT="18896" marB="188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s-MX" sz="1400" b="1" dirty="0">
                          <a:solidFill>
                            <a:schemeClr val="tx1"/>
                          </a:solidFill>
                          <a:effectLst/>
                          <a:latin typeface="Gill Sans MT" panose="020B0502020104020203" pitchFamily="34" charset="0"/>
                        </a:rPr>
                        <a:t>Valor máximo reportado por candidatura</a:t>
                      </a:r>
                      <a:endParaRPr lang="es-CO" sz="1400" b="1" dirty="0">
                        <a:solidFill>
                          <a:schemeClr val="tx1"/>
                        </a:solidFill>
                        <a:effectLst/>
                        <a:latin typeface="Gill Sans MT" panose="020B0502020104020203" pitchFamily="34" charset="0"/>
                      </a:endParaRPr>
                    </a:p>
                  </a:txBody>
                  <a:tcPr marL="28344" marR="28344" marT="18896" marB="188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s-MX" sz="1400" b="1" dirty="0">
                          <a:solidFill>
                            <a:schemeClr val="tx1"/>
                          </a:solidFill>
                          <a:effectLst/>
                          <a:latin typeface="Gill Sans MT" panose="020B0502020104020203" pitchFamily="34" charset="0"/>
                        </a:rPr>
                        <a:t>% de gastos promedio frente al tope</a:t>
                      </a:r>
                      <a:endParaRPr lang="es-CO" sz="1400" b="1" dirty="0">
                        <a:solidFill>
                          <a:schemeClr val="tx1"/>
                        </a:solidFill>
                        <a:effectLst/>
                        <a:latin typeface="Gill Sans MT" panose="020B0502020104020203" pitchFamily="34" charset="0"/>
                      </a:endParaRPr>
                    </a:p>
                  </a:txBody>
                  <a:tcPr marL="28344" marR="28344" marT="18896" marB="18896"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061521142"/>
                  </a:ext>
                </a:extLst>
              </a:tr>
              <a:tr h="416813">
                <a:tc>
                  <a:txBody>
                    <a:bodyPr/>
                    <a:lstStyle/>
                    <a:p>
                      <a:pPr rtl="0" fontAlgn="b"/>
                      <a:r>
                        <a:rPr lang="es-CO" sz="1400" b="1" dirty="0">
                          <a:effectLst/>
                          <a:latin typeface="Gill Sans MT" panose="020B0502020104020203" pitchFamily="34" charset="0"/>
                        </a:rPr>
                        <a:t>$5.257.463.395</a:t>
                      </a:r>
                    </a:p>
                  </a:txBody>
                  <a:tcPr marL="28575" marR="28575" marT="19050" marB="190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O" sz="1400" b="0" kern="1200" dirty="0">
                          <a:solidFill>
                            <a:schemeClr val="tx1"/>
                          </a:solidFill>
                          <a:effectLst/>
                          <a:latin typeface="Gill Sans MT" panose="020B0502020104020203" pitchFamily="34" charset="0"/>
                          <a:ea typeface="+mn-ea"/>
                          <a:cs typeface="+mn-cs"/>
                        </a:rPr>
                        <a:t>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O" sz="1400" b="0" kern="1200" dirty="0">
                          <a:solidFill>
                            <a:schemeClr val="tx1"/>
                          </a:solidFill>
                          <a:effectLst/>
                          <a:latin typeface="Gill Sans MT" panose="020B0502020104020203" pitchFamily="34" charset="0"/>
                          <a:ea typeface="+mn-ea"/>
                          <a:cs typeface="+mn-cs"/>
                        </a:rPr>
                        <a:t> $   2.052.104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O" sz="1400" b="0" kern="1200" dirty="0">
                          <a:solidFill>
                            <a:schemeClr val="tx1"/>
                          </a:solidFill>
                          <a:effectLst/>
                          <a:latin typeface="Gill Sans MT" panose="020B0502020104020203" pitchFamily="34" charset="0"/>
                          <a:ea typeface="+mn-ea"/>
                          <a:cs typeface="+mn-cs"/>
                        </a:rPr>
                        <a:t> $   351.118.033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O" sz="1400" b="0" kern="1200" dirty="0">
                          <a:solidFill>
                            <a:schemeClr val="tx1"/>
                          </a:solidFill>
                          <a:effectLst/>
                          <a:latin typeface="Gill Sans MT" panose="020B0502020104020203" pitchFamily="34" charset="0"/>
                          <a:ea typeface="+mn-ea"/>
                          <a:cs typeface="+mn-cs"/>
                        </a:rPr>
                        <a:t> $   1.007.554.889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O" sz="1400" b="0" kern="1200" dirty="0">
                          <a:solidFill>
                            <a:schemeClr val="tx1"/>
                          </a:solidFill>
                          <a:effectLst/>
                          <a:latin typeface="Gill Sans MT" panose="020B0502020104020203" pitchFamily="34" charset="0"/>
                          <a:ea typeface="+mn-ea"/>
                          <a:cs typeface="+mn-cs"/>
                        </a:rPr>
                        <a:t>6,68%</a:t>
                      </a: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93694770"/>
                  </a:ext>
                </a:extLst>
              </a:tr>
              <a:tr h="416813">
                <a:tc>
                  <a:txBody>
                    <a:bodyPr/>
                    <a:lstStyle/>
                    <a:p>
                      <a:pPr rtl="0" fontAlgn="b"/>
                      <a:r>
                        <a:rPr lang="es-CO" sz="1400" b="1" dirty="0">
                          <a:effectLst/>
                          <a:latin typeface="Gill Sans MT" panose="020B0502020104020203" pitchFamily="34" charset="0"/>
                        </a:rPr>
                        <a:t>$ 2.630.764.028</a:t>
                      </a:r>
                    </a:p>
                  </a:txBody>
                  <a:tcPr marL="28575" marR="28575" marT="19050" marB="190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O" sz="1400" b="0" kern="1200" dirty="0">
                          <a:solidFill>
                            <a:schemeClr val="tx1"/>
                          </a:solidFill>
                          <a:effectLst/>
                          <a:latin typeface="Gill Sans MT" panose="020B0502020104020203" pitchFamily="34" charset="0"/>
                          <a:ea typeface="+mn-ea"/>
                          <a:cs typeface="+mn-cs"/>
                        </a:rPr>
                        <a:t>16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O" sz="1400" b="0" kern="1200" dirty="0">
                          <a:solidFill>
                            <a:schemeClr val="tx1"/>
                          </a:solidFill>
                          <a:effectLst/>
                          <a:latin typeface="Gill Sans MT" panose="020B0502020104020203" pitchFamily="34" charset="0"/>
                          <a:ea typeface="+mn-ea"/>
                          <a:cs typeface="+mn-cs"/>
                        </a:rPr>
                        <a:t> $   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O" sz="1400" b="0" kern="1200" dirty="0">
                          <a:solidFill>
                            <a:schemeClr val="tx1"/>
                          </a:solidFill>
                          <a:effectLst/>
                          <a:latin typeface="Gill Sans MT" panose="020B0502020104020203" pitchFamily="34" charset="0"/>
                          <a:ea typeface="+mn-ea"/>
                          <a:cs typeface="+mn-cs"/>
                        </a:rPr>
                        <a:t> $  212.516.808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O" sz="1400" b="0" kern="1200" dirty="0">
                          <a:solidFill>
                            <a:schemeClr val="tx1"/>
                          </a:solidFill>
                          <a:effectLst/>
                          <a:latin typeface="Gill Sans MT" panose="020B0502020104020203" pitchFamily="34" charset="0"/>
                          <a:ea typeface="+mn-ea"/>
                          <a:cs typeface="+mn-cs"/>
                        </a:rPr>
                        <a:t> $    890.350.189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O" sz="1400" b="0" kern="1200" dirty="0">
                          <a:solidFill>
                            <a:schemeClr val="tx1"/>
                          </a:solidFill>
                          <a:effectLst/>
                          <a:latin typeface="Gill Sans MT" panose="020B0502020104020203" pitchFamily="34" charset="0"/>
                          <a:ea typeface="+mn-ea"/>
                          <a:cs typeface="+mn-cs"/>
                        </a:rPr>
                        <a:t>8,08%</a:t>
                      </a: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1367257"/>
                  </a:ext>
                </a:extLst>
              </a:tr>
              <a:tr h="416813">
                <a:tc>
                  <a:txBody>
                    <a:bodyPr/>
                    <a:lstStyle/>
                    <a:p>
                      <a:pPr rtl="0" fontAlgn="b"/>
                      <a:r>
                        <a:rPr lang="es-CO" sz="1400" b="1" dirty="0">
                          <a:effectLst/>
                          <a:latin typeface="Gill Sans MT" panose="020B0502020104020203" pitchFamily="34" charset="0"/>
                        </a:rPr>
                        <a:t>$ 2.465.931.344</a:t>
                      </a:r>
                    </a:p>
                  </a:txBody>
                  <a:tcPr marL="28575" marR="28575" marT="19050" marB="190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O" sz="1400" b="0" kern="1200" dirty="0">
                          <a:solidFill>
                            <a:schemeClr val="tx1"/>
                          </a:solidFill>
                          <a:effectLst/>
                          <a:latin typeface="Gill Sans MT" panose="020B0502020104020203" pitchFamily="34" charset="0"/>
                          <a:ea typeface="+mn-ea"/>
                          <a:cs typeface="+mn-cs"/>
                        </a:rPr>
                        <a:t>23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O" sz="1400" b="0" kern="1200" dirty="0">
                          <a:solidFill>
                            <a:schemeClr val="tx1"/>
                          </a:solidFill>
                          <a:effectLst/>
                          <a:latin typeface="Gill Sans MT" panose="020B0502020104020203" pitchFamily="34" charset="0"/>
                          <a:ea typeface="+mn-ea"/>
                          <a:cs typeface="+mn-cs"/>
                        </a:rPr>
                        <a:t> $   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O" sz="1400" b="0" kern="1200" dirty="0">
                          <a:solidFill>
                            <a:schemeClr val="tx1"/>
                          </a:solidFill>
                          <a:effectLst/>
                          <a:latin typeface="Gill Sans MT" panose="020B0502020104020203" pitchFamily="34" charset="0"/>
                          <a:ea typeface="+mn-ea"/>
                          <a:cs typeface="+mn-cs"/>
                        </a:rPr>
                        <a:t> $  124.513.052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O" sz="1400" b="0" kern="1200" dirty="0">
                          <a:solidFill>
                            <a:schemeClr val="tx1"/>
                          </a:solidFill>
                          <a:effectLst/>
                          <a:latin typeface="Gill Sans MT" panose="020B0502020104020203" pitchFamily="34" charset="0"/>
                          <a:ea typeface="+mn-ea"/>
                          <a:cs typeface="+mn-cs"/>
                        </a:rPr>
                        <a:t> $   938.177.550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O" sz="1400" b="0" kern="1200" dirty="0">
                          <a:solidFill>
                            <a:schemeClr val="tx1"/>
                          </a:solidFill>
                          <a:effectLst/>
                          <a:latin typeface="Gill Sans MT" panose="020B0502020104020203" pitchFamily="34" charset="0"/>
                          <a:ea typeface="+mn-ea"/>
                          <a:cs typeface="+mn-cs"/>
                        </a:rPr>
                        <a:t>5,05%</a:t>
                      </a: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393258"/>
                  </a:ext>
                </a:extLst>
              </a:tr>
              <a:tr h="416813">
                <a:tc>
                  <a:txBody>
                    <a:bodyPr/>
                    <a:lstStyle/>
                    <a:p>
                      <a:pPr rtl="0" fontAlgn="b"/>
                      <a:r>
                        <a:rPr lang="es-CO" sz="1400" b="1" dirty="0">
                          <a:effectLst/>
                          <a:latin typeface="Gill Sans MT" panose="020B0502020104020203" pitchFamily="34" charset="0"/>
                        </a:rPr>
                        <a:t>$ 1.862.410.015</a:t>
                      </a:r>
                    </a:p>
                  </a:txBody>
                  <a:tcPr marL="28575" marR="28575" marT="19050" marB="190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O" sz="1400" b="0" kern="1200" dirty="0">
                          <a:solidFill>
                            <a:schemeClr val="tx1"/>
                          </a:solidFill>
                          <a:effectLst/>
                          <a:latin typeface="Gill Sans MT" panose="020B0502020104020203" pitchFamily="34" charset="0"/>
                          <a:ea typeface="+mn-ea"/>
                          <a:cs typeface="+mn-cs"/>
                        </a:rPr>
                        <a:t>59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O" sz="1400" b="0" kern="1200" dirty="0">
                          <a:solidFill>
                            <a:schemeClr val="tx1"/>
                          </a:solidFill>
                          <a:effectLst/>
                          <a:latin typeface="Gill Sans MT" panose="020B0502020104020203" pitchFamily="34" charset="0"/>
                          <a:ea typeface="+mn-ea"/>
                          <a:cs typeface="+mn-cs"/>
                        </a:rPr>
                        <a:t> $   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O" sz="1400" b="0" kern="1200" dirty="0">
                          <a:solidFill>
                            <a:schemeClr val="tx1"/>
                          </a:solidFill>
                          <a:effectLst/>
                          <a:latin typeface="Gill Sans MT" panose="020B0502020104020203" pitchFamily="34" charset="0"/>
                          <a:ea typeface="+mn-ea"/>
                          <a:cs typeface="+mn-cs"/>
                        </a:rPr>
                        <a:t> $   64.655.896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O" sz="1400" b="0" kern="1200" dirty="0">
                          <a:solidFill>
                            <a:schemeClr val="tx1"/>
                          </a:solidFill>
                          <a:effectLst/>
                          <a:latin typeface="Gill Sans MT" panose="020B0502020104020203" pitchFamily="34" charset="0"/>
                          <a:ea typeface="+mn-ea"/>
                          <a:cs typeface="+mn-cs"/>
                        </a:rPr>
                        <a:t> $    789.096.747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O" sz="1400" b="0" kern="1200" dirty="0">
                          <a:solidFill>
                            <a:schemeClr val="tx1"/>
                          </a:solidFill>
                          <a:effectLst/>
                          <a:latin typeface="Gill Sans MT" panose="020B0502020104020203" pitchFamily="34" charset="0"/>
                          <a:ea typeface="+mn-ea"/>
                          <a:cs typeface="+mn-cs"/>
                        </a:rPr>
                        <a:t>3,47%</a:t>
                      </a: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42762692"/>
                  </a:ext>
                </a:extLst>
              </a:tr>
              <a:tr h="416813">
                <a:tc>
                  <a:txBody>
                    <a:bodyPr/>
                    <a:lstStyle/>
                    <a:p>
                      <a:pPr rtl="0" fontAlgn="b"/>
                      <a:r>
                        <a:rPr lang="es-CO" sz="1400" b="1" dirty="0">
                          <a:effectLst/>
                          <a:latin typeface="Gill Sans MT" panose="020B0502020104020203" pitchFamily="34" charset="0"/>
                        </a:rPr>
                        <a:t>$ 1.647.076.017</a:t>
                      </a:r>
                    </a:p>
                  </a:txBody>
                  <a:tcPr marL="28575" marR="28575" marT="19050" marB="190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O" sz="1400" b="0" kern="1200" dirty="0">
                          <a:solidFill>
                            <a:schemeClr val="tx1"/>
                          </a:solidFill>
                          <a:effectLst/>
                          <a:latin typeface="Gill Sans MT" panose="020B0502020104020203" pitchFamily="34" charset="0"/>
                          <a:ea typeface="+mn-ea"/>
                          <a:cs typeface="+mn-cs"/>
                        </a:rPr>
                        <a:t>74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O" sz="1400" b="0" kern="1200" dirty="0">
                          <a:solidFill>
                            <a:schemeClr val="tx1"/>
                          </a:solidFill>
                          <a:effectLst/>
                          <a:latin typeface="Gill Sans MT" panose="020B0502020104020203" pitchFamily="34" charset="0"/>
                          <a:ea typeface="+mn-ea"/>
                          <a:cs typeface="+mn-cs"/>
                        </a:rPr>
                        <a:t> $    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O" sz="1400" b="0" kern="1200" dirty="0">
                          <a:solidFill>
                            <a:schemeClr val="tx1"/>
                          </a:solidFill>
                          <a:effectLst/>
                          <a:latin typeface="Gill Sans MT" panose="020B0502020104020203" pitchFamily="34" charset="0"/>
                          <a:ea typeface="+mn-ea"/>
                          <a:cs typeface="+mn-cs"/>
                        </a:rPr>
                        <a:t> $  50.137.289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O" sz="1400" b="0" kern="1200" dirty="0">
                          <a:solidFill>
                            <a:schemeClr val="tx1"/>
                          </a:solidFill>
                          <a:effectLst/>
                          <a:latin typeface="Gill Sans MT" panose="020B0502020104020203" pitchFamily="34" charset="0"/>
                          <a:ea typeface="+mn-ea"/>
                          <a:cs typeface="+mn-cs"/>
                        </a:rPr>
                        <a:t> $    595.365.434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O" sz="1400" b="0" kern="1200" dirty="0">
                          <a:solidFill>
                            <a:schemeClr val="tx1"/>
                          </a:solidFill>
                          <a:effectLst/>
                          <a:latin typeface="Gill Sans MT" panose="020B0502020104020203" pitchFamily="34" charset="0"/>
                          <a:ea typeface="+mn-ea"/>
                          <a:cs typeface="+mn-cs"/>
                        </a:rPr>
                        <a:t>3,04%</a:t>
                      </a: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18114002"/>
                  </a:ext>
                </a:extLst>
              </a:tr>
              <a:tr h="416813">
                <a:tc>
                  <a:txBody>
                    <a:bodyPr/>
                    <a:lstStyle/>
                    <a:p>
                      <a:pPr rtl="0" fontAlgn="b"/>
                      <a:r>
                        <a:rPr lang="es-CO" sz="1400" b="1" dirty="0">
                          <a:effectLst/>
                          <a:latin typeface="Gill Sans MT" panose="020B0502020104020203" pitchFamily="34" charset="0"/>
                        </a:rPr>
                        <a:t>$ 824.683.400</a:t>
                      </a:r>
                    </a:p>
                  </a:txBody>
                  <a:tcPr marL="28575" marR="28575" marT="19050" marB="190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O" sz="1400" b="0" kern="1200" dirty="0">
                          <a:solidFill>
                            <a:schemeClr val="tx1"/>
                          </a:solidFill>
                          <a:effectLst/>
                          <a:latin typeface="Gill Sans MT" panose="020B0502020104020203" pitchFamily="34" charset="0"/>
                          <a:ea typeface="+mn-ea"/>
                          <a:cs typeface="+mn-cs"/>
                        </a:rPr>
                        <a:t>91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O" sz="1400" b="0" kern="1200" dirty="0">
                          <a:solidFill>
                            <a:schemeClr val="tx1"/>
                          </a:solidFill>
                          <a:effectLst/>
                          <a:latin typeface="Gill Sans MT" panose="020B0502020104020203" pitchFamily="34" charset="0"/>
                          <a:ea typeface="+mn-ea"/>
                          <a:cs typeface="+mn-cs"/>
                        </a:rPr>
                        <a:t> $   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O" sz="1400" b="0" kern="1200" dirty="0">
                          <a:solidFill>
                            <a:schemeClr val="tx1"/>
                          </a:solidFill>
                          <a:effectLst/>
                          <a:latin typeface="Gill Sans MT" panose="020B0502020104020203" pitchFamily="34" charset="0"/>
                          <a:ea typeface="+mn-ea"/>
                          <a:cs typeface="+mn-cs"/>
                        </a:rPr>
                        <a:t> $   24.378.942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O" sz="1400" b="0" kern="1200" dirty="0">
                          <a:solidFill>
                            <a:schemeClr val="tx1"/>
                          </a:solidFill>
                          <a:effectLst/>
                          <a:latin typeface="Gill Sans MT" panose="020B0502020104020203" pitchFamily="34" charset="0"/>
                          <a:ea typeface="+mn-ea"/>
                          <a:cs typeface="+mn-cs"/>
                        </a:rPr>
                        <a:t> $    457.391.762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O" sz="1400" b="0" kern="1200" dirty="0">
                          <a:solidFill>
                            <a:schemeClr val="tx1"/>
                          </a:solidFill>
                          <a:effectLst/>
                          <a:latin typeface="Gill Sans MT" panose="020B0502020104020203" pitchFamily="34" charset="0"/>
                          <a:ea typeface="+mn-ea"/>
                          <a:cs typeface="+mn-cs"/>
                        </a:rPr>
                        <a:t>2,96%</a:t>
                      </a: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74820413"/>
                  </a:ext>
                </a:extLst>
              </a:tr>
              <a:tr h="416813">
                <a:tc>
                  <a:txBody>
                    <a:bodyPr/>
                    <a:lstStyle/>
                    <a:p>
                      <a:pPr rtl="0" fontAlgn="b"/>
                      <a:r>
                        <a:rPr lang="es-CO" sz="1400" b="1" dirty="0">
                          <a:effectLst/>
                          <a:latin typeface="Gill Sans MT" panose="020B0502020104020203" pitchFamily="34" charset="0"/>
                        </a:rPr>
                        <a:t>$ 274.894.466</a:t>
                      </a:r>
                    </a:p>
                  </a:txBody>
                  <a:tcPr marL="28575" marR="28575" marT="19050" marB="190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O" sz="1400" b="0" kern="1200" dirty="0">
                          <a:solidFill>
                            <a:schemeClr val="tx1"/>
                          </a:solidFill>
                          <a:effectLst/>
                          <a:latin typeface="Gill Sans MT" panose="020B0502020104020203" pitchFamily="34" charset="0"/>
                          <a:ea typeface="+mn-ea"/>
                          <a:cs typeface="+mn-cs"/>
                        </a:rPr>
                        <a:t>150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O" sz="1400" b="0" kern="1200" dirty="0">
                          <a:solidFill>
                            <a:schemeClr val="tx1"/>
                          </a:solidFill>
                          <a:effectLst/>
                          <a:latin typeface="Gill Sans MT" panose="020B0502020104020203" pitchFamily="34" charset="0"/>
                          <a:ea typeface="+mn-ea"/>
                          <a:cs typeface="+mn-cs"/>
                        </a:rPr>
                        <a:t> $   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O" sz="1400" b="0" kern="1200" dirty="0">
                          <a:solidFill>
                            <a:schemeClr val="tx1"/>
                          </a:solidFill>
                          <a:effectLst/>
                          <a:latin typeface="Gill Sans MT" panose="020B0502020104020203" pitchFamily="34" charset="0"/>
                          <a:ea typeface="+mn-ea"/>
                          <a:cs typeface="+mn-cs"/>
                        </a:rPr>
                        <a:t> $   14.547.755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O" sz="1400" b="0" kern="1200" dirty="0">
                          <a:solidFill>
                            <a:schemeClr val="tx1"/>
                          </a:solidFill>
                          <a:effectLst/>
                          <a:latin typeface="Gill Sans MT" panose="020B0502020104020203" pitchFamily="34" charset="0"/>
                          <a:ea typeface="+mn-ea"/>
                          <a:cs typeface="+mn-cs"/>
                        </a:rPr>
                        <a:t> $   136.760.000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O" sz="1400" b="0" kern="1200" dirty="0">
                          <a:solidFill>
                            <a:schemeClr val="tx1"/>
                          </a:solidFill>
                          <a:effectLst/>
                          <a:latin typeface="Gill Sans MT" panose="020B0502020104020203" pitchFamily="34" charset="0"/>
                          <a:ea typeface="+mn-ea"/>
                          <a:cs typeface="+mn-cs"/>
                        </a:rPr>
                        <a:t>5,29%</a:t>
                      </a: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1528770"/>
                  </a:ext>
                </a:extLst>
              </a:tr>
              <a:tr h="416813">
                <a:tc>
                  <a:txBody>
                    <a:bodyPr/>
                    <a:lstStyle/>
                    <a:p>
                      <a:pPr rtl="0" fontAlgn="b"/>
                      <a:r>
                        <a:rPr lang="es-CO" sz="1400" b="1" dirty="0">
                          <a:effectLst/>
                          <a:latin typeface="Gill Sans MT" panose="020B0502020104020203" pitchFamily="34" charset="0"/>
                        </a:rPr>
                        <a:t>$ 144.319.596</a:t>
                      </a:r>
                    </a:p>
                  </a:txBody>
                  <a:tcPr marL="28575" marR="28575" marT="19050" marB="190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O" sz="1400" b="0" kern="1200" dirty="0">
                          <a:solidFill>
                            <a:schemeClr val="tx1"/>
                          </a:solidFill>
                          <a:effectLst/>
                          <a:latin typeface="Gill Sans MT" panose="020B0502020104020203" pitchFamily="34" charset="0"/>
                          <a:ea typeface="+mn-ea"/>
                          <a:cs typeface="+mn-cs"/>
                        </a:rPr>
                        <a:t>440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O" sz="1400" b="0" kern="1200" dirty="0">
                          <a:solidFill>
                            <a:schemeClr val="tx1"/>
                          </a:solidFill>
                          <a:effectLst/>
                          <a:latin typeface="Gill Sans MT" panose="020B0502020104020203" pitchFamily="34" charset="0"/>
                          <a:ea typeface="+mn-ea"/>
                          <a:cs typeface="+mn-cs"/>
                        </a:rPr>
                        <a:t> $    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O" sz="1400" b="0" kern="1200" dirty="0">
                          <a:solidFill>
                            <a:schemeClr val="tx1"/>
                          </a:solidFill>
                          <a:effectLst/>
                          <a:latin typeface="Gill Sans MT" panose="020B0502020104020203" pitchFamily="34" charset="0"/>
                          <a:ea typeface="+mn-ea"/>
                          <a:cs typeface="+mn-cs"/>
                        </a:rPr>
                        <a:t> $   7.421.048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O" sz="1400" b="0" kern="1200" dirty="0">
                          <a:solidFill>
                            <a:schemeClr val="tx1"/>
                          </a:solidFill>
                          <a:effectLst/>
                          <a:latin typeface="Gill Sans MT" panose="020B0502020104020203" pitchFamily="34" charset="0"/>
                          <a:ea typeface="+mn-ea"/>
                          <a:cs typeface="+mn-cs"/>
                        </a:rPr>
                        <a:t> $    135.300.000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O" sz="1400" b="0" kern="1200" dirty="0">
                          <a:solidFill>
                            <a:schemeClr val="tx1"/>
                          </a:solidFill>
                          <a:effectLst/>
                          <a:latin typeface="Gill Sans MT" panose="020B0502020104020203" pitchFamily="34" charset="0"/>
                          <a:ea typeface="+mn-ea"/>
                          <a:cs typeface="+mn-cs"/>
                        </a:rPr>
                        <a:t>5,14%</a:t>
                      </a: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84995457"/>
                  </a:ext>
                </a:extLst>
              </a:tr>
            </a:tbl>
          </a:graphicData>
        </a:graphic>
      </p:graphicFrame>
      <p:sp>
        <p:nvSpPr>
          <p:cNvPr id="6" name="CuadroTexto 5">
            <a:extLst>
              <a:ext uri="{FF2B5EF4-FFF2-40B4-BE49-F238E27FC236}">
                <a16:creationId xmlns:a16="http://schemas.microsoft.com/office/drawing/2014/main" id="{44842B78-8D4C-0C2A-C384-201482D4FAAE}"/>
              </a:ext>
            </a:extLst>
          </p:cNvPr>
          <p:cNvSpPr txBox="1"/>
          <p:nvPr/>
        </p:nvSpPr>
        <p:spPr>
          <a:xfrm>
            <a:off x="2045554" y="5994458"/>
            <a:ext cx="7566992" cy="307777"/>
          </a:xfrm>
          <a:prstGeom prst="rect">
            <a:avLst/>
          </a:prstGeom>
          <a:noFill/>
        </p:spPr>
        <p:txBody>
          <a:bodyPr wrap="square" rtlCol="0">
            <a:spAutoFit/>
          </a:bodyPr>
          <a:lstStyle/>
          <a:p>
            <a:pPr algn="ctr"/>
            <a:r>
              <a:rPr lang="es-MX" sz="1400" b="1" dirty="0">
                <a:latin typeface="Gill Sans MT" panose="020B0502020104020203" pitchFamily="34" charset="0"/>
              </a:rPr>
              <a:t>Fuente: Consejo Nacional Electoral. Corte: 13/10/23 Elaborado por: MOE</a:t>
            </a:r>
            <a:endParaRPr lang="es-CO" sz="1400" b="1" dirty="0">
              <a:latin typeface="Gill Sans MT" panose="020B0502020104020203" pitchFamily="34" charset="0"/>
            </a:endParaRPr>
          </a:p>
        </p:txBody>
      </p:sp>
      <p:sp>
        <p:nvSpPr>
          <p:cNvPr id="7" name="Google Shape;89;p2">
            <a:extLst>
              <a:ext uri="{FF2B5EF4-FFF2-40B4-BE49-F238E27FC236}">
                <a16:creationId xmlns:a16="http://schemas.microsoft.com/office/drawing/2014/main" id="{E54DD0BD-B912-64E3-F39E-F5CC753C3018}"/>
              </a:ext>
            </a:extLst>
          </p:cNvPr>
          <p:cNvSpPr/>
          <p:nvPr/>
        </p:nvSpPr>
        <p:spPr>
          <a:xfrm>
            <a:off x="1111513" y="278119"/>
            <a:ext cx="8767983" cy="869027"/>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2800" b="1" dirty="0">
                <a:solidFill>
                  <a:schemeClr val="bg1"/>
                </a:solidFill>
                <a:latin typeface="Gill Sans MT" panose="020B0502020104020203" pitchFamily="34" charset="0"/>
              </a:rPr>
              <a:t>Volumen de gastos reportados</a:t>
            </a:r>
          </a:p>
          <a:p>
            <a:pPr marL="0" marR="0" lvl="0" indent="0" algn="ctr" rtl="0">
              <a:spcBef>
                <a:spcPts val="0"/>
              </a:spcBef>
              <a:spcAft>
                <a:spcPts val="0"/>
              </a:spcAft>
              <a:buNone/>
            </a:pPr>
            <a:r>
              <a:rPr lang="es-ES" sz="2800" b="1" dirty="0">
                <a:solidFill>
                  <a:schemeClr val="bg1"/>
                </a:solidFill>
                <a:latin typeface="Gill Sans MT" panose="020B0502020104020203" pitchFamily="34" charset="0"/>
              </a:rPr>
              <a:t>candidaturas a alcaldías</a:t>
            </a:r>
          </a:p>
        </p:txBody>
      </p:sp>
    </p:spTree>
    <p:extLst>
      <p:ext uri="{BB962C8B-B14F-4D97-AF65-F5344CB8AC3E}">
        <p14:creationId xmlns:p14="http://schemas.microsoft.com/office/powerpoint/2010/main" val="28605612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E693BA5-FF26-94C6-862F-7F9804E60E78}"/>
              </a:ext>
            </a:extLst>
          </p:cNvPr>
          <p:cNvSpPr>
            <a:spLocks noGrp="1"/>
          </p:cNvSpPr>
          <p:nvPr>
            <p:ph type="dt" sz="half" idx="10"/>
          </p:nvPr>
        </p:nvSpPr>
        <p:spPr/>
        <p:txBody>
          <a:bodyPr/>
          <a:lstStyle/>
          <a:p>
            <a:fld id="{E2E02DB9-E290-4D18-B5B2-3465991AAB22}" type="datetime1">
              <a:rPr lang="en-US" smtClean="0"/>
              <a:t>10/18/2023</a:t>
            </a:fld>
            <a:endParaRPr lang="en-US"/>
          </a:p>
        </p:txBody>
      </p:sp>
      <p:sp>
        <p:nvSpPr>
          <p:cNvPr id="3" name="Marcador de número de diapositiva 2">
            <a:extLst>
              <a:ext uri="{FF2B5EF4-FFF2-40B4-BE49-F238E27FC236}">
                <a16:creationId xmlns:a16="http://schemas.microsoft.com/office/drawing/2014/main" id="{ECF99296-365F-4D30-4B21-B2CF9D2BDA97}"/>
              </a:ext>
            </a:extLst>
          </p:cNvPr>
          <p:cNvSpPr>
            <a:spLocks noGrp="1"/>
          </p:cNvSpPr>
          <p:nvPr>
            <p:ph type="sldNum" sz="quarter" idx="12"/>
          </p:nvPr>
        </p:nvSpPr>
        <p:spPr/>
        <p:txBody>
          <a:bodyPr/>
          <a:lstStyle/>
          <a:p>
            <a:fld id="{F30F7205-41FB-46DE-B583-596CEB3EBE73}" type="slidenum">
              <a:rPr lang="en-US" smtClean="0"/>
              <a:t>34</a:t>
            </a:fld>
            <a:endParaRPr lang="en-US"/>
          </a:p>
        </p:txBody>
      </p:sp>
      <p:graphicFrame>
        <p:nvGraphicFramePr>
          <p:cNvPr id="4" name="Tabla 3">
            <a:extLst>
              <a:ext uri="{FF2B5EF4-FFF2-40B4-BE49-F238E27FC236}">
                <a16:creationId xmlns:a16="http://schemas.microsoft.com/office/drawing/2014/main" id="{E85CC2B0-6361-C0F6-120B-3E539466E6E8}"/>
              </a:ext>
            </a:extLst>
          </p:cNvPr>
          <p:cNvGraphicFramePr>
            <a:graphicFrameLocks noGrp="1"/>
          </p:cNvGraphicFramePr>
          <p:nvPr/>
        </p:nvGraphicFramePr>
        <p:xfrm>
          <a:off x="571250" y="1729705"/>
          <a:ext cx="10560576" cy="4322069"/>
        </p:xfrm>
        <a:graphic>
          <a:graphicData uri="http://schemas.openxmlformats.org/drawingml/2006/table">
            <a:tbl>
              <a:tblPr/>
              <a:tblGrid>
                <a:gridCol w="1681619">
                  <a:extLst>
                    <a:ext uri="{9D8B030D-6E8A-4147-A177-3AD203B41FA5}">
                      <a16:colId xmlns:a16="http://schemas.microsoft.com/office/drawing/2014/main" val="1395261135"/>
                    </a:ext>
                  </a:extLst>
                </a:gridCol>
                <a:gridCol w="1603513">
                  <a:extLst>
                    <a:ext uri="{9D8B030D-6E8A-4147-A177-3AD203B41FA5}">
                      <a16:colId xmlns:a16="http://schemas.microsoft.com/office/drawing/2014/main" val="3986915997"/>
                    </a:ext>
                  </a:extLst>
                </a:gridCol>
                <a:gridCol w="1450774">
                  <a:extLst>
                    <a:ext uri="{9D8B030D-6E8A-4147-A177-3AD203B41FA5}">
                      <a16:colId xmlns:a16="http://schemas.microsoft.com/office/drawing/2014/main" val="4202241020"/>
                    </a:ext>
                  </a:extLst>
                </a:gridCol>
                <a:gridCol w="1695953">
                  <a:extLst>
                    <a:ext uri="{9D8B030D-6E8A-4147-A177-3AD203B41FA5}">
                      <a16:colId xmlns:a16="http://schemas.microsoft.com/office/drawing/2014/main" val="1979436444"/>
                    </a:ext>
                  </a:extLst>
                </a:gridCol>
                <a:gridCol w="2496288">
                  <a:extLst>
                    <a:ext uri="{9D8B030D-6E8A-4147-A177-3AD203B41FA5}">
                      <a16:colId xmlns:a16="http://schemas.microsoft.com/office/drawing/2014/main" val="2959232292"/>
                    </a:ext>
                  </a:extLst>
                </a:gridCol>
                <a:gridCol w="1632429">
                  <a:extLst>
                    <a:ext uri="{9D8B030D-6E8A-4147-A177-3AD203B41FA5}">
                      <a16:colId xmlns:a16="http://schemas.microsoft.com/office/drawing/2014/main" val="1807567632"/>
                    </a:ext>
                  </a:extLst>
                </a:gridCol>
              </a:tblGrid>
              <a:tr h="1049743">
                <a:tc>
                  <a:txBody>
                    <a:bodyPr/>
                    <a:lstStyle/>
                    <a:p>
                      <a:pPr algn="ctr" rtl="0" fontAlgn="b"/>
                      <a:r>
                        <a:rPr lang="es-CO" sz="1400" b="1" dirty="0">
                          <a:solidFill>
                            <a:schemeClr val="tx1"/>
                          </a:solidFill>
                          <a:effectLst/>
                          <a:latin typeface="Gill Sans MT" panose="020B0502020104020203" pitchFamily="34" charset="0"/>
                        </a:rPr>
                        <a:t>Departamentos con tope máximo de </a:t>
                      </a:r>
                    </a:p>
                  </a:txBody>
                  <a:tcPr marL="28344" marR="28344" marT="18896" marB="18896"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s-MX" sz="1400" b="1" dirty="0">
                          <a:solidFill>
                            <a:schemeClr val="tx1"/>
                          </a:solidFill>
                          <a:effectLst/>
                          <a:latin typeface="Gill Sans MT" panose="020B0502020104020203" pitchFamily="34" charset="0"/>
                        </a:rPr>
                        <a:t>N</a:t>
                      </a:r>
                      <a:r>
                        <a:rPr lang="es-CO" sz="1400" b="1" dirty="0">
                          <a:solidFill>
                            <a:schemeClr val="tx1"/>
                          </a:solidFill>
                          <a:effectLst/>
                          <a:latin typeface="Gill Sans MT" panose="020B0502020104020203" pitchFamily="34" charset="0"/>
                        </a:rPr>
                        <a:t>o. de candidaturas</a:t>
                      </a:r>
                    </a:p>
                  </a:txBody>
                  <a:tcPr marL="28344" marR="28344" marT="18896" marB="188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s-CO" sz="1400" b="1" dirty="0">
                          <a:solidFill>
                            <a:schemeClr val="tx1"/>
                          </a:solidFill>
                          <a:effectLst/>
                          <a:latin typeface="Gill Sans MT" panose="020B0502020104020203" pitchFamily="34" charset="0"/>
                        </a:rPr>
                        <a:t>Valor mínimo reportado por candidatura</a:t>
                      </a:r>
                    </a:p>
                  </a:txBody>
                  <a:tcPr marL="28344" marR="28344" marT="18896" marB="188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s-CO" sz="1400" b="1" dirty="0">
                          <a:solidFill>
                            <a:schemeClr val="tx1"/>
                          </a:solidFill>
                          <a:effectLst/>
                          <a:latin typeface="Gill Sans MT" panose="020B0502020104020203" pitchFamily="34" charset="0"/>
                        </a:rPr>
                        <a:t>Promedio  del gasto reportado</a:t>
                      </a:r>
                    </a:p>
                  </a:txBody>
                  <a:tcPr marL="28344" marR="28344" marT="18896" marB="188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s-MX" sz="1400" b="1" dirty="0">
                          <a:solidFill>
                            <a:schemeClr val="tx1"/>
                          </a:solidFill>
                          <a:effectLst/>
                          <a:latin typeface="Gill Sans MT" panose="020B0502020104020203" pitchFamily="34" charset="0"/>
                        </a:rPr>
                        <a:t>Valor máximo reportado por candidatura</a:t>
                      </a:r>
                      <a:endParaRPr lang="es-CO" sz="1400" b="1" dirty="0">
                        <a:solidFill>
                          <a:schemeClr val="tx1"/>
                        </a:solidFill>
                        <a:effectLst/>
                        <a:latin typeface="Gill Sans MT" panose="020B0502020104020203" pitchFamily="34" charset="0"/>
                      </a:endParaRPr>
                    </a:p>
                  </a:txBody>
                  <a:tcPr marL="28344" marR="28344" marT="18896" marB="188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MX" sz="1400" b="1" dirty="0">
                          <a:solidFill>
                            <a:schemeClr val="tx1"/>
                          </a:solidFill>
                          <a:effectLst/>
                          <a:latin typeface="Gill Sans MT" panose="020B0502020104020203" pitchFamily="34" charset="0"/>
                        </a:rPr>
                        <a:t>% de gastos promedio frente al tope</a:t>
                      </a:r>
                      <a:endParaRPr lang="es-CO" sz="1400" b="1" dirty="0">
                        <a:solidFill>
                          <a:schemeClr val="tx1"/>
                        </a:solidFill>
                        <a:effectLst/>
                        <a:latin typeface="Gill Sans MT" panose="020B0502020104020203" pitchFamily="34" charset="0"/>
                      </a:endParaRPr>
                    </a:p>
                  </a:txBody>
                  <a:tcPr marL="28344" marR="28344" marT="18896" marB="18896"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978008048"/>
                  </a:ext>
                </a:extLst>
              </a:tr>
              <a:tr h="399197">
                <a:tc>
                  <a:txBody>
                    <a:bodyPr/>
                    <a:lstStyle/>
                    <a:p>
                      <a:pPr rtl="0" fontAlgn="b"/>
                      <a:r>
                        <a:rPr lang="es-CO" sz="1400" b="1" dirty="0">
                          <a:effectLst/>
                          <a:latin typeface="Gill Sans MT" panose="020B0502020104020203" pitchFamily="34" charset="0"/>
                        </a:rPr>
                        <a:t>$ 5.414.104.758</a:t>
                      </a:r>
                    </a:p>
                  </a:txBody>
                  <a:tcPr marL="28575" marR="28575" marT="19050" marB="190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O" sz="1400" b="0" kern="1200" dirty="0">
                          <a:solidFill>
                            <a:schemeClr val="tx1"/>
                          </a:solidFill>
                          <a:effectLst/>
                          <a:latin typeface="Gill Sans MT" panose="020B0502020104020203" pitchFamily="34" charset="0"/>
                          <a:ea typeface="+mn-ea"/>
                          <a:cs typeface="+mn-cs"/>
                        </a:rPr>
                        <a:t>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O" sz="1400" b="0" kern="1200" dirty="0">
                          <a:solidFill>
                            <a:schemeClr val="tx1"/>
                          </a:solidFill>
                          <a:effectLst/>
                          <a:latin typeface="Gill Sans MT" panose="020B0502020104020203" pitchFamily="34" charset="0"/>
                          <a:ea typeface="+mn-ea"/>
                          <a:cs typeface="+mn-cs"/>
                        </a:rPr>
                        <a:t> $     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O" sz="1400" b="0" kern="1200" dirty="0">
                          <a:solidFill>
                            <a:schemeClr val="tx1"/>
                          </a:solidFill>
                          <a:effectLst/>
                          <a:latin typeface="Gill Sans MT" panose="020B0502020104020203" pitchFamily="34" charset="0"/>
                          <a:ea typeface="+mn-ea"/>
                          <a:cs typeface="+mn-cs"/>
                        </a:rPr>
                        <a:t> $    225.038.958,33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O" sz="1400" b="0" kern="1200" dirty="0">
                          <a:solidFill>
                            <a:schemeClr val="tx1"/>
                          </a:solidFill>
                          <a:effectLst/>
                          <a:latin typeface="Gill Sans MT" panose="020B0502020104020203" pitchFamily="34" charset="0"/>
                          <a:ea typeface="+mn-ea"/>
                          <a:cs typeface="+mn-cs"/>
                        </a:rPr>
                        <a:t> $      774.002.608,00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O" sz="1400" b="0" kern="1200" dirty="0">
                          <a:solidFill>
                            <a:schemeClr val="tx1"/>
                          </a:solidFill>
                          <a:effectLst/>
                          <a:latin typeface="Gill Sans MT" panose="020B0502020104020203" pitchFamily="34" charset="0"/>
                          <a:ea typeface="+mn-ea"/>
                          <a:cs typeface="+mn-cs"/>
                        </a:rPr>
                        <a:t>4,16%</a:t>
                      </a: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49833571"/>
                  </a:ext>
                </a:extLst>
              </a:tr>
              <a:tr h="399197">
                <a:tc>
                  <a:txBody>
                    <a:bodyPr/>
                    <a:lstStyle/>
                    <a:p>
                      <a:pPr rtl="0" fontAlgn="b"/>
                      <a:r>
                        <a:rPr lang="es-CO" sz="1400" b="1" dirty="0">
                          <a:effectLst/>
                          <a:latin typeface="Gill Sans MT" panose="020B0502020104020203" pitchFamily="34" charset="0"/>
                        </a:rPr>
                        <a:t>$ 5.268.036.560</a:t>
                      </a:r>
                    </a:p>
                  </a:txBody>
                  <a:tcPr marL="28575" marR="28575" marT="19050" marB="190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O" sz="1400" b="0" kern="1200" dirty="0">
                          <a:solidFill>
                            <a:schemeClr val="tx1"/>
                          </a:solidFill>
                          <a:effectLst/>
                          <a:latin typeface="Gill Sans MT" panose="020B0502020104020203" pitchFamily="34" charset="0"/>
                          <a:ea typeface="+mn-ea"/>
                          <a:cs typeface="+mn-cs"/>
                        </a:rPr>
                        <a:t>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O" sz="1400" b="0" kern="1200" dirty="0">
                          <a:solidFill>
                            <a:schemeClr val="tx1"/>
                          </a:solidFill>
                          <a:effectLst/>
                          <a:latin typeface="Gill Sans MT" panose="020B0502020104020203" pitchFamily="34" charset="0"/>
                          <a:ea typeface="+mn-ea"/>
                          <a:cs typeface="+mn-cs"/>
                        </a:rPr>
                        <a:t>$   35.574.955,00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O" sz="1400" b="0" kern="1200" dirty="0">
                          <a:solidFill>
                            <a:schemeClr val="tx1"/>
                          </a:solidFill>
                          <a:effectLst/>
                          <a:latin typeface="Gill Sans MT" panose="020B0502020104020203" pitchFamily="34" charset="0"/>
                          <a:ea typeface="+mn-ea"/>
                          <a:cs typeface="+mn-cs"/>
                        </a:rPr>
                        <a:t> $     665.360.181,00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O" sz="1400" b="0" kern="1200" dirty="0">
                          <a:solidFill>
                            <a:schemeClr val="tx1"/>
                          </a:solidFill>
                          <a:effectLst/>
                          <a:latin typeface="Gill Sans MT" panose="020B0502020104020203" pitchFamily="34" charset="0"/>
                          <a:ea typeface="+mn-ea"/>
                          <a:cs typeface="+mn-cs"/>
                        </a:rPr>
                        <a:t> $      2.424.461.165,00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O" sz="1400" b="0" kern="1200" dirty="0">
                          <a:solidFill>
                            <a:schemeClr val="tx1"/>
                          </a:solidFill>
                          <a:effectLst/>
                          <a:latin typeface="Gill Sans MT" panose="020B0502020104020203" pitchFamily="34" charset="0"/>
                          <a:ea typeface="+mn-ea"/>
                          <a:cs typeface="+mn-cs"/>
                        </a:rPr>
                        <a:t>12,63%</a:t>
                      </a: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33567803"/>
                  </a:ext>
                </a:extLst>
              </a:tr>
              <a:tr h="399197">
                <a:tc>
                  <a:txBody>
                    <a:bodyPr/>
                    <a:lstStyle/>
                    <a:p>
                      <a:pPr rtl="0" fontAlgn="b"/>
                      <a:r>
                        <a:rPr lang="es-CO" sz="1400" b="1">
                          <a:effectLst/>
                          <a:latin typeface="Gill Sans MT" panose="020B0502020104020203" pitchFamily="34" charset="0"/>
                        </a:rPr>
                        <a:t>$ 5.231.370.405</a:t>
                      </a:r>
                    </a:p>
                  </a:txBody>
                  <a:tcPr marL="28575" marR="28575" marT="19050" marB="190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O" sz="1400" b="0" kern="1200" dirty="0">
                          <a:solidFill>
                            <a:schemeClr val="tx1"/>
                          </a:solidFill>
                          <a:effectLst/>
                          <a:latin typeface="Gill Sans MT" panose="020B0502020104020203" pitchFamily="34" charset="0"/>
                          <a:ea typeface="+mn-ea"/>
                          <a:cs typeface="+mn-cs"/>
                        </a:rPr>
                        <a:t>16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O" sz="1400" b="0" kern="1200" dirty="0">
                          <a:solidFill>
                            <a:schemeClr val="tx1"/>
                          </a:solidFill>
                          <a:effectLst/>
                          <a:latin typeface="Gill Sans MT" panose="020B0502020104020203" pitchFamily="34" charset="0"/>
                          <a:ea typeface="+mn-ea"/>
                          <a:cs typeface="+mn-cs"/>
                        </a:rPr>
                        <a:t> $    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O" sz="1400" b="0" kern="1200" dirty="0">
                          <a:solidFill>
                            <a:schemeClr val="tx1"/>
                          </a:solidFill>
                          <a:effectLst/>
                          <a:latin typeface="Gill Sans MT" panose="020B0502020104020203" pitchFamily="34" charset="0"/>
                          <a:ea typeface="+mn-ea"/>
                          <a:cs typeface="+mn-cs"/>
                        </a:rPr>
                        <a:t> $    217.844.657,88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O" sz="1400" b="0" kern="1200" dirty="0">
                          <a:solidFill>
                            <a:schemeClr val="tx1"/>
                          </a:solidFill>
                          <a:effectLst/>
                          <a:latin typeface="Gill Sans MT" panose="020B0502020104020203" pitchFamily="34" charset="0"/>
                          <a:ea typeface="+mn-ea"/>
                          <a:cs typeface="+mn-cs"/>
                        </a:rPr>
                        <a:t> $      996.054.989,00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O" sz="1400" b="0" kern="1200">
                          <a:solidFill>
                            <a:schemeClr val="tx1"/>
                          </a:solidFill>
                          <a:effectLst/>
                          <a:latin typeface="Gill Sans MT" panose="020B0502020104020203" pitchFamily="34" charset="0"/>
                          <a:ea typeface="+mn-ea"/>
                          <a:cs typeface="+mn-cs"/>
                        </a:rPr>
                        <a:t>4,16%</a:t>
                      </a: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7134091"/>
                  </a:ext>
                </a:extLst>
              </a:tr>
              <a:tr h="399197">
                <a:tc>
                  <a:txBody>
                    <a:bodyPr/>
                    <a:lstStyle/>
                    <a:p>
                      <a:pPr rtl="0" fontAlgn="b"/>
                      <a:r>
                        <a:rPr lang="es-CO" sz="1400" b="1" dirty="0">
                          <a:effectLst/>
                          <a:latin typeface="Gill Sans MT" panose="020B0502020104020203" pitchFamily="34" charset="0"/>
                        </a:rPr>
                        <a:t>$ 2.669.942.415</a:t>
                      </a:r>
                    </a:p>
                  </a:txBody>
                  <a:tcPr marL="28575" marR="28575" marT="19050" marB="190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O" sz="1400" b="0" kern="1200" dirty="0">
                          <a:solidFill>
                            <a:schemeClr val="tx1"/>
                          </a:solidFill>
                          <a:effectLst/>
                          <a:latin typeface="Gill Sans MT" panose="020B0502020104020203" pitchFamily="34" charset="0"/>
                          <a:ea typeface="+mn-ea"/>
                          <a:cs typeface="+mn-cs"/>
                        </a:rPr>
                        <a:t>28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O" sz="1400" b="0" kern="1200" dirty="0">
                          <a:solidFill>
                            <a:schemeClr val="tx1"/>
                          </a:solidFill>
                          <a:effectLst/>
                          <a:latin typeface="Gill Sans MT" panose="020B0502020104020203" pitchFamily="34" charset="0"/>
                          <a:ea typeface="+mn-ea"/>
                          <a:cs typeface="+mn-cs"/>
                        </a:rPr>
                        <a:t> $    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O" sz="1400" b="0" kern="1200" dirty="0">
                          <a:solidFill>
                            <a:schemeClr val="tx1"/>
                          </a:solidFill>
                          <a:effectLst/>
                          <a:latin typeface="Gill Sans MT" panose="020B0502020104020203" pitchFamily="34" charset="0"/>
                          <a:ea typeface="+mn-ea"/>
                          <a:cs typeface="+mn-cs"/>
                        </a:rPr>
                        <a:t> $     103.859.350,11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O" sz="1400" b="0" kern="1200" dirty="0">
                          <a:solidFill>
                            <a:schemeClr val="tx1"/>
                          </a:solidFill>
                          <a:effectLst/>
                          <a:latin typeface="Gill Sans MT" panose="020B0502020104020203" pitchFamily="34" charset="0"/>
                          <a:ea typeface="+mn-ea"/>
                          <a:cs typeface="+mn-cs"/>
                        </a:rPr>
                        <a:t> $     731.002.535,00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O" sz="1400" b="0" kern="1200" dirty="0">
                          <a:solidFill>
                            <a:schemeClr val="tx1"/>
                          </a:solidFill>
                          <a:effectLst/>
                          <a:latin typeface="Gill Sans MT" panose="020B0502020104020203" pitchFamily="34" charset="0"/>
                          <a:ea typeface="+mn-ea"/>
                          <a:cs typeface="+mn-cs"/>
                        </a:rPr>
                        <a:t>3,89%</a:t>
                      </a: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12492895"/>
                  </a:ext>
                </a:extLst>
              </a:tr>
              <a:tr h="477947">
                <a:tc>
                  <a:txBody>
                    <a:bodyPr/>
                    <a:lstStyle/>
                    <a:p>
                      <a:pPr rtl="0" fontAlgn="b"/>
                      <a:r>
                        <a:rPr lang="es-CO" sz="1400" b="1" dirty="0">
                          <a:effectLst/>
                          <a:latin typeface="Gill Sans MT" panose="020B0502020104020203" pitchFamily="34" charset="0"/>
                        </a:rPr>
                        <a:t>$ 2.236.352.944</a:t>
                      </a:r>
                    </a:p>
                  </a:txBody>
                  <a:tcPr marL="28575" marR="28575" marT="19050" marB="190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O" sz="1400" b="0" kern="1200" dirty="0">
                          <a:solidFill>
                            <a:schemeClr val="tx1"/>
                          </a:solidFill>
                          <a:effectLst/>
                          <a:latin typeface="Gill Sans MT" panose="020B0502020104020203" pitchFamily="34" charset="0"/>
                          <a:ea typeface="+mn-ea"/>
                          <a:cs typeface="+mn-cs"/>
                        </a:rPr>
                        <a:t>13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O" sz="1400" b="0" kern="1200" dirty="0">
                          <a:solidFill>
                            <a:schemeClr val="tx1"/>
                          </a:solidFill>
                          <a:effectLst/>
                          <a:latin typeface="Gill Sans MT" panose="020B0502020104020203" pitchFamily="34" charset="0"/>
                          <a:ea typeface="+mn-ea"/>
                          <a:cs typeface="+mn-cs"/>
                        </a:rPr>
                        <a:t> $    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O" sz="1400" b="0" kern="1200" dirty="0">
                          <a:solidFill>
                            <a:schemeClr val="tx1"/>
                          </a:solidFill>
                          <a:effectLst/>
                          <a:latin typeface="Gill Sans MT" panose="020B0502020104020203" pitchFamily="34" charset="0"/>
                          <a:ea typeface="+mn-ea"/>
                          <a:cs typeface="+mn-cs"/>
                        </a:rPr>
                        <a:t> $    173.707.908,62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O" sz="1400" b="0" kern="1200" dirty="0">
                          <a:solidFill>
                            <a:schemeClr val="tx1"/>
                          </a:solidFill>
                          <a:effectLst/>
                          <a:latin typeface="Gill Sans MT" panose="020B0502020104020203" pitchFamily="34" charset="0"/>
                          <a:ea typeface="+mn-ea"/>
                          <a:cs typeface="+mn-cs"/>
                        </a:rPr>
                        <a:t> $    473.671.060,00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O" sz="1400" b="0" kern="1200" dirty="0">
                          <a:solidFill>
                            <a:schemeClr val="tx1"/>
                          </a:solidFill>
                          <a:effectLst/>
                          <a:latin typeface="Gill Sans MT" panose="020B0502020104020203" pitchFamily="34" charset="0"/>
                          <a:ea typeface="+mn-ea"/>
                          <a:cs typeface="+mn-cs"/>
                        </a:rPr>
                        <a:t>7,77%</a:t>
                      </a: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3434179"/>
                  </a:ext>
                </a:extLst>
              </a:tr>
              <a:tr h="399197">
                <a:tc>
                  <a:txBody>
                    <a:bodyPr/>
                    <a:lstStyle/>
                    <a:p>
                      <a:pPr rtl="0" fontAlgn="b"/>
                      <a:r>
                        <a:rPr lang="es-CO" sz="1400" b="1">
                          <a:effectLst/>
                          <a:latin typeface="Gill Sans MT" panose="020B0502020104020203" pitchFamily="34" charset="0"/>
                        </a:rPr>
                        <a:t>$ 2.234.154.359</a:t>
                      </a:r>
                    </a:p>
                  </a:txBody>
                  <a:tcPr marL="28575" marR="28575" marT="19050" marB="190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O" sz="1400" b="0" kern="1200" dirty="0">
                          <a:solidFill>
                            <a:schemeClr val="tx1"/>
                          </a:solidFill>
                          <a:effectLst/>
                          <a:latin typeface="Gill Sans MT" panose="020B0502020104020203" pitchFamily="34" charset="0"/>
                          <a:ea typeface="+mn-ea"/>
                          <a:cs typeface="+mn-cs"/>
                        </a:rPr>
                        <a:t>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O" sz="1400" b="0" kern="1200" dirty="0">
                          <a:solidFill>
                            <a:schemeClr val="tx1"/>
                          </a:solidFill>
                          <a:effectLst/>
                          <a:latin typeface="Gill Sans MT" panose="020B0502020104020203" pitchFamily="34" charset="0"/>
                          <a:ea typeface="+mn-ea"/>
                          <a:cs typeface="+mn-cs"/>
                        </a:rPr>
                        <a:t> $     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O" sz="1400" b="0" kern="1200" dirty="0">
                          <a:solidFill>
                            <a:schemeClr val="tx1"/>
                          </a:solidFill>
                          <a:effectLst/>
                          <a:latin typeface="Gill Sans MT" panose="020B0502020104020203" pitchFamily="34" charset="0"/>
                          <a:ea typeface="+mn-ea"/>
                          <a:cs typeface="+mn-cs"/>
                        </a:rPr>
                        <a:t> $     125.821.530,00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O" sz="1400" b="0" kern="1200" dirty="0">
                          <a:solidFill>
                            <a:schemeClr val="tx1"/>
                          </a:solidFill>
                          <a:effectLst/>
                          <a:latin typeface="Gill Sans MT" panose="020B0502020104020203" pitchFamily="34" charset="0"/>
                          <a:ea typeface="+mn-ea"/>
                          <a:cs typeface="+mn-cs"/>
                        </a:rPr>
                        <a:t> $     192.420.241,00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O" sz="1400" b="0" kern="1200" dirty="0">
                          <a:solidFill>
                            <a:schemeClr val="tx1"/>
                          </a:solidFill>
                          <a:effectLst/>
                          <a:latin typeface="Gill Sans MT" panose="020B0502020104020203" pitchFamily="34" charset="0"/>
                          <a:ea typeface="+mn-ea"/>
                          <a:cs typeface="+mn-cs"/>
                        </a:rPr>
                        <a:t>5,63%</a:t>
                      </a: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75707361"/>
                  </a:ext>
                </a:extLst>
              </a:tr>
              <a:tr h="399197">
                <a:tc>
                  <a:txBody>
                    <a:bodyPr/>
                    <a:lstStyle/>
                    <a:p>
                      <a:pPr rtl="0" fontAlgn="b"/>
                      <a:r>
                        <a:rPr lang="es-CO" sz="1400" b="1">
                          <a:effectLst/>
                          <a:latin typeface="Gill Sans MT" panose="020B0502020104020203" pitchFamily="34" charset="0"/>
                        </a:rPr>
                        <a:t>$ 1.676.781.822</a:t>
                      </a:r>
                    </a:p>
                  </a:txBody>
                  <a:tcPr marL="28575" marR="28575" marT="19050" marB="190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O" sz="1400" b="0" kern="1200" dirty="0">
                          <a:solidFill>
                            <a:schemeClr val="tx1"/>
                          </a:solidFill>
                          <a:effectLst/>
                          <a:latin typeface="Gill Sans MT" panose="020B0502020104020203" pitchFamily="34" charset="0"/>
                          <a:ea typeface="+mn-ea"/>
                          <a:cs typeface="+mn-cs"/>
                        </a:rPr>
                        <a:t>20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O" sz="1400" b="0" kern="1200" dirty="0">
                          <a:solidFill>
                            <a:schemeClr val="tx1"/>
                          </a:solidFill>
                          <a:effectLst/>
                          <a:latin typeface="Gill Sans MT" panose="020B0502020104020203" pitchFamily="34" charset="0"/>
                          <a:ea typeface="+mn-ea"/>
                          <a:cs typeface="+mn-cs"/>
                        </a:rPr>
                        <a:t> $     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O" sz="1400" b="0" kern="1200" dirty="0">
                          <a:solidFill>
                            <a:schemeClr val="tx1"/>
                          </a:solidFill>
                          <a:effectLst/>
                          <a:latin typeface="Gill Sans MT" panose="020B0502020104020203" pitchFamily="34" charset="0"/>
                          <a:ea typeface="+mn-ea"/>
                          <a:cs typeface="+mn-cs"/>
                        </a:rPr>
                        <a:t> $    122.645.460,00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O" sz="1400" b="0" kern="1200" dirty="0">
                          <a:solidFill>
                            <a:schemeClr val="tx1"/>
                          </a:solidFill>
                          <a:effectLst/>
                          <a:latin typeface="Gill Sans MT" panose="020B0502020104020203" pitchFamily="34" charset="0"/>
                          <a:ea typeface="+mn-ea"/>
                          <a:cs typeface="+mn-cs"/>
                        </a:rPr>
                        <a:t> $    507.854.198,00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O" sz="1400" b="0" kern="1200" dirty="0">
                          <a:solidFill>
                            <a:schemeClr val="tx1"/>
                          </a:solidFill>
                          <a:effectLst/>
                          <a:latin typeface="Gill Sans MT" panose="020B0502020104020203" pitchFamily="34" charset="0"/>
                          <a:ea typeface="+mn-ea"/>
                          <a:cs typeface="+mn-cs"/>
                        </a:rPr>
                        <a:t>7,31%</a:t>
                      </a: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89522385"/>
                  </a:ext>
                </a:extLst>
              </a:tr>
              <a:tr h="399197">
                <a:tc>
                  <a:txBody>
                    <a:bodyPr/>
                    <a:lstStyle/>
                    <a:p>
                      <a:pPr rtl="0" fontAlgn="b"/>
                      <a:r>
                        <a:rPr lang="es-CO" sz="1400" b="1" dirty="0">
                          <a:effectLst/>
                          <a:latin typeface="Gill Sans MT" panose="020B0502020104020203" pitchFamily="34" charset="0"/>
                        </a:rPr>
                        <a:t>$ 1.392.265.295</a:t>
                      </a:r>
                    </a:p>
                  </a:txBody>
                  <a:tcPr marL="28575" marR="28575" marT="19050" marB="190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O" sz="1400" b="0" kern="1200" dirty="0">
                          <a:solidFill>
                            <a:schemeClr val="tx1"/>
                          </a:solidFill>
                          <a:effectLst/>
                          <a:latin typeface="Gill Sans MT" panose="020B0502020104020203" pitchFamily="34" charset="0"/>
                          <a:ea typeface="+mn-ea"/>
                          <a:cs typeface="+mn-cs"/>
                        </a:rPr>
                        <a:t>13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O" sz="1400" b="0" kern="1200" dirty="0">
                          <a:solidFill>
                            <a:schemeClr val="tx1"/>
                          </a:solidFill>
                          <a:effectLst/>
                          <a:latin typeface="Gill Sans MT" panose="020B0502020104020203" pitchFamily="34" charset="0"/>
                          <a:ea typeface="+mn-ea"/>
                          <a:cs typeface="+mn-cs"/>
                        </a:rPr>
                        <a:t> $      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O" sz="1400" b="0" kern="1200" dirty="0">
                          <a:solidFill>
                            <a:schemeClr val="tx1"/>
                          </a:solidFill>
                          <a:effectLst/>
                          <a:latin typeface="Gill Sans MT" panose="020B0502020104020203" pitchFamily="34" charset="0"/>
                          <a:ea typeface="+mn-ea"/>
                          <a:cs typeface="+mn-cs"/>
                        </a:rPr>
                        <a:t> $   41.886.802,92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O" sz="1400" b="0" kern="1200" dirty="0">
                          <a:solidFill>
                            <a:schemeClr val="tx1"/>
                          </a:solidFill>
                          <a:effectLst/>
                          <a:latin typeface="Gill Sans MT" panose="020B0502020104020203" pitchFamily="34" charset="0"/>
                          <a:ea typeface="+mn-ea"/>
                          <a:cs typeface="+mn-cs"/>
                        </a:rPr>
                        <a:t> $     216.501.200,00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O" sz="1400" b="0" kern="1200" dirty="0">
                          <a:solidFill>
                            <a:schemeClr val="tx1"/>
                          </a:solidFill>
                          <a:effectLst/>
                          <a:latin typeface="Gill Sans MT" panose="020B0502020104020203" pitchFamily="34" charset="0"/>
                          <a:ea typeface="+mn-ea"/>
                          <a:cs typeface="+mn-cs"/>
                        </a:rPr>
                        <a:t>3,01%</a:t>
                      </a: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26030566"/>
                  </a:ext>
                </a:extLst>
              </a:tr>
            </a:tbl>
          </a:graphicData>
        </a:graphic>
      </p:graphicFrame>
      <p:sp>
        <p:nvSpPr>
          <p:cNvPr id="6" name="CuadroTexto 5">
            <a:extLst>
              <a:ext uri="{FF2B5EF4-FFF2-40B4-BE49-F238E27FC236}">
                <a16:creationId xmlns:a16="http://schemas.microsoft.com/office/drawing/2014/main" id="{052491D9-7CEC-52DD-F032-1382CDDF6A2E}"/>
              </a:ext>
            </a:extLst>
          </p:cNvPr>
          <p:cNvSpPr txBox="1"/>
          <p:nvPr/>
        </p:nvSpPr>
        <p:spPr>
          <a:xfrm>
            <a:off x="2068042" y="6177141"/>
            <a:ext cx="7566992" cy="307777"/>
          </a:xfrm>
          <a:prstGeom prst="rect">
            <a:avLst/>
          </a:prstGeom>
          <a:noFill/>
        </p:spPr>
        <p:txBody>
          <a:bodyPr wrap="square" rtlCol="0">
            <a:spAutoFit/>
          </a:bodyPr>
          <a:lstStyle/>
          <a:p>
            <a:pPr algn="ctr"/>
            <a:r>
              <a:rPr lang="es-MX" sz="1400" b="1" dirty="0">
                <a:latin typeface="Gill Sans MT" panose="020B0502020104020203" pitchFamily="34" charset="0"/>
              </a:rPr>
              <a:t>Fuente: Consejo Nacional Electoral. Corte: 13/10/23 Elaborado por: MOE</a:t>
            </a:r>
            <a:endParaRPr lang="es-CO" sz="1400" b="1" dirty="0">
              <a:latin typeface="Gill Sans MT" panose="020B0502020104020203" pitchFamily="34" charset="0"/>
            </a:endParaRPr>
          </a:p>
        </p:txBody>
      </p:sp>
      <p:sp>
        <p:nvSpPr>
          <p:cNvPr id="7" name="Google Shape;89;p2">
            <a:extLst>
              <a:ext uri="{FF2B5EF4-FFF2-40B4-BE49-F238E27FC236}">
                <a16:creationId xmlns:a16="http://schemas.microsoft.com/office/drawing/2014/main" id="{A957E9F9-E7E1-D388-C5A0-B83EB957F048}"/>
              </a:ext>
            </a:extLst>
          </p:cNvPr>
          <p:cNvSpPr/>
          <p:nvPr/>
        </p:nvSpPr>
        <p:spPr>
          <a:xfrm>
            <a:off x="1091193" y="526970"/>
            <a:ext cx="8767983" cy="869027"/>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2800" b="1" dirty="0">
                <a:solidFill>
                  <a:schemeClr val="bg1"/>
                </a:solidFill>
                <a:latin typeface="Gill Sans MT" panose="020B0502020104020203" pitchFamily="34" charset="0"/>
              </a:rPr>
              <a:t>Volumen de gastos reportados</a:t>
            </a:r>
          </a:p>
          <a:p>
            <a:pPr marL="0" marR="0" lvl="0" indent="0" algn="ctr" rtl="0">
              <a:spcBef>
                <a:spcPts val="0"/>
              </a:spcBef>
              <a:spcAft>
                <a:spcPts val="0"/>
              </a:spcAft>
              <a:buNone/>
            </a:pPr>
            <a:r>
              <a:rPr lang="es-ES" sz="2800" b="1" dirty="0">
                <a:solidFill>
                  <a:schemeClr val="bg1"/>
                </a:solidFill>
                <a:latin typeface="Gill Sans MT" panose="020B0502020104020203" pitchFamily="34" charset="0"/>
              </a:rPr>
              <a:t>candidaturas a gobernación</a:t>
            </a:r>
          </a:p>
        </p:txBody>
      </p:sp>
    </p:spTree>
    <p:extLst>
      <p:ext uri="{BB962C8B-B14F-4D97-AF65-F5344CB8AC3E}">
        <p14:creationId xmlns:p14="http://schemas.microsoft.com/office/powerpoint/2010/main" val="13799119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8A9515E-3CD0-1FDD-F53C-584FEAB74C75}"/>
              </a:ext>
            </a:extLst>
          </p:cNvPr>
          <p:cNvSpPr>
            <a:spLocks noGrp="1"/>
          </p:cNvSpPr>
          <p:nvPr>
            <p:ph type="dt" sz="half" idx="10"/>
          </p:nvPr>
        </p:nvSpPr>
        <p:spPr/>
        <p:txBody>
          <a:bodyPr/>
          <a:lstStyle/>
          <a:p>
            <a:fld id="{E2E02DB9-E290-4D18-B5B2-3465991AAB22}" type="datetime1">
              <a:rPr lang="en-US" smtClean="0"/>
              <a:t>10/18/2023</a:t>
            </a:fld>
            <a:endParaRPr lang="en-US"/>
          </a:p>
        </p:txBody>
      </p:sp>
      <p:sp>
        <p:nvSpPr>
          <p:cNvPr id="3" name="Marcador de número de diapositiva 2">
            <a:extLst>
              <a:ext uri="{FF2B5EF4-FFF2-40B4-BE49-F238E27FC236}">
                <a16:creationId xmlns:a16="http://schemas.microsoft.com/office/drawing/2014/main" id="{F384F5DE-50EB-9AFF-6456-46F77E01B9B4}"/>
              </a:ext>
            </a:extLst>
          </p:cNvPr>
          <p:cNvSpPr>
            <a:spLocks noGrp="1"/>
          </p:cNvSpPr>
          <p:nvPr>
            <p:ph type="sldNum" sz="quarter" idx="12"/>
          </p:nvPr>
        </p:nvSpPr>
        <p:spPr/>
        <p:txBody>
          <a:bodyPr/>
          <a:lstStyle/>
          <a:p>
            <a:fld id="{F30F7205-41FB-46DE-B583-596CEB3EBE73}" type="slidenum">
              <a:rPr lang="en-US" smtClean="0"/>
              <a:t>35</a:t>
            </a:fld>
            <a:endParaRPr lang="en-US"/>
          </a:p>
        </p:txBody>
      </p:sp>
      <p:sp>
        <p:nvSpPr>
          <p:cNvPr id="5" name="Rectángulo: esquinas redondeadas 4">
            <a:extLst>
              <a:ext uri="{FF2B5EF4-FFF2-40B4-BE49-F238E27FC236}">
                <a16:creationId xmlns:a16="http://schemas.microsoft.com/office/drawing/2014/main" id="{9729C5F8-EED6-B9FA-25FB-7FC70953D6D8}"/>
              </a:ext>
            </a:extLst>
          </p:cNvPr>
          <p:cNvSpPr/>
          <p:nvPr/>
        </p:nvSpPr>
        <p:spPr>
          <a:xfrm>
            <a:off x="1616364" y="1998252"/>
            <a:ext cx="8712377" cy="2904126"/>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US" sz="4000" b="1" dirty="0">
                <a:latin typeface="Gill Sans MT" panose="020B0502020104020203" pitchFamily="34" charset="77"/>
              </a:rPr>
              <a:t>III. VIOLENCIA CONTRA LIDERAZGOS POLÍTICOS</a:t>
            </a:r>
          </a:p>
        </p:txBody>
      </p:sp>
    </p:spTree>
    <p:extLst>
      <p:ext uri="{BB962C8B-B14F-4D97-AF65-F5344CB8AC3E}">
        <p14:creationId xmlns:p14="http://schemas.microsoft.com/office/powerpoint/2010/main" val="13331230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0A8A1EC-9AC5-7674-EE15-473EE5980F43}"/>
              </a:ext>
            </a:extLst>
          </p:cNvPr>
          <p:cNvSpPr>
            <a:spLocks noGrp="1"/>
          </p:cNvSpPr>
          <p:nvPr>
            <p:ph type="dt" sz="half" idx="10"/>
          </p:nvPr>
        </p:nvSpPr>
        <p:spPr/>
        <p:txBody>
          <a:bodyPr/>
          <a:lstStyle/>
          <a:p>
            <a:fld id="{E2E02DB9-E290-4D18-B5B2-3465991AAB22}" type="datetime1">
              <a:rPr lang="en-US" smtClean="0"/>
              <a:t>10/18/2023</a:t>
            </a:fld>
            <a:endParaRPr lang="en-US"/>
          </a:p>
        </p:txBody>
      </p:sp>
      <p:sp>
        <p:nvSpPr>
          <p:cNvPr id="3" name="Marcador de número de diapositiva 2">
            <a:extLst>
              <a:ext uri="{FF2B5EF4-FFF2-40B4-BE49-F238E27FC236}">
                <a16:creationId xmlns:a16="http://schemas.microsoft.com/office/drawing/2014/main" id="{A249B7D3-22D4-C6AB-9122-8F21A870D299}"/>
              </a:ext>
            </a:extLst>
          </p:cNvPr>
          <p:cNvSpPr>
            <a:spLocks noGrp="1"/>
          </p:cNvSpPr>
          <p:nvPr>
            <p:ph type="sldNum" sz="quarter" idx="12"/>
          </p:nvPr>
        </p:nvSpPr>
        <p:spPr/>
        <p:txBody>
          <a:bodyPr/>
          <a:lstStyle/>
          <a:p>
            <a:fld id="{F30F7205-41FB-46DE-B583-596CEB3EBE73}" type="slidenum">
              <a:rPr lang="en-US" smtClean="0"/>
              <a:t>36</a:t>
            </a:fld>
            <a:endParaRPr lang="en-US"/>
          </a:p>
        </p:txBody>
      </p:sp>
      <p:sp>
        <p:nvSpPr>
          <p:cNvPr id="4" name="Rectángulo: esquinas redondeadas 3">
            <a:extLst>
              <a:ext uri="{FF2B5EF4-FFF2-40B4-BE49-F238E27FC236}">
                <a16:creationId xmlns:a16="http://schemas.microsoft.com/office/drawing/2014/main" id="{0E3A36D8-CE60-CC60-3AEA-70782DC17203}"/>
              </a:ext>
            </a:extLst>
          </p:cNvPr>
          <p:cNvSpPr/>
          <p:nvPr/>
        </p:nvSpPr>
        <p:spPr>
          <a:xfrm>
            <a:off x="2704457" y="371467"/>
            <a:ext cx="6783085" cy="799051"/>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419" sz="2200" b="1" dirty="0">
                <a:solidFill>
                  <a:schemeClr val="bg1"/>
                </a:solidFill>
                <a:effectLst/>
                <a:latin typeface="Gill Sans MT" panose="020B0502020104020203" pitchFamily="34" charset="0"/>
                <a:ea typeface="Arial" panose="020B0604020202020204" pitchFamily="34" charset="0"/>
              </a:rPr>
              <a:t>VIOLENCIA CONTRA LIDERAZGOS POLÍTICOS</a:t>
            </a:r>
            <a:endParaRPr lang="es-CO" sz="2200" dirty="0">
              <a:solidFill>
                <a:schemeClr val="bg1"/>
              </a:solidFill>
              <a:latin typeface="Gill Sans MT" panose="020B0502020104020203" pitchFamily="34" charset="0"/>
            </a:endParaRPr>
          </a:p>
        </p:txBody>
      </p:sp>
      <p:graphicFrame>
        <p:nvGraphicFramePr>
          <p:cNvPr id="9" name="Diagrama 8">
            <a:extLst>
              <a:ext uri="{FF2B5EF4-FFF2-40B4-BE49-F238E27FC236}">
                <a16:creationId xmlns:a16="http://schemas.microsoft.com/office/drawing/2014/main" id="{D51A9E79-A5B0-7F65-A5BB-ED59859F9236}"/>
              </a:ext>
            </a:extLst>
          </p:cNvPr>
          <p:cNvGraphicFramePr/>
          <p:nvPr>
            <p:extLst>
              <p:ext uri="{D42A27DB-BD31-4B8C-83A1-F6EECF244321}">
                <p14:modId xmlns:p14="http://schemas.microsoft.com/office/powerpoint/2010/main" val="3409395822"/>
              </p:ext>
            </p:extLst>
          </p:nvPr>
        </p:nvGraphicFramePr>
        <p:xfrm>
          <a:off x="564366" y="2178286"/>
          <a:ext cx="4949371" cy="39348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CuadroTexto 10">
            <a:extLst>
              <a:ext uri="{FF2B5EF4-FFF2-40B4-BE49-F238E27FC236}">
                <a16:creationId xmlns:a16="http://schemas.microsoft.com/office/drawing/2014/main" id="{4D006B7E-3713-0319-A892-3D51EAA3BFFC}"/>
              </a:ext>
            </a:extLst>
          </p:cNvPr>
          <p:cNvSpPr txBox="1"/>
          <p:nvPr/>
        </p:nvSpPr>
        <p:spPr>
          <a:xfrm>
            <a:off x="6610863" y="5775207"/>
            <a:ext cx="4949371" cy="286682"/>
          </a:xfrm>
          <a:prstGeom prst="rect">
            <a:avLst/>
          </a:prstGeom>
          <a:noFill/>
        </p:spPr>
        <p:txBody>
          <a:bodyPr wrap="square">
            <a:spAutoFit/>
          </a:bodyPr>
          <a:lstStyle/>
          <a:p>
            <a:pPr algn="ctr">
              <a:lnSpc>
                <a:spcPct val="115000"/>
              </a:lnSpc>
            </a:pPr>
            <a:r>
              <a:rPr lang="es-419" sz="1200" i="1" dirty="0">
                <a:solidFill>
                  <a:schemeClr val="tx1">
                    <a:lumMod val="50000"/>
                    <a:lumOff val="50000"/>
                  </a:schemeClr>
                </a:solidFill>
                <a:effectLst/>
                <a:latin typeface="Gill Sans MT" panose="020B0502020104020203" pitchFamily="34" charset="0"/>
                <a:ea typeface="Arial" panose="020B0604020202020204" pitchFamily="34" charset="0"/>
              </a:rPr>
              <a:t>Fuente: Observatorio Político Electoral - MOE.</a:t>
            </a:r>
            <a:endParaRPr lang="es-CO" dirty="0">
              <a:solidFill>
                <a:schemeClr val="tx1">
                  <a:lumMod val="50000"/>
                  <a:lumOff val="50000"/>
                </a:schemeClr>
              </a:solidFill>
              <a:effectLst/>
              <a:latin typeface="Gill Sans MT" panose="020B0502020104020203" pitchFamily="34" charset="0"/>
              <a:ea typeface="Arial" panose="020B0604020202020204" pitchFamily="34" charset="0"/>
            </a:endParaRPr>
          </a:p>
        </p:txBody>
      </p:sp>
      <p:sp>
        <p:nvSpPr>
          <p:cNvPr id="13" name="CuadroTexto 12">
            <a:extLst>
              <a:ext uri="{FF2B5EF4-FFF2-40B4-BE49-F238E27FC236}">
                <a16:creationId xmlns:a16="http://schemas.microsoft.com/office/drawing/2014/main" id="{6DEF17E4-131D-BED5-8D10-1C091A66F672}"/>
              </a:ext>
            </a:extLst>
          </p:cNvPr>
          <p:cNvSpPr txBox="1"/>
          <p:nvPr/>
        </p:nvSpPr>
        <p:spPr>
          <a:xfrm>
            <a:off x="6515084" y="1593511"/>
            <a:ext cx="5140931" cy="584775"/>
          </a:xfrm>
          <a:prstGeom prst="rect">
            <a:avLst/>
          </a:prstGeom>
          <a:noFill/>
        </p:spPr>
        <p:txBody>
          <a:bodyPr wrap="square">
            <a:spAutoFit/>
          </a:bodyPr>
          <a:lstStyle/>
          <a:p>
            <a:pPr algn="ctr">
              <a:spcAft>
                <a:spcPts val="1000"/>
              </a:spcAft>
            </a:pPr>
            <a:r>
              <a:rPr lang="es-419" sz="1600" b="1" i="1" dirty="0">
                <a:effectLst/>
                <a:latin typeface="Gill Sans MT" panose="020B0502020104020203" pitchFamily="34" charset="0"/>
                <a:ea typeface="Arial" panose="020B0604020202020204" pitchFamily="34" charset="0"/>
              </a:rPr>
              <a:t>Hechos violentos contra liderazgos políticos a once meses del calendario electoral (2014 - 2023)</a:t>
            </a:r>
            <a:endParaRPr lang="es-CO" sz="1100" i="1" dirty="0">
              <a:effectLst/>
              <a:latin typeface="Gill Sans MT" panose="020B0502020104020203" pitchFamily="34" charset="0"/>
              <a:ea typeface="Arial" panose="020B0604020202020204" pitchFamily="34" charset="0"/>
            </a:endParaRPr>
          </a:p>
        </p:txBody>
      </p:sp>
      <p:graphicFrame>
        <p:nvGraphicFramePr>
          <p:cNvPr id="5" name="Gráfico 4">
            <a:extLst>
              <a:ext uri="{FF2B5EF4-FFF2-40B4-BE49-F238E27FC236}">
                <a16:creationId xmlns:a16="http://schemas.microsoft.com/office/drawing/2014/main" id="{03A7D8A3-A2F8-1F48-FE46-1E0769463012}"/>
              </a:ext>
            </a:extLst>
          </p:cNvPr>
          <p:cNvGraphicFramePr/>
          <p:nvPr>
            <p:extLst>
              <p:ext uri="{D42A27DB-BD31-4B8C-83A1-F6EECF244321}">
                <p14:modId xmlns:p14="http://schemas.microsoft.com/office/powerpoint/2010/main" val="1312487276"/>
              </p:ext>
            </p:extLst>
          </p:nvPr>
        </p:nvGraphicFramePr>
        <p:xfrm>
          <a:off x="6678264" y="2248594"/>
          <a:ext cx="4814570" cy="3456305"/>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5608550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0EA281A-BDC4-755A-91A4-B81C9B821021}"/>
              </a:ext>
            </a:extLst>
          </p:cNvPr>
          <p:cNvSpPr>
            <a:spLocks noGrp="1"/>
          </p:cNvSpPr>
          <p:nvPr>
            <p:ph type="dt" sz="half" idx="10"/>
          </p:nvPr>
        </p:nvSpPr>
        <p:spPr/>
        <p:txBody>
          <a:bodyPr/>
          <a:lstStyle/>
          <a:p>
            <a:fld id="{E2E02DB9-E290-4D18-B5B2-3465991AAB22}" type="datetime1">
              <a:rPr lang="en-US" smtClean="0"/>
              <a:t>10/18/2023</a:t>
            </a:fld>
            <a:endParaRPr lang="en-US"/>
          </a:p>
        </p:txBody>
      </p:sp>
      <p:sp>
        <p:nvSpPr>
          <p:cNvPr id="3" name="Marcador de número de diapositiva 2">
            <a:extLst>
              <a:ext uri="{FF2B5EF4-FFF2-40B4-BE49-F238E27FC236}">
                <a16:creationId xmlns:a16="http://schemas.microsoft.com/office/drawing/2014/main" id="{6168CE43-DF96-88B3-5E5C-7C05958215DF}"/>
              </a:ext>
            </a:extLst>
          </p:cNvPr>
          <p:cNvSpPr>
            <a:spLocks noGrp="1"/>
          </p:cNvSpPr>
          <p:nvPr>
            <p:ph type="sldNum" sz="quarter" idx="12"/>
          </p:nvPr>
        </p:nvSpPr>
        <p:spPr/>
        <p:txBody>
          <a:bodyPr/>
          <a:lstStyle/>
          <a:p>
            <a:fld id="{F30F7205-41FB-46DE-B583-596CEB3EBE73}" type="slidenum">
              <a:rPr lang="en-US" smtClean="0"/>
              <a:t>37</a:t>
            </a:fld>
            <a:endParaRPr lang="en-US"/>
          </a:p>
        </p:txBody>
      </p:sp>
      <p:sp>
        <p:nvSpPr>
          <p:cNvPr id="5" name="Rectángulo: esquinas redondeadas 4">
            <a:extLst>
              <a:ext uri="{FF2B5EF4-FFF2-40B4-BE49-F238E27FC236}">
                <a16:creationId xmlns:a16="http://schemas.microsoft.com/office/drawing/2014/main" id="{0C2C9935-EA18-68DF-D605-B6F8A9C35B21}"/>
              </a:ext>
            </a:extLst>
          </p:cNvPr>
          <p:cNvSpPr/>
          <p:nvPr/>
        </p:nvSpPr>
        <p:spPr>
          <a:xfrm>
            <a:off x="2072765" y="445319"/>
            <a:ext cx="7737949" cy="799051"/>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419" sz="1800" b="1" dirty="0">
                <a:solidFill>
                  <a:schemeClr val="bg1"/>
                </a:solidFill>
                <a:effectLst/>
                <a:latin typeface="Gill Sans MT" panose="020B0502020104020203" pitchFamily="34" charset="0"/>
                <a:ea typeface="Arial" panose="020B0604020202020204" pitchFamily="34" charset="0"/>
              </a:rPr>
              <a:t>VIOLENCIA CONTRA CANDIDATURAS</a:t>
            </a:r>
            <a:endParaRPr lang="es-CO" sz="2800" dirty="0">
              <a:solidFill>
                <a:schemeClr val="bg1"/>
              </a:solidFill>
              <a:latin typeface="Gill Sans MT" panose="020B0502020104020203" pitchFamily="34" charset="0"/>
            </a:endParaRPr>
          </a:p>
        </p:txBody>
      </p:sp>
      <p:graphicFrame>
        <p:nvGraphicFramePr>
          <p:cNvPr id="11" name="Diagrama 10">
            <a:extLst>
              <a:ext uri="{FF2B5EF4-FFF2-40B4-BE49-F238E27FC236}">
                <a16:creationId xmlns:a16="http://schemas.microsoft.com/office/drawing/2014/main" id="{6AB3D486-E069-C41A-9E3F-3D4D12315FB9}"/>
              </a:ext>
            </a:extLst>
          </p:cNvPr>
          <p:cNvGraphicFramePr/>
          <p:nvPr>
            <p:extLst>
              <p:ext uri="{D42A27DB-BD31-4B8C-83A1-F6EECF244321}">
                <p14:modId xmlns:p14="http://schemas.microsoft.com/office/powerpoint/2010/main" val="2096378295"/>
              </p:ext>
            </p:extLst>
          </p:nvPr>
        </p:nvGraphicFramePr>
        <p:xfrm>
          <a:off x="279778" y="1817649"/>
          <a:ext cx="11462279" cy="18900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CuadroTexto 9">
            <a:extLst>
              <a:ext uri="{FF2B5EF4-FFF2-40B4-BE49-F238E27FC236}">
                <a16:creationId xmlns:a16="http://schemas.microsoft.com/office/drawing/2014/main" id="{FB05EF1D-CD69-0B55-3E94-042639684B95}"/>
              </a:ext>
            </a:extLst>
          </p:cNvPr>
          <p:cNvSpPr txBox="1"/>
          <p:nvPr/>
        </p:nvSpPr>
        <p:spPr>
          <a:xfrm>
            <a:off x="2844441" y="4050943"/>
            <a:ext cx="6229372" cy="553998"/>
          </a:xfrm>
          <a:prstGeom prst="rect">
            <a:avLst/>
          </a:prstGeom>
          <a:noFill/>
        </p:spPr>
        <p:txBody>
          <a:bodyPr wrap="square">
            <a:spAutoFit/>
          </a:bodyPr>
          <a:lstStyle/>
          <a:p>
            <a:pPr algn="ctr">
              <a:spcAft>
                <a:spcPts val="1000"/>
              </a:spcAft>
            </a:pPr>
            <a:r>
              <a:rPr lang="es-419" sz="1500" b="1" i="1" dirty="0">
                <a:effectLst/>
                <a:latin typeface="Arial" panose="020B0604020202020204" pitchFamily="34" charset="0"/>
                <a:ea typeface="Arial" panose="020B0604020202020204" pitchFamily="34" charset="0"/>
              </a:rPr>
              <a:t>Hechos de violencia contra candidaturas - elecciones locales 2023 (corte a 29 de julio de 2023)</a:t>
            </a:r>
            <a:endParaRPr lang="es-CO" sz="1500" i="1" dirty="0">
              <a:effectLst/>
              <a:latin typeface="Arial" panose="020B0604020202020204" pitchFamily="34" charset="0"/>
              <a:ea typeface="Arial" panose="020B0604020202020204" pitchFamily="34" charset="0"/>
            </a:endParaRPr>
          </a:p>
        </p:txBody>
      </p:sp>
      <p:sp>
        <p:nvSpPr>
          <p:cNvPr id="12" name="CuadroTexto 11">
            <a:extLst>
              <a:ext uri="{FF2B5EF4-FFF2-40B4-BE49-F238E27FC236}">
                <a16:creationId xmlns:a16="http://schemas.microsoft.com/office/drawing/2014/main" id="{4D698A5E-A782-7AEC-378B-7E89EBD1C5AA}"/>
              </a:ext>
            </a:extLst>
          </p:cNvPr>
          <p:cNvSpPr txBox="1"/>
          <p:nvPr/>
        </p:nvSpPr>
        <p:spPr>
          <a:xfrm>
            <a:off x="3484442" y="6249473"/>
            <a:ext cx="4949371" cy="286682"/>
          </a:xfrm>
          <a:prstGeom prst="rect">
            <a:avLst/>
          </a:prstGeom>
          <a:noFill/>
        </p:spPr>
        <p:txBody>
          <a:bodyPr wrap="square">
            <a:spAutoFit/>
          </a:bodyPr>
          <a:lstStyle/>
          <a:p>
            <a:pPr algn="ctr">
              <a:lnSpc>
                <a:spcPct val="115000"/>
              </a:lnSpc>
            </a:pPr>
            <a:r>
              <a:rPr lang="es-419" sz="1200" i="1" dirty="0">
                <a:effectLst/>
                <a:latin typeface="Arial" panose="020B0604020202020204" pitchFamily="34" charset="0"/>
                <a:ea typeface="Arial" panose="020B0604020202020204" pitchFamily="34" charset="0"/>
              </a:rPr>
              <a:t>Fuente: Observatorio Político Electoral - MOE.</a:t>
            </a:r>
            <a:endParaRPr lang="es-CO" dirty="0">
              <a:effectLst/>
              <a:latin typeface="Arial" panose="020B0604020202020204" pitchFamily="34" charset="0"/>
              <a:ea typeface="Arial" panose="020B0604020202020204" pitchFamily="34" charset="0"/>
            </a:endParaRPr>
          </a:p>
        </p:txBody>
      </p:sp>
      <p:graphicFrame>
        <p:nvGraphicFramePr>
          <p:cNvPr id="7" name="Tabla 6">
            <a:extLst>
              <a:ext uri="{FF2B5EF4-FFF2-40B4-BE49-F238E27FC236}">
                <a16:creationId xmlns:a16="http://schemas.microsoft.com/office/drawing/2014/main" id="{3186287C-614E-2115-A04C-1758A87CBB2D}"/>
              </a:ext>
            </a:extLst>
          </p:cNvPr>
          <p:cNvGraphicFramePr>
            <a:graphicFrameLocks noGrp="1"/>
          </p:cNvGraphicFramePr>
          <p:nvPr>
            <p:extLst>
              <p:ext uri="{D42A27DB-BD31-4B8C-83A1-F6EECF244321}">
                <p14:modId xmlns:p14="http://schemas.microsoft.com/office/powerpoint/2010/main" val="1760224940"/>
              </p:ext>
            </p:extLst>
          </p:nvPr>
        </p:nvGraphicFramePr>
        <p:xfrm>
          <a:off x="2342322" y="4735826"/>
          <a:ext cx="7503222" cy="1533525"/>
        </p:xfrm>
        <a:graphic>
          <a:graphicData uri="http://schemas.openxmlformats.org/drawingml/2006/table">
            <a:tbl>
              <a:tblPr firstRow="1" firstCol="1" bandRow="1"/>
              <a:tblGrid>
                <a:gridCol w="1618031">
                  <a:extLst>
                    <a:ext uri="{9D8B030D-6E8A-4147-A177-3AD203B41FA5}">
                      <a16:colId xmlns:a16="http://schemas.microsoft.com/office/drawing/2014/main" val="580765039"/>
                    </a:ext>
                  </a:extLst>
                </a:gridCol>
                <a:gridCol w="951783">
                  <a:extLst>
                    <a:ext uri="{9D8B030D-6E8A-4147-A177-3AD203B41FA5}">
                      <a16:colId xmlns:a16="http://schemas.microsoft.com/office/drawing/2014/main" val="4169981836"/>
                    </a:ext>
                  </a:extLst>
                </a:gridCol>
                <a:gridCol w="951783">
                  <a:extLst>
                    <a:ext uri="{9D8B030D-6E8A-4147-A177-3AD203B41FA5}">
                      <a16:colId xmlns:a16="http://schemas.microsoft.com/office/drawing/2014/main" val="1792417024"/>
                    </a:ext>
                  </a:extLst>
                </a:gridCol>
                <a:gridCol w="951783">
                  <a:extLst>
                    <a:ext uri="{9D8B030D-6E8A-4147-A177-3AD203B41FA5}">
                      <a16:colId xmlns:a16="http://schemas.microsoft.com/office/drawing/2014/main" val="3335104813"/>
                    </a:ext>
                  </a:extLst>
                </a:gridCol>
                <a:gridCol w="951783">
                  <a:extLst>
                    <a:ext uri="{9D8B030D-6E8A-4147-A177-3AD203B41FA5}">
                      <a16:colId xmlns:a16="http://schemas.microsoft.com/office/drawing/2014/main" val="2465859979"/>
                    </a:ext>
                  </a:extLst>
                </a:gridCol>
                <a:gridCol w="713837">
                  <a:extLst>
                    <a:ext uri="{9D8B030D-6E8A-4147-A177-3AD203B41FA5}">
                      <a16:colId xmlns:a16="http://schemas.microsoft.com/office/drawing/2014/main" val="2705750486"/>
                    </a:ext>
                  </a:extLst>
                </a:gridCol>
                <a:gridCol w="713837">
                  <a:extLst>
                    <a:ext uri="{9D8B030D-6E8A-4147-A177-3AD203B41FA5}">
                      <a16:colId xmlns:a16="http://schemas.microsoft.com/office/drawing/2014/main" val="2538568784"/>
                    </a:ext>
                  </a:extLst>
                </a:gridCol>
                <a:gridCol w="650385">
                  <a:extLst>
                    <a:ext uri="{9D8B030D-6E8A-4147-A177-3AD203B41FA5}">
                      <a16:colId xmlns:a16="http://schemas.microsoft.com/office/drawing/2014/main" val="603413926"/>
                    </a:ext>
                  </a:extLst>
                </a:gridCol>
              </a:tblGrid>
              <a:tr h="219075">
                <a:tc>
                  <a:txBody>
                    <a:bodyPr/>
                    <a:lstStyle/>
                    <a:p>
                      <a:pPr algn="ctr"/>
                      <a:r>
                        <a:rPr lang="es-CO" sz="1400" b="1">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Corporación</a:t>
                      </a:r>
                      <a:endParaRPr lang="es-CO" sz="1400">
                        <a:effectLst/>
                        <a:latin typeface="Bahnschrift" panose="020B0502040204020203" pitchFamily="34" charset="0"/>
                        <a:ea typeface="Bahnschrift" panose="020B0502040204020203" pitchFamily="34" charset="0"/>
                        <a:cs typeface="Bahnschrift" panose="020B0502040204020203"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algn="ctr"/>
                      <a:r>
                        <a:rPr lang="es-CO" sz="1400" b="1">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Amenaza</a:t>
                      </a:r>
                      <a:endParaRPr lang="es-CO" sz="1400">
                        <a:effectLst/>
                        <a:latin typeface="Bahnschrift" panose="020B0502040204020203" pitchFamily="34" charset="0"/>
                        <a:ea typeface="Bahnschrift" panose="020B0502040204020203" pitchFamily="34" charset="0"/>
                        <a:cs typeface="Bahnschrift" panose="020B0502040204020203"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algn="ctr"/>
                      <a:r>
                        <a:rPr lang="es-CO" sz="1400" b="1">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Asesinato</a:t>
                      </a:r>
                      <a:endParaRPr lang="es-CO" sz="1400">
                        <a:effectLst/>
                        <a:latin typeface="Bahnschrift" panose="020B0502040204020203" pitchFamily="34" charset="0"/>
                        <a:ea typeface="Bahnschrift" panose="020B0502040204020203" pitchFamily="34" charset="0"/>
                        <a:cs typeface="Bahnschrift" panose="020B0502040204020203"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algn="ctr"/>
                      <a:r>
                        <a:rPr lang="es-CO" sz="1400" b="1" dirty="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Atentado</a:t>
                      </a:r>
                      <a:endParaRPr lang="es-CO" sz="1400" dirty="0">
                        <a:effectLst/>
                        <a:latin typeface="Bahnschrift" panose="020B0502040204020203" pitchFamily="34" charset="0"/>
                        <a:ea typeface="Bahnschrift" panose="020B0502040204020203" pitchFamily="34" charset="0"/>
                        <a:cs typeface="Bahnschrift" panose="020B0502040204020203"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algn="ctr"/>
                      <a:r>
                        <a:rPr lang="es-CO" sz="1400" b="1">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Secuestro</a:t>
                      </a:r>
                      <a:endParaRPr lang="es-CO" sz="1400">
                        <a:effectLst/>
                        <a:latin typeface="Bahnschrift" panose="020B0502040204020203" pitchFamily="34" charset="0"/>
                        <a:ea typeface="Bahnschrift" panose="020B0502040204020203" pitchFamily="34" charset="0"/>
                        <a:cs typeface="Bahnschrift" panose="020B0502040204020203"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algn="ctr"/>
                      <a:r>
                        <a:rPr lang="es-CO" sz="1400" b="1">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VCMP</a:t>
                      </a:r>
                      <a:endParaRPr lang="es-CO" sz="1400">
                        <a:effectLst/>
                        <a:latin typeface="Bahnschrift" panose="020B0502040204020203" pitchFamily="34" charset="0"/>
                        <a:ea typeface="Bahnschrift" panose="020B0502040204020203" pitchFamily="34" charset="0"/>
                        <a:cs typeface="Bahnschrift" panose="020B0502040204020203"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algn="ctr"/>
                      <a:r>
                        <a:rPr lang="es-CO" sz="1400" b="1">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Total</a:t>
                      </a:r>
                      <a:endParaRPr lang="es-CO" sz="1400">
                        <a:effectLst/>
                        <a:latin typeface="Bahnschrift" panose="020B0502040204020203" pitchFamily="34" charset="0"/>
                        <a:ea typeface="Bahnschrift" panose="020B0502040204020203" pitchFamily="34" charset="0"/>
                        <a:cs typeface="Bahnschrift" panose="020B0502040204020203"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algn="ctr"/>
                      <a:r>
                        <a:rPr lang="es-CO" sz="1400" b="1">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a:t>
                      </a:r>
                      <a:endParaRPr lang="es-CO" sz="1400">
                        <a:effectLst/>
                        <a:latin typeface="Bahnschrift" panose="020B0502040204020203" pitchFamily="34" charset="0"/>
                        <a:ea typeface="Bahnschrift" panose="020B0502040204020203" pitchFamily="34" charset="0"/>
                        <a:cs typeface="Bahnschrift" panose="020B0502040204020203"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extLst>
                  <a:ext uri="{0D108BD9-81ED-4DB2-BD59-A6C34878D82A}">
                    <a16:rowId xmlns:a16="http://schemas.microsoft.com/office/drawing/2014/main" val="266313665"/>
                  </a:ext>
                </a:extLst>
              </a:tr>
              <a:tr h="219075">
                <a:tc>
                  <a:txBody>
                    <a:bodyPr/>
                    <a:lstStyle/>
                    <a:p>
                      <a:pPr algn="ctr"/>
                      <a:r>
                        <a:rPr lang="es-CO" sz="14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Alcaldía</a:t>
                      </a:r>
                      <a:endParaRPr lang="es-CO" sz="1400">
                        <a:effectLst/>
                        <a:latin typeface="Bahnschrift" panose="020B0502040204020203" pitchFamily="34" charset="0"/>
                        <a:ea typeface="Bahnschrift" panose="020B0502040204020203" pitchFamily="34" charset="0"/>
                        <a:cs typeface="Bahnschrift" panose="020B0502040204020203"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4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95</a:t>
                      </a:r>
                      <a:endParaRPr lang="es-CO" sz="1400">
                        <a:effectLst/>
                        <a:latin typeface="Bahnschrift" panose="020B0502040204020203" pitchFamily="34" charset="0"/>
                        <a:ea typeface="Bahnschrift" panose="020B0502040204020203" pitchFamily="34" charset="0"/>
                        <a:cs typeface="Bahnschrift" panose="020B0502040204020203"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4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400">
                        <a:effectLst/>
                        <a:latin typeface="Bahnschrift" panose="020B0502040204020203" pitchFamily="34" charset="0"/>
                        <a:ea typeface="Bahnschrift" panose="020B0502040204020203" pitchFamily="34" charset="0"/>
                        <a:cs typeface="Bahnschrift" panose="020B0502040204020203"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4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15</a:t>
                      </a:r>
                      <a:endParaRPr lang="es-CO" sz="1400">
                        <a:effectLst/>
                        <a:latin typeface="Bahnschrift" panose="020B0502040204020203" pitchFamily="34" charset="0"/>
                        <a:ea typeface="Bahnschrift" panose="020B0502040204020203" pitchFamily="34" charset="0"/>
                        <a:cs typeface="Bahnschrift" panose="020B0502040204020203"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4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a:t>
                      </a:r>
                      <a:endParaRPr lang="es-CO" sz="1400">
                        <a:effectLst/>
                        <a:latin typeface="Bahnschrift" panose="020B0502040204020203" pitchFamily="34" charset="0"/>
                        <a:ea typeface="Bahnschrift" panose="020B0502040204020203" pitchFamily="34" charset="0"/>
                        <a:cs typeface="Bahnschrift" panose="020B0502040204020203"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4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400">
                        <a:effectLst/>
                        <a:latin typeface="Bahnschrift" panose="020B0502040204020203" pitchFamily="34" charset="0"/>
                        <a:ea typeface="Bahnschrift" panose="020B0502040204020203" pitchFamily="34" charset="0"/>
                        <a:cs typeface="Bahnschrift" panose="020B0502040204020203"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4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111</a:t>
                      </a:r>
                      <a:endParaRPr lang="es-CO" sz="1400">
                        <a:effectLst/>
                        <a:latin typeface="Bahnschrift" panose="020B0502040204020203" pitchFamily="34" charset="0"/>
                        <a:ea typeface="Bahnschrift" panose="020B0502040204020203" pitchFamily="34" charset="0"/>
                        <a:cs typeface="Bahnschrift" panose="020B0502040204020203"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4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62,0%</a:t>
                      </a:r>
                      <a:endParaRPr lang="es-CO" sz="1400">
                        <a:effectLst/>
                        <a:latin typeface="Bahnschrift" panose="020B0502040204020203" pitchFamily="34" charset="0"/>
                        <a:ea typeface="Bahnschrift" panose="020B0502040204020203" pitchFamily="34" charset="0"/>
                        <a:cs typeface="Bahnschrift" panose="020B0502040204020203"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4074323"/>
                  </a:ext>
                </a:extLst>
              </a:tr>
              <a:tr h="219075">
                <a:tc>
                  <a:txBody>
                    <a:bodyPr/>
                    <a:lstStyle/>
                    <a:p>
                      <a:pPr algn="ctr"/>
                      <a:r>
                        <a:rPr lang="es-CO" sz="14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Concejo</a:t>
                      </a:r>
                      <a:endParaRPr lang="es-CO" sz="1400">
                        <a:effectLst/>
                        <a:latin typeface="Bahnschrift" panose="020B0502040204020203" pitchFamily="34" charset="0"/>
                        <a:ea typeface="Bahnschrift" panose="020B0502040204020203" pitchFamily="34" charset="0"/>
                        <a:cs typeface="Bahnschrift" panose="020B0502040204020203"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4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30</a:t>
                      </a:r>
                      <a:endParaRPr lang="es-CO" sz="1400">
                        <a:effectLst/>
                        <a:latin typeface="Bahnschrift" panose="020B0502040204020203" pitchFamily="34" charset="0"/>
                        <a:ea typeface="Bahnschrift" panose="020B0502040204020203" pitchFamily="34" charset="0"/>
                        <a:cs typeface="Bahnschrift" panose="020B0502040204020203"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4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7</a:t>
                      </a:r>
                      <a:endParaRPr lang="es-CO" sz="1400">
                        <a:effectLst/>
                        <a:latin typeface="Bahnschrift" panose="020B0502040204020203" pitchFamily="34" charset="0"/>
                        <a:ea typeface="Bahnschrift" panose="020B0502040204020203" pitchFamily="34" charset="0"/>
                        <a:cs typeface="Bahnschrift" panose="020B0502040204020203"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4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5</a:t>
                      </a:r>
                      <a:endParaRPr lang="es-CO" sz="1400">
                        <a:effectLst/>
                        <a:latin typeface="Bahnschrift" panose="020B0502040204020203" pitchFamily="34" charset="0"/>
                        <a:ea typeface="Bahnschrift" panose="020B0502040204020203" pitchFamily="34" charset="0"/>
                        <a:cs typeface="Bahnschrift" panose="020B0502040204020203"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4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400">
                        <a:effectLst/>
                        <a:latin typeface="Bahnschrift" panose="020B0502040204020203" pitchFamily="34" charset="0"/>
                        <a:ea typeface="Bahnschrift" panose="020B0502040204020203" pitchFamily="34" charset="0"/>
                        <a:cs typeface="Bahnschrift" panose="020B0502040204020203"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4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2</a:t>
                      </a:r>
                      <a:endParaRPr lang="es-CO" sz="1400">
                        <a:effectLst/>
                        <a:latin typeface="Bahnschrift" panose="020B0502040204020203" pitchFamily="34" charset="0"/>
                        <a:ea typeface="Bahnschrift" panose="020B0502040204020203" pitchFamily="34" charset="0"/>
                        <a:cs typeface="Bahnschrift" panose="020B0502040204020203"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4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44</a:t>
                      </a:r>
                      <a:endParaRPr lang="es-CO" sz="1400">
                        <a:effectLst/>
                        <a:latin typeface="Bahnschrift" panose="020B0502040204020203" pitchFamily="34" charset="0"/>
                        <a:ea typeface="Bahnschrift" panose="020B0502040204020203" pitchFamily="34" charset="0"/>
                        <a:cs typeface="Bahnschrift" panose="020B0502040204020203"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4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24,6%</a:t>
                      </a:r>
                      <a:endParaRPr lang="es-CO" sz="1400">
                        <a:effectLst/>
                        <a:latin typeface="Bahnschrift" panose="020B0502040204020203" pitchFamily="34" charset="0"/>
                        <a:ea typeface="Bahnschrift" panose="020B0502040204020203" pitchFamily="34" charset="0"/>
                        <a:cs typeface="Bahnschrift" panose="020B0502040204020203"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81624413"/>
                  </a:ext>
                </a:extLst>
              </a:tr>
              <a:tr h="219075">
                <a:tc>
                  <a:txBody>
                    <a:bodyPr/>
                    <a:lstStyle/>
                    <a:p>
                      <a:pPr algn="ctr"/>
                      <a:r>
                        <a:rPr lang="es-CO" sz="14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Gobernación</a:t>
                      </a:r>
                      <a:endParaRPr lang="es-CO" sz="1400">
                        <a:effectLst/>
                        <a:latin typeface="Bahnschrift" panose="020B0502040204020203" pitchFamily="34" charset="0"/>
                        <a:ea typeface="Bahnschrift" panose="020B0502040204020203" pitchFamily="34" charset="0"/>
                        <a:cs typeface="Bahnschrift" panose="020B0502040204020203"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400" dirty="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6</a:t>
                      </a:r>
                      <a:endParaRPr lang="es-CO" sz="1400" dirty="0">
                        <a:effectLst/>
                        <a:latin typeface="Bahnschrift" panose="020B0502040204020203" pitchFamily="34" charset="0"/>
                        <a:ea typeface="Bahnschrift" panose="020B0502040204020203" pitchFamily="34" charset="0"/>
                        <a:cs typeface="Bahnschrift" panose="020B0502040204020203"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4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400">
                        <a:effectLst/>
                        <a:latin typeface="Bahnschrift" panose="020B0502040204020203" pitchFamily="34" charset="0"/>
                        <a:ea typeface="Bahnschrift" panose="020B0502040204020203" pitchFamily="34" charset="0"/>
                        <a:cs typeface="Bahnschrift" panose="020B0502040204020203"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4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400">
                        <a:effectLst/>
                        <a:latin typeface="Bahnschrift" panose="020B0502040204020203" pitchFamily="34" charset="0"/>
                        <a:ea typeface="Bahnschrift" panose="020B0502040204020203" pitchFamily="34" charset="0"/>
                        <a:cs typeface="Bahnschrift" panose="020B0502040204020203"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4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400">
                        <a:effectLst/>
                        <a:latin typeface="Bahnschrift" panose="020B0502040204020203" pitchFamily="34" charset="0"/>
                        <a:ea typeface="Bahnschrift" panose="020B0502040204020203" pitchFamily="34" charset="0"/>
                        <a:cs typeface="Bahnschrift" panose="020B0502040204020203"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4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6</a:t>
                      </a:r>
                      <a:endParaRPr lang="es-CO" sz="1400">
                        <a:effectLst/>
                        <a:latin typeface="Bahnschrift" panose="020B0502040204020203" pitchFamily="34" charset="0"/>
                        <a:ea typeface="Bahnschrift" panose="020B0502040204020203" pitchFamily="34" charset="0"/>
                        <a:cs typeface="Bahnschrift" panose="020B0502040204020203"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4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12</a:t>
                      </a:r>
                      <a:endParaRPr lang="es-CO" sz="1400">
                        <a:effectLst/>
                        <a:latin typeface="Bahnschrift" panose="020B0502040204020203" pitchFamily="34" charset="0"/>
                        <a:ea typeface="Bahnschrift" panose="020B0502040204020203" pitchFamily="34" charset="0"/>
                        <a:cs typeface="Bahnschrift" panose="020B0502040204020203"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4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6,7%</a:t>
                      </a:r>
                      <a:endParaRPr lang="es-CO" sz="1400">
                        <a:effectLst/>
                        <a:latin typeface="Bahnschrift" panose="020B0502040204020203" pitchFamily="34" charset="0"/>
                        <a:ea typeface="Bahnschrift" panose="020B0502040204020203" pitchFamily="34" charset="0"/>
                        <a:cs typeface="Bahnschrift" panose="020B0502040204020203"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7079532"/>
                  </a:ext>
                </a:extLst>
              </a:tr>
              <a:tr h="219075">
                <a:tc>
                  <a:txBody>
                    <a:bodyPr/>
                    <a:lstStyle/>
                    <a:p>
                      <a:pPr algn="ctr"/>
                      <a:r>
                        <a:rPr lang="es-CO" sz="14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Asamblea</a:t>
                      </a:r>
                      <a:endParaRPr lang="es-CO" sz="1400">
                        <a:effectLst/>
                        <a:latin typeface="Bahnschrift" panose="020B0502040204020203" pitchFamily="34" charset="0"/>
                        <a:ea typeface="Bahnschrift" panose="020B0502040204020203" pitchFamily="34" charset="0"/>
                        <a:cs typeface="Bahnschrift" panose="020B0502040204020203"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4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9</a:t>
                      </a:r>
                      <a:endParaRPr lang="es-CO" sz="1400">
                        <a:effectLst/>
                        <a:latin typeface="Bahnschrift" panose="020B0502040204020203" pitchFamily="34" charset="0"/>
                        <a:ea typeface="Bahnschrift" panose="020B0502040204020203" pitchFamily="34" charset="0"/>
                        <a:cs typeface="Bahnschrift" panose="020B0502040204020203"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4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400">
                        <a:effectLst/>
                        <a:latin typeface="Bahnschrift" panose="020B0502040204020203" pitchFamily="34" charset="0"/>
                        <a:ea typeface="Bahnschrift" panose="020B0502040204020203" pitchFamily="34" charset="0"/>
                        <a:cs typeface="Bahnschrift" panose="020B0502040204020203"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4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2</a:t>
                      </a:r>
                      <a:endParaRPr lang="es-CO" sz="1400">
                        <a:effectLst/>
                        <a:latin typeface="Bahnschrift" panose="020B0502040204020203" pitchFamily="34" charset="0"/>
                        <a:ea typeface="Bahnschrift" panose="020B0502040204020203" pitchFamily="34" charset="0"/>
                        <a:cs typeface="Bahnschrift" panose="020B0502040204020203"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4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400">
                        <a:effectLst/>
                        <a:latin typeface="Bahnschrift" panose="020B0502040204020203" pitchFamily="34" charset="0"/>
                        <a:ea typeface="Bahnschrift" panose="020B0502040204020203" pitchFamily="34" charset="0"/>
                        <a:cs typeface="Bahnschrift" panose="020B0502040204020203"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4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400">
                        <a:effectLst/>
                        <a:latin typeface="Bahnschrift" panose="020B0502040204020203" pitchFamily="34" charset="0"/>
                        <a:ea typeface="Bahnschrift" panose="020B0502040204020203" pitchFamily="34" charset="0"/>
                        <a:cs typeface="Bahnschrift" panose="020B0502040204020203"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4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11</a:t>
                      </a:r>
                      <a:endParaRPr lang="es-CO" sz="1400">
                        <a:effectLst/>
                        <a:latin typeface="Bahnschrift" panose="020B0502040204020203" pitchFamily="34" charset="0"/>
                        <a:ea typeface="Bahnschrift" panose="020B0502040204020203" pitchFamily="34" charset="0"/>
                        <a:cs typeface="Bahnschrift" panose="020B0502040204020203"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4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6,1%</a:t>
                      </a:r>
                      <a:endParaRPr lang="es-CO" sz="1400">
                        <a:effectLst/>
                        <a:latin typeface="Bahnschrift" panose="020B0502040204020203" pitchFamily="34" charset="0"/>
                        <a:ea typeface="Bahnschrift" panose="020B0502040204020203" pitchFamily="34" charset="0"/>
                        <a:cs typeface="Bahnschrift" panose="020B0502040204020203"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2331448"/>
                  </a:ext>
                </a:extLst>
              </a:tr>
              <a:tr h="219075">
                <a:tc>
                  <a:txBody>
                    <a:bodyPr/>
                    <a:lstStyle/>
                    <a:p>
                      <a:pPr algn="ctr"/>
                      <a:r>
                        <a:rPr lang="es-CO" sz="14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JAL</a:t>
                      </a:r>
                      <a:endParaRPr lang="es-CO" sz="1400">
                        <a:effectLst/>
                        <a:latin typeface="Bahnschrift" panose="020B0502040204020203" pitchFamily="34" charset="0"/>
                        <a:ea typeface="Bahnschrift" panose="020B0502040204020203" pitchFamily="34" charset="0"/>
                        <a:cs typeface="Bahnschrift" panose="020B0502040204020203"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4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400">
                        <a:effectLst/>
                        <a:latin typeface="Bahnschrift" panose="020B0502040204020203" pitchFamily="34" charset="0"/>
                        <a:ea typeface="Bahnschrift" panose="020B0502040204020203" pitchFamily="34" charset="0"/>
                        <a:cs typeface="Bahnschrift" panose="020B0502040204020203"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4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a:t>
                      </a:r>
                      <a:endParaRPr lang="es-CO" sz="1400">
                        <a:effectLst/>
                        <a:latin typeface="Bahnschrift" panose="020B0502040204020203" pitchFamily="34" charset="0"/>
                        <a:ea typeface="Bahnschrift" panose="020B0502040204020203" pitchFamily="34" charset="0"/>
                        <a:cs typeface="Bahnschrift" panose="020B0502040204020203"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4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400">
                        <a:effectLst/>
                        <a:latin typeface="Bahnschrift" panose="020B0502040204020203" pitchFamily="34" charset="0"/>
                        <a:ea typeface="Bahnschrift" panose="020B0502040204020203" pitchFamily="34" charset="0"/>
                        <a:cs typeface="Bahnschrift" panose="020B0502040204020203"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4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400">
                        <a:effectLst/>
                        <a:latin typeface="Bahnschrift" panose="020B0502040204020203" pitchFamily="34" charset="0"/>
                        <a:ea typeface="Bahnschrift" panose="020B0502040204020203" pitchFamily="34" charset="0"/>
                        <a:cs typeface="Bahnschrift" panose="020B0502040204020203"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4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400">
                        <a:effectLst/>
                        <a:latin typeface="Bahnschrift" panose="020B0502040204020203" pitchFamily="34" charset="0"/>
                        <a:ea typeface="Bahnschrift" panose="020B0502040204020203" pitchFamily="34" charset="0"/>
                        <a:cs typeface="Bahnschrift" panose="020B0502040204020203"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4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a:t>
                      </a:r>
                      <a:endParaRPr lang="es-CO" sz="1400">
                        <a:effectLst/>
                        <a:latin typeface="Bahnschrift" panose="020B0502040204020203" pitchFamily="34" charset="0"/>
                        <a:ea typeface="Bahnschrift" panose="020B0502040204020203" pitchFamily="34" charset="0"/>
                        <a:cs typeface="Bahnschrift" panose="020B0502040204020203"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4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0,6%</a:t>
                      </a:r>
                      <a:endParaRPr lang="es-CO" sz="1400">
                        <a:effectLst/>
                        <a:latin typeface="Bahnschrift" panose="020B0502040204020203" pitchFamily="34" charset="0"/>
                        <a:ea typeface="Bahnschrift" panose="020B0502040204020203" pitchFamily="34" charset="0"/>
                        <a:cs typeface="Bahnschrift" panose="020B0502040204020203"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087717"/>
                  </a:ext>
                </a:extLst>
              </a:tr>
              <a:tr h="219075">
                <a:tc>
                  <a:txBody>
                    <a:bodyPr/>
                    <a:lstStyle/>
                    <a:p>
                      <a:pPr algn="ctr"/>
                      <a:r>
                        <a:rPr lang="es-CO" sz="14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Total</a:t>
                      </a:r>
                      <a:endParaRPr lang="es-CO" sz="1400">
                        <a:effectLst/>
                        <a:latin typeface="Bahnschrift" panose="020B0502040204020203" pitchFamily="34" charset="0"/>
                        <a:ea typeface="Bahnschrift" panose="020B0502040204020203" pitchFamily="34" charset="0"/>
                        <a:cs typeface="Bahnschrift" panose="020B0502040204020203"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a:r>
                        <a:rPr lang="es-CO" sz="14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140</a:t>
                      </a:r>
                      <a:endParaRPr lang="es-CO" sz="1400">
                        <a:effectLst/>
                        <a:latin typeface="Bahnschrift" panose="020B0502040204020203" pitchFamily="34" charset="0"/>
                        <a:ea typeface="Bahnschrift" panose="020B0502040204020203" pitchFamily="34" charset="0"/>
                        <a:cs typeface="Bahnschrift" panose="020B0502040204020203"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a:r>
                        <a:rPr lang="es-CO" sz="14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8</a:t>
                      </a:r>
                      <a:endParaRPr lang="es-CO" sz="1400">
                        <a:effectLst/>
                        <a:latin typeface="Bahnschrift" panose="020B0502040204020203" pitchFamily="34" charset="0"/>
                        <a:ea typeface="Bahnschrift" panose="020B0502040204020203" pitchFamily="34" charset="0"/>
                        <a:cs typeface="Bahnschrift" panose="020B0502040204020203"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a:r>
                        <a:rPr lang="es-CO" sz="1400" dirty="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22</a:t>
                      </a:r>
                      <a:endParaRPr lang="es-CO" sz="1400" dirty="0">
                        <a:effectLst/>
                        <a:latin typeface="Bahnschrift" panose="020B0502040204020203" pitchFamily="34" charset="0"/>
                        <a:ea typeface="Bahnschrift" panose="020B0502040204020203" pitchFamily="34" charset="0"/>
                        <a:cs typeface="Bahnschrift" panose="020B0502040204020203"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a:r>
                        <a:rPr lang="es-CO" sz="1400" dirty="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a:t>
                      </a:r>
                      <a:endParaRPr lang="es-CO" sz="1400" dirty="0">
                        <a:effectLst/>
                        <a:latin typeface="Bahnschrift" panose="020B0502040204020203" pitchFamily="34" charset="0"/>
                        <a:ea typeface="Bahnschrift" panose="020B0502040204020203" pitchFamily="34" charset="0"/>
                        <a:cs typeface="Bahnschrift" panose="020B0502040204020203"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a:r>
                        <a:rPr lang="es-CO" sz="14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8</a:t>
                      </a:r>
                      <a:endParaRPr lang="es-CO" sz="1400">
                        <a:effectLst/>
                        <a:latin typeface="Bahnschrift" panose="020B0502040204020203" pitchFamily="34" charset="0"/>
                        <a:ea typeface="Bahnschrift" panose="020B0502040204020203" pitchFamily="34" charset="0"/>
                        <a:cs typeface="Bahnschrift" panose="020B0502040204020203"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a:r>
                        <a:rPr lang="es-CO" sz="14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179</a:t>
                      </a:r>
                      <a:endParaRPr lang="es-CO" sz="1400">
                        <a:effectLst/>
                        <a:latin typeface="Bahnschrift" panose="020B0502040204020203" pitchFamily="34" charset="0"/>
                        <a:ea typeface="Bahnschrift" panose="020B0502040204020203" pitchFamily="34" charset="0"/>
                        <a:cs typeface="Bahnschrift" panose="020B0502040204020203"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endParaRPr lang="es-CO" sz="1400" dirty="0">
                        <a:effectLst/>
                        <a:latin typeface="Bahnschrift" panose="020B0502040204020203" pitchFamily="34" charset="0"/>
                      </a:endParaRPr>
                    </a:p>
                  </a:txBody>
                  <a:tcPr marL="44450" marR="4445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624068819"/>
                  </a:ext>
                </a:extLst>
              </a:tr>
            </a:tbl>
          </a:graphicData>
        </a:graphic>
      </p:graphicFrame>
    </p:spTree>
    <p:extLst>
      <p:ext uri="{BB962C8B-B14F-4D97-AF65-F5344CB8AC3E}">
        <p14:creationId xmlns:p14="http://schemas.microsoft.com/office/powerpoint/2010/main" val="13731424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CF34D6D-F038-DBF5-053F-20EA80D6DCDD}"/>
              </a:ext>
            </a:extLst>
          </p:cNvPr>
          <p:cNvSpPr>
            <a:spLocks noGrp="1"/>
          </p:cNvSpPr>
          <p:nvPr>
            <p:ph type="dt" sz="half" idx="10"/>
          </p:nvPr>
        </p:nvSpPr>
        <p:spPr/>
        <p:txBody>
          <a:bodyPr/>
          <a:lstStyle/>
          <a:p>
            <a:fld id="{E2E02DB9-E290-4D18-B5B2-3465991AAB22}" type="datetime1">
              <a:rPr lang="en-US" smtClean="0"/>
              <a:t>10/18/2023</a:t>
            </a:fld>
            <a:endParaRPr lang="en-US"/>
          </a:p>
        </p:txBody>
      </p:sp>
      <p:sp>
        <p:nvSpPr>
          <p:cNvPr id="3" name="Marcador de número de diapositiva 2">
            <a:extLst>
              <a:ext uri="{FF2B5EF4-FFF2-40B4-BE49-F238E27FC236}">
                <a16:creationId xmlns:a16="http://schemas.microsoft.com/office/drawing/2014/main" id="{FFC2FA85-6375-7813-D96C-32FB6820B9E7}"/>
              </a:ext>
            </a:extLst>
          </p:cNvPr>
          <p:cNvSpPr>
            <a:spLocks noGrp="1"/>
          </p:cNvSpPr>
          <p:nvPr>
            <p:ph type="sldNum" sz="quarter" idx="12"/>
          </p:nvPr>
        </p:nvSpPr>
        <p:spPr/>
        <p:txBody>
          <a:bodyPr/>
          <a:lstStyle/>
          <a:p>
            <a:fld id="{F30F7205-41FB-46DE-B583-596CEB3EBE73}" type="slidenum">
              <a:rPr lang="en-US" smtClean="0"/>
              <a:t>38</a:t>
            </a:fld>
            <a:endParaRPr lang="en-US"/>
          </a:p>
        </p:txBody>
      </p:sp>
      <p:sp>
        <p:nvSpPr>
          <p:cNvPr id="4" name="Rectángulo: esquinas redondeadas 3">
            <a:extLst>
              <a:ext uri="{FF2B5EF4-FFF2-40B4-BE49-F238E27FC236}">
                <a16:creationId xmlns:a16="http://schemas.microsoft.com/office/drawing/2014/main" id="{A1F1712B-FAE3-4595-E6FE-9DA76482EFA8}"/>
              </a:ext>
            </a:extLst>
          </p:cNvPr>
          <p:cNvSpPr/>
          <p:nvPr/>
        </p:nvSpPr>
        <p:spPr>
          <a:xfrm>
            <a:off x="7715652" y="1990319"/>
            <a:ext cx="3602720" cy="799051"/>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419" sz="1800" b="1" dirty="0">
                <a:solidFill>
                  <a:schemeClr val="bg1"/>
                </a:solidFill>
                <a:effectLst/>
                <a:latin typeface="Gill Sans MT" panose="020B0502020104020203" pitchFamily="34" charset="0"/>
                <a:ea typeface="Arial" panose="020B0604020202020204" pitchFamily="34" charset="0"/>
              </a:rPr>
              <a:t>VIOLENCIA CONTRA CANDIDATURAS</a:t>
            </a:r>
            <a:endParaRPr lang="es-CO" sz="2800" dirty="0">
              <a:solidFill>
                <a:schemeClr val="bg1"/>
              </a:solidFill>
              <a:latin typeface="Gill Sans MT" panose="020B0502020104020203" pitchFamily="34" charset="0"/>
            </a:endParaRPr>
          </a:p>
        </p:txBody>
      </p:sp>
      <p:sp>
        <p:nvSpPr>
          <p:cNvPr id="6" name="CuadroTexto 5">
            <a:extLst>
              <a:ext uri="{FF2B5EF4-FFF2-40B4-BE49-F238E27FC236}">
                <a16:creationId xmlns:a16="http://schemas.microsoft.com/office/drawing/2014/main" id="{FE54B569-B033-38F7-88C7-4759292D283E}"/>
              </a:ext>
            </a:extLst>
          </p:cNvPr>
          <p:cNvSpPr txBox="1"/>
          <p:nvPr/>
        </p:nvSpPr>
        <p:spPr>
          <a:xfrm>
            <a:off x="7675896" y="3052768"/>
            <a:ext cx="3839817" cy="2776786"/>
          </a:xfrm>
          <a:prstGeom prst="rect">
            <a:avLst/>
          </a:prstGeom>
          <a:noFill/>
        </p:spPr>
        <p:txBody>
          <a:bodyPr wrap="square">
            <a:spAutoFit/>
          </a:bodyPr>
          <a:lstStyle/>
          <a:p>
            <a:pPr algn="just">
              <a:lnSpc>
                <a:spcPct val="115000"/>
              </a:lnSpc>
            </a:pPr>
            <a:r>
              <a:rPr lang="es-419" sz="1700" dirty="0">
                <a:effectLst/>
                <a:latin typeface="Gill Sans MT" panose="020B0502020104020203" pitchFamily="34" charset="0"/>
                <a:ea typeface="Arial" panose="020B0604020202020204" pitchFamily="34" charset="0"/>
              </a:rPr>
              <a:t>Las agresiones han estado dirigidas a aspirantes de </a:t>
            </a:r>
            <a:r>
              <a:rPr lang="es-419" sz="1700" dirty="0">
                <a:latin typeface="Gill Sans MT" panose="020B0502020104020203" pitchFamily="34" charset="0"/>
                <a:ea typeface="Arial" panose="020B0604020202020204" pitchFamily="34" charset="0"/>
              </a:rPr>
              <a:t>33 coaliciones 26</a:t>
            </a:r>
            <a:r>
              <a:rPr lang="es-419" sz="1700" dirty="0">
                <a:effectLst/>
                <a:latin typeface="Gill Sans MT" panose="020B0502020104020203" pitchFamily="34" charset="0"/>
                <a:ea typeface="Arial" panose="020B0604020202020204" pitchFamily="34" charset="0"/>
              </a:rPr>
              <a:t> partidos políticos y 12 grupos significativos de ciudadanos. Vale la pena </a:t>
            </a:r>
            <a:r>
              <a:rPr lang="es-419" sz="1700" dirty="0">
                <a:latin typeface="Gill Sans MT" panose="020B0502020104020203" pitchFamily="34" charset="0"/>
              </a:rPr>
              <a:t>destacar que </a:t>
            </a:r>
            <a:r>
              <a:rPr lang="es-ES" sz="1700" dirty="0">
                <a:latin typeface="Gill Sans MT" panose="020B0502020104020203" pitchFamily="34" charset="0"/>
              </a:rPr>
              <a:t>18 de las 55 agresiones contra candidaturas en coalición estuvieron dirigidas en contra de aspirantes del Pacto Histórico (17 amenazas y 1 atentado).</a:t>
            </a:r>
            <a:endParaRPr lang="es-CO" sz="1700" dirty="0">
              <a:latin typeface="Gill Sans MT" panose="020B0502020104020203" pitchFamily="34" charset="0"/>
            </a:endParaRPr>
          </a:p>
          <a:p>
            <a:pPr algn="just">
              <a:lnSpc>
                <a:spcPct val="115000"/>
              </a:lnSpc>
            </a:pPr>
            <a:endParaRPr lang="es-CO" sz="1700" dirty="0">
              <a:effectLst/>
              <a:latin typeface="Gill Sans MT" panose="020B0502020104020203" pitchFamily="34" charset="0"/>
              <a:ea typeface="Arial" panose="020B0604020202020204" pitchFamily="34" charset="0"/>
            </a:endParaRPr>
          </a:p>
        </p:txBody>
      </p:sp>
      <p:sp>
        <p:nvSpPr>
          <p:cNvPr id="9" name="CuadroTexto 8">
            <a:extLst>
              <a:ext uri="{FF2B5EF4-FFF2-40B4-BE49-F238E27FC236}">
                <a16:creationId xmlns:a16="http://schemas.microsoft.com/office/drawing/2014/main" id="{2DCE3FC9-98B8-EE45-0738-A3C7333046AB}"/>
              </a:ext>
            </a:extLst>
          </p:cNvPr>
          <p:cNvSpPr txBox="1"/>
          <p:nvPr/>
        </p:nvSpPr>
        <p:spPr>
          <a:xfrm>
            <a:off x="896082" y="300908"/>
            <a:ext cx="5766478" cy="553998"/>
          </a:xfrm>
          <a:prstGeom prst="rect">
            <a:avLst/>
          </a:prstGeom>
          <a:noFill/>
        </p:spPr>
        <p:txBody>
          <a:bodyPr wrap="square">
            <a:spAutoFit/>
          </a:bodyPr>
          <a:lstStyle/>
          <a:p>
            <a:pPr algn="ctr"/>
            <a:r>
              <a:rPr lang="es-419" sz="1500" b="1" i="1" dirty="0">
                <a:effectLst/>
                <a:latin typeface="Arial" panose="020B0604020202020204" pitchFamily="34" charset="0"/>
                <a:ea typeface="Arial" panose="020B0604020202020204" pitchFamily="34" charset="0"/>
              </a:rPr>
              <a:t>Hechos de violencia contra </a:t>
            </a:r>
            <a:r>
              <a:rPr lang="es-419" sz="1500" b="1" i="1" dirty="0">
                <a:latin typeface="Arial" panose="020B0604020202020204" pitchFamily="34" charset="0"/>
                <a:ea typeface="Arial" panose="020B0604020202020204" pitchFamily="34" charset="0"/>
              </a:rPr>
              <a:t>candidaturas por partido</a:t>
            </a:r>
            <a:r>
              <a:rPr lang="es-419" sz="1500" b="1" i="1" dirty="0">
                <a:effectLst/>
                <a:latin typeface="Arial" panose="020B0604020202020204" pitchFamily="34" charset="0"/>
                <a:ea typeface="Arial" panose="020B0604020202020204" pitchFamily="34" charset="0"/>
              </a:rPr>
              <a:t> - elecciones locales 2023 (corte a 29 de septiembre de 2023)</a:t>
            </a:r>
            <a:endParaRPr lang="es-CO" sz="1500" i="1" dirty="0"/>
          </a:p>
        </p:txBody>
      </p:sp>
      <p:sp>
        <p:nvSpPr>
          <p:cNvPr id="10" name="CuadroTexto 9">
            <a:extLst>
              <a:ext uri="{FF2B5EF4-FFF2-40B4-BE49-F238E27FC236}">
                <a16:creationId xmlns:a16="http://schemas.microsoft.com/office/drawing/2014/main" id="{A1AA9E5F-FA24-1715-9882-72A5D84BCACC}"/>
              </a:ext>
            </a:extLst>
          </p:cNvPr>
          <p:cNvSpPr txBox="1"/>
          <p:nvPr/>
        </p:nvSpPr>
        <p:spPr>
          <a:xfrm>
            <a:off x="1304635" y="6453174"/>
            <a:ext cx="4949371" cy="286682"/>
          </a:xfrm>
          <a:prstGeom prst="rect">
            <a:avLst/>
          </a:prstGeom>
          <a:noFill/>
        </p:spPr>
        <p:txBody>
          <a:bodyPr wrap="square">
            <a:spAutoFit/>
          </a:bodyPr>
          <a:lstStyle/>
          <a:p>
            <a:pPr algn="ctr">
              <a:lnSpc>
                <a:spcPct val="115000"/>
              </a:lnSpc>
            </a:pPr>
            <a:r>
              <a:rPr lang="es-419" sz="1200" i="1" dirty="0">
                <a:effectLst/>
                <a:latin typeface="Arial" panose="020B0604020202020204" pitchFamily="34" charset="0"/>
                <a:ea typeface="Arial" panose="020B0604020202020204" pitchFamily="34" charset="0"/>
              </a:rPr>
              <a:t>Fuente: Observatorio Político Electoral - MOE.</a:t>
            </a:r>
            <a:endParaRPr lang="es-CO" dirty="0">
              <a:effectLst/>
              <a:latin typeface="Arial" panose="020B0604020202020204" pitchFamily="34" charset="0"/>
              <a:ea typeface="Arial" panose="020B0604020202020204" pitchFamily="34" charset="0"/>
            </a:endParaRPr>
          </a:p>
        </p:txBody>
      </p:sp>
      <p:graphicFrame>
        <p:nvGraphicFramePr>
          <p:cNvPr id="8" name="Tabla 7">
            <a:extLst>
              <a:ext uri="{FF2B5EF4-FFF2-40B4-BE49-F238E27FC236}">
                <a16:creationId xmlns:a16="http://schemas.microsoft.com/office/drawing/2014/main" id="{0D9AF45E-B03D-E3A1-FD2E-35579EDAC25F}"/>
              </a:ext>
            </a:extLst>
          </p:cNvPr>
          <p:cNvGraphicFramePr>
            <a:graphicFrameLocks noGrp="1"/>
          </p:cNvGraphicFramePr>
          <p:nvPr>
            <p:extLst>
              <p:ext uri="{D42A27DB-BD31-4B8C-83A1-F6EECF244321}">
                <p14:modId xmlns:p14="http://schemas.microsoft.com/office/powerpoint/2010/main" val="2043785803"/>
              </p:ext>
            </p:extLst>
          </p:nvPr>
        </p:nvGraphicFramePr>
        <p:xfrm>
          <a:off x="481981" y="1095071"/>
          <a:ext cx="6594680" cy="5261279"/>
        </p:xfrm>
        <a:graphic>
          <a:graphicData uri="http://schemas.openxmlformats.org/drawingml/2006/table">
            <a:tbl>
              <a:tblPr firstRow="1" firstCol="1" bandRow="1"/>
              <a:tblGrid>
                <a:gridCol w="258587">
                  <a:extLst>
                    <a:ext uri="{9D8B030D-6E8A-4147-A177-3AD203B41FA5}">
                      <a16:colId xmlns:a16="http://schemas.microsoft.com/office/drawing/2014/main" val="1474758006"/>
                    </a:ext>
                  </a:extLst>
                </a:gridCol>
                <a:gridCol w="1763843">
                  <a:extLst>
                    <a:ext uri="{9D8B030D-6E8A-4147-A177-3AD203B41FA5}">
                      <a16:colId xmlns:a16="http://schemas.microsoft.com/office/drawing/2014/main" val="3161766003"/>
                    </a:ext>
                  </a:extLst>
                </a:gridCol>
                <a:gridCol w="762835">
                  <a:extLst>
                    <a:ext uri="{9D8B030D-6E8A-4147-A177-3AD203B41FA5}">
                      <a16:colId xmlns:a16="http://schemas.microsoft.com/office/drawing/2014/main" val="1989710985"/>
                    </a:ext>
                  </a:extLst>
                </a:gridCol>
                <a:gridCol w="779849">
                  <a:extLst>
                    <a:ext uri="{9D8B030D-6E8A-4147-A177-3AD203B41FA5}">
                      <a16:colId xmlns:a16="http://schemas.microsoft.com/office/drawing/2014/main" val="864051922"/>
                    </a:ext>
                  </a:extLst>
                </a:gridCol>
                <a:gridCol w="759432">
                  <a:extLst>
                    <a:ext uri="{9D8B030D-6E8A-4147-A177-3AD203B41FA5}">
                      <a16:colId xmlns:a16="http://schemas.microsoft.com/office/drawing/2014/main" val="2399494553"/>
                    </a:ext>
                  </a:extLst>
                </a:gridCol>
                <a:gridCol w="794137">
                  <a:extLst>
                    <a:ext uri="{9D8B030D-6E8A-4147-A177-3AD203B41FA5}">
                      <a16:colId xmlns:a16="http://schemas.microsoft.com/office/drawing/2014/main" val="2193284034"/>
                    </a:ext>
                  </a:extLst>
                </a:gridCol>
                <a:gridCol w="549159">
                  <a:extLst>
                    <a:ext uri="{9D8B030D-6E8A-4147-A177-3AD203B41FA5}">
                      <a16:colId xmlns:a16="http://schemas.microsoft.com/office/drawing/2014/main" val="3015594254"/>
                    </a:ext>
                  </a:extLst>
                </a:gridCol>
                <a:gridCol w="472947">
                  <a:extLst>
                    <a:ext uri="{9D8B030D-6E8A-4147-A177-3AD203B41FA5}">
                      <a16:colId xmlns:a16="http://schemas.microsoft.com/office/drawing/2014/main" val="3257412853"/>
                    </a:ext>
                  </a:extLst>
                </a:gridCol>
                <a:gridCol w="453891">
                  <a:extLst>
                    <a:ext uri="{9D8B030D-6E8A-4147-A177-3AD203B41FA5}">
                      <a16:colId xmlns:a16="http://schemas.microsoft.com/office/drawing/2014/main" val="1242801415"/>
                    </a:ext>
                  </a:extLst>
                </a:gridCol>
              </a:tblGrid>
              <a:tr h="232079">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algn="ctr"/>
                      <a:r>
                        <a:rPr lang="es-CO" sz="1100" b="1">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Partido o agrupación</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algn="ctr"/>
                      <a:r>
                        <a:rPr lang="es-CO" sz="1100" b="1">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Amenaza</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algn="ctr"/>
                      <a:r>
                        <a:rPr lang="es-CO" sz="1100" b="1">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Asesinato</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algn="ctr"/>
                      <a:r>
                        <a:rPr lang="es-CO" sz="1100" b="1">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Atentado</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algn="ctr"/>
                      <a:r>
                        <a:rPr lang="es-CO" sz="1100" b="1">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Secuestro</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algn="ctr"/>
                      <a:r>
                        <a:rPr lang="es-CO" sz="1100" b="1">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VCMP</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algn="ctr"/>
                      <a:r>
                        <a:rPr lang="es-CO" sz="1100" b="1">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Total</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algn="ctr"/>
                      <a:r>
                        <a:rPr lang="es-CO" sz="1100" b="1">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extLst>
                  <a:ext uri="{0D108BD9-81ED-4DB2-BD59-A6C34878D82A}">
                    <a16:rowId xmlns:a16="http://schemas.microsoft.com/office/drawing/2014/main" val="1725352456"/>
                  </a:ext>
                </a:extLst>
              </a:tr>
              <a:tr h="151643">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Coalición</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38</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3</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4</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55</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30,7%</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5818781"/>
                  </a:ext>
                </a:extLst>
              </a:tr>
              <a:tr h="151643">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2</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GSC</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10</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2</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12</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6,7%</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7521202"/>
                  </a:ext>
                </a:extLst>
              </a:tr>
              <a:tr h="151643">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3</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Partido Liberal</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7</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2</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2</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11</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6,1%</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1433001"/>
                  </a:ext>
                </a:extLst>
              </a:tr>
              <a:tr h="151643">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4</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Partido Conservador</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8</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10</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5,6%</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5320234"/>
                  </a:ext>
                </a:extLst>
              </a:tr>
              <a:tr h="151643">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5</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Partido/Alianza Verde</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7</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9</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5,0%</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2038294"/>
                  </a:ext>
                </a:extLst>
              </a:tr>
              <a:tr h="151643">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6</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MAIS</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2</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4</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7</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3,9%</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7682208"/>
                  </a:ext>
                </a:extLst>
              </a:tr>
              <a:tr h="151643">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7</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AICO</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5</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6</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3,4%</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5940944"/>
                  </a:ext>
                </a:extLst>
              </a:tr>
              <a:tr h="151643">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8</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ASI</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5</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6</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3,4%</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336132"/>
                  </a:ext>
                </a:extLst>
              </a:tr>
              <a:tr h="151643">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9</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Colombia Humana</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6</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6</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3,4%</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3510649"/>
                  </a:ext>
                </a:extLst>
              </a:tr>
              <a:tr h="151643">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10</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Polo Democrático</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5</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6</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3,4%</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0468744"/>
                  </a:ext>
                </a:extLst>
              </a:tr>
              <a:tr h="151643">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11</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Centro Democrático</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2</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2</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5</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2,8%</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62127372"/>
                  </a:ext>
                </a:extLst>
              </a:tr>
              <a:tr h="151643">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12</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Nuevo Liberalismo</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5</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5</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2,8%</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9557025"/>
                  </a:ext>
                </a:extLst>
              </a:tr>
              <a:tr h="151643">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13</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Cambio Radical</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2</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2</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4</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2,2%</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5928178"/>
                  </a:ext>
                </a:extLst>
              </a:tr>
              <a:tr h="151643">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14</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Colombia Renaciente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3</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4</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2,2%</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7601761"/>
                  </a:ext>
                </a:extLst>
              </a:tr>
              <a:tr h="151643">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15</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Comunes</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3</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4</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2,2%</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8648391"/>
                  </a:ext>
                </a:extLst>
              </a:tr>
              <a:tr h="151643">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16</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Independientes</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4</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4</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2,2%</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3904931"/>
                  </a:ext>
                </a:extLst>
              </a:tr>
              <a:tr h="151643">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17</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En Marcha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4</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4</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2,2%</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963584"/>
                  </a:ext>
                </a:extLst>
              </a:tr>
              <a:tr h="151643">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18</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Creemos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2</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3</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1,7%</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8283791"/>
                  </a:ext>
                </a:extLst>
              </a:tr>
              <a:tr h="151643">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19</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Partido de la U</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2</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3</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1,7%</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7435824"/>
                  </a:ext>
                </a:extLst>
              </a:tr>
              <a:tr h="151643">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20</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ADA</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2</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1,1%</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7304560"/>
                  </a:ext>
                </a:extLst>
              </a:tr>
              <a:tr h="151643">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21</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Colombia Justa Libres</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2</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2</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1,1%</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0339082"/>
                  </a:ext>
                </a:extLst>
              </a:tr>
              <a:tr h="151643">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22</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Ecologista Colombiano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2</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2</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1,1%</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3989923"/>
                  </a:ext>
                </a:extLst>
              </a:tr>
              <a:tr h="151643">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23</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Fuerza Ciudadana</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2</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2</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1,1%</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5242357"/>
                  </a:ext>
                </a:extLst>
              </a:tr>
              <a:tr h="151643">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24</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La Fuerza de la Paz</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2</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2</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1,1%</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0789901"/>
                  </a:ext>
                </a:extLst>
              </a:tr>
              <a:tr h="151643">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25</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Verde Oxígeno</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2</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1,1%</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7682202"/>
                  </a:ext>
                </a:extLst>
              </a:tr>
              <a:tr h="151643">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26</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Dignidad y Compromiso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0,6%</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5022438"/>
                  </a:ext>
                </a:extLst>
              </a:tr>
              <a:tr h="151643">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27</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Esperanza Democrática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0,6%</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3029166"/>
                  </a:ext>
                </a:extLst>
              </a:tr>
              <a:tr h="232079">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28</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Liga Gobernantes Anticorrupción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0,6%</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6711388"/>
                  </a:ext>
                </a:extLst>
              </a:tr>
              <a:tr h="151643">
                <a:tc>
                  <a:txBody>
                    <a:bodyPr/>
                    <a:lstStyle/>
                    <a:p>
                      <a:endParaRPr lang="es-CO" sz="1100">
                        <a:effectLst/>
                        <a:latin typeface="Bahnschrift" panose="020B0502040204020203" pitchFamily="34" charset="0"/>
                      </a:endParaRPr>
                    </a:p>
                  </a:txBody>
                  <a:tcPr marL="28424" marR="28424"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r>
                        <a:rPr lang="es-CO" sz="1100" b="1">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Total</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a:r>
                        <a:rPr lang="es-CO" sz="1100" b="1">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140</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a:r>
                        <a:rPr lang="es-CO" sz="1100" b="1">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8</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a:r>
                        <a:rPr lang="es-CO" sz="1100" b="1">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22</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a:r>
                        <a:rPr lang="es-CO" sz="1100" b="1">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a:r>
                        <a:rPr lang="es-CO" sz="1100" b="1">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8</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a:r>
                        <a:rPr lang="es-CO" sz="1100" b="1">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179</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endParaRPr lang="es-CO" sz="1100" dirty="0">
                        <a:effectLst/>
                        <a:latin typeface="Bahnschrift" panose="020B0502040204020203" pitchFamily="34" charset="0"/>
                      </a:endParaRPr>
                    </a:p>
                  </a:txBody>
                  <a:tcPr marL="28424" marR="28424"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128759416"/>
                  </a:ext>
                </a:extLst>
              </a:tr>
            </a:tbl>
          </a:graphicData>
        </a:graphic>
      </p:graphicFrame>
    </p:spTree>
    <p:extLst>
      <p:ext uri="{BB962C8B-B14F-4D97-AF65-F5344CB8AC3E}">
        <p14:creationId xmlns:p14="http://schemas.microsoft.com/office/powerpoint/2010/main" val="41374908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CF34D6D-F038-DBF5-053F-20EA80D6DCDD}"/>
              </a:ext>
            </a:extLst>
          </p:cNvPr>
          <p:cNvSpPr>
            <a:spLocks noGrp="1"/>
          </p:cNvSpPr>
          <p:nvPr>
            <p:ph type="dt" sz="half" idx="10"/>
          </p:nvPr>
        </p:nvSpPr>
        <p:spPr/>
        <p:txBody>
          <a:bodyPr/>
          <a:lstStyle/>
          <a:p>
            <a:fld id="{E2E02DB9-E290-4D18-B5B2-3465991AAB22}" type="datetime1">
              <a:rPr lang="en-US" smtClean="0"/>
              <a:t>10/18/2023</a:t>
            </a:fld>
            <a:endParaRPr lang="en-US"/>
          </a:p>
        </p:txBody>
      </p:sp>
      <p:sp>
        <p:nvSpPr>
          <p:cNvPr id="3" name="Marcador de número de diapositiva 2">
            <a:extLst>
              <a:ext uri="{FF2B5EF4-FFF2-40B4-BE49-F238E27FC236}">
                <a16:creationId xmlns:a16="http://schemas.microsoft.com/office/drawing/2014/main" id="{FFC2FA85-6375-7813-D96C-32FB6820B9E7}"/>
              </a:ext>
            </a:extLst>
          </p:cNvPr>
          <p:cNvSpPr>
            <a:spLocks noGrp="1"/>
          </p:cNvSpPr>
          <p:nvPr>
            <p:ph type="sldNum" sz="quarter" idx="12"/>
          </p:nvPr>
        </p:nvSpPr>
        <p:spPr/>
        <p:txBody>
          <a:bodyPr/>
          <a:lstStyle/>
          <a:p>
            <a:fld id="{F30F7205-41FB-46DE-B583-596CEB3EBE73}" type="slidenum">
              <a:rPr lang="en-US" smtClean="0"/>
              <a:t>39</a:t>
            </a:fld>
            <a:endParaRPr lang="en-US"/>
          </a:p>
        </p:txBody>
      </p:sp>
      <p:sp>
        <p:nvSpPr>
          <p:cNvPr id="4" name="Rectángulo: esquinas redondeadas 3">
            <a:extLst>
              <a:ext uri="{FF2B5EF4-FFF2-40B4-BE49-F238E27FC236}">
                <a16:creationId xmlns:a16="http://schemas.microsoft.com/office/drawing/2014/main" id="{A1F1712B-FAE3-4595-E6FE-9DA76482EFA8}"/>
              </a:ext>
            </a:extLst>
          </p:cNvPr>
          <p:cNvSpPr/>
          <p:nvPr/>
        </p:nvSpPr>
        <p:spPr>
          <a:xfrm>
            <a:off x="7544068" y="1108202"/>
            <a:ext cx="4061364" cy="940692"/>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419" sz="1800" b="1" dirty="0">
                <a:solidFill>
                  <a:schemeClr val="bg1"/>
                </a:solidFill>
                <a:effectLst/>
                <a:latin typeface="Gill Sans MT" panose="020B0502020104020203" pitchFamily="34" charset="0"/>
                <a:ea typeface="Arial" panose="020B0604020202020204" pitchFamily="34" charset="0"/>
              </a:rPr>
              <a:t>VIOLENCIA CONTRA CANDIDATURAS POR DEPARTAMENTO</a:t>
            </a:r>
            <a:endParaRPr lang="es-CO" sz="2800" dirty="0">
              <a:solidFill>
                <a:schemeClr val="bg1"/>
              </a:solidFill>
              <a:latin typeface="Gill Sans MT" panose="020B0502020104020203" pitchFamily="34" charset="0"/>
            </a:endParaRPr>
          </a:p>
        </p:txBody>
      </p:sp>
      <p:sp>
        <p:nvSpPr>
          <p:cNvPr id="6" name="CuadroTexto 5">
            <a:extLst>
              <a:ext uri="{FF2B5EF4-FFF2-40B4-BE49-F238E27FC236}">
                <a16:creationId xmlns:a16="http://schemas.microsoft.com/office/drawing/2014/main" id="{FE54B569-B033-38F7-88C7-4759292D283E}"/>
              </a:ext>
            </a:extLst>
          </p:cNvPr>
          <p:cNvSpPr txBox="1"/>
          <p:nvPr/>
        </p:nvSpPr>
        <p:spPr>
          <a:xfrm>
            <a:off x="7654841" y="2432907"/>
            <a:ext cx="3839817" cy="3785652"/>
          </a:xfrm>
          <a:prstGeom prst="rect">
            <a:avLst/>
          </a:prstGeom>
          <a:noFill/>
        </p:spPr>
        <p:txBody>
          <a:bodyPr wrap="square">
            <a:spAutoFit/>
          </a:bodyPr>
          <a:lstStyle/>
          <a:p>
            <a:pPr algn="just"/>
            <a:r>
              <a:rPr lang="es-ES" sz="1600" dirty="0">
                <a:latin typeface="Gill Sans MT" panose="020B0502020104020203" pitchFamily="34" charset="0"/>
                <a:ea typeface="Bahnschrift" panose="020B0502040204020203" pitchFamily="34" charset="0"/>
                <a:cs typeface="Bahnschrift" panose="020B0502040204020203" pitchFamily="34" charset="0"/>
              </a:rPr>
              <a:t>L</a:t>
            </a:r>
            <a:r>
              <a:rPr lang="es-ES" sz="1600" dirty="0">
                <a:effectLst/>
                <a:latin typeface="Gill Sans MT" panose="020B0502020104020203" pitchFamily="34" charset="0"/>
                <a:ea typeface="Bahnschrift" panose="020B0502040204020203" pitchFamily="34" charset="0"/>
                <a:cs typeface="Bahnschrift" panose="020B0502040204020203" pitchFamily="34" charset="0"/>
              </a:rPr>
              <a:t>as 179 agresiones se presentaron en 119 municipios de 29 departamentos, incluyendo a Bogotá. </a:t>
            </a:r>
            <a:r>
              <a:rPr lang="es-ES" sz="1600" b="1" dirty="0">
                <a:effectLst/>
                <a:latin typeface="Gill Sans MT" panose="020B0502020104020203" pitchFamily="34" charset="0"/>
                <a:ea typeface="Bahnschrift" panose="020B0502040204020203" pitchFamily="34" charset="0"/>
                <a:cs typeface="Bahnschrift" panose="020B0502040204020203" pitchFamily="34" charset="0"/>
              </a:rPr>
              <a:t>Nariño, Valle del Cauca, Cauca, Antioquia y Santander constituyen los epicentros de la violencia concentrando el 33.5% de los hechos violentos y el 56.7% de la violencia letal contra candidaturas.</a:t>
            </a:r>
            <a:endParaRPr lang="es-CO" sz="1600" dirty="0">
              <a:effectLst/>
              <a:latin typeface="Bahnschrift" panose="020B0502040204020203" pitchFamily="34" charset="0"/>
              <a:ea typeface="Bahnschrift" panose="020B0502040204020203" pitchFamily="34" charset="0"/>
              <a:cs typeface="Bahnschrift" panose="020B0502040204020203" pitchFamily="34" charset="0"/>
            </a:endParaRPr>
          </a:p>
          <a:p>
            <a:r>
              <a:rPr lang="es-ES" sz="1600" dirty="0">
                <a:effectLst/>
                <a:latin typeface="Gill Sans MT" panose="020B0502020104020203" pitchFamily="34" charset="0"/>
                <a:ea typeface="Bahnschrift" panose="020B0502040204020203" pitchFamily="34" charset="0"/>
                <a:cs typeface="Bahnschrift" panose="020B0502040204020203" pitchFamily="34" charset="0"/>
              </a:rPr>
              <a:t> </a:t>
            </a:r>
            <a:endParaRPr lang="es-CO" sz="1600" dirty="0">
              <a:effectLst/>
              <a:latin typeface="Bahnschrift" panose="020B0502040204020203" pitchFamily="34" charset="0"/>
              <a:ea typeface="Bahnschrift" panose="020B0502040204020203" pitchFamily="34" charset="0"/>
              <a:cs typeface="Bahnschrift" panose="020B0502040204020203" pitchFamily="34" charset="0"/>
            </a:endParaRPr>
          </a:p>
          <a:p>
            <a:pPr algn="just"/>
            <a:r>
              <a:rPr lang="es-ES" sz="1600" dirty="0">
                <a:effectLst/>
                <a:latin typeface="Gill Sans MT" panose="020B0502020104020203" pitchFamily="34" charset="0"/>
                <a:ea typeface="Bahnschrift" panose="020B0502040204020203" pitchFamily="34" charset="0"/>
                <a:cs typeface="Bahnschrift" panose="020B0502040204020203" pitchFamily="34" charset="0"/>
              </a:rPr>
              <a:t>Nariño concentra la mayor violencia letal del país </a:t>
            </a:r>
            <a:r>
              <a:rPr lang="es-ES" sz="1600" dirty="0">
                <a:latin typeface="Gill Sans MT" panose="020B0502020104020203" pitchFamily="34" charset="0"/>
              </a:rPr>
              <a:t>con 3 atentados y 2 asesinatos, asesinatos lo que implica que el 55.6% de los hechos del departamento corresponden a violencia letal.</a:t>
            </a:r>
            <a:endParaRPr lang="es-CO" sz="1600" dirty="0">
              <a:latin typeface="Gill Sans MT" panose="020B0502020104020203" pitchFamily="34" charset="0"/>
            </a:endParaRPr>
          </a:p>
          <a:p>
            <a:pPr algn="just"/>
            <a:endParaRPr lang="es-CO" sz="1600" dirty="0">
              <a:effectLst/>
              <a:latin typeface="Gill Sans MT" panose="020B0502020104020203" pitchFamily="34" charset="0"/>
              <a:ea typeface="Arial" panose="020B0604020202020204" pitchFamily="34" charset="0"/>
            </a:endParaRPr>
          </a:p>
        </p:txBody>
      </p:sp>
      <p:sp>
        <p:nvSpPr>
          <p:cNvPr id="9" name="CuadroTexto 8">
            <a:extLst>
              <a:ext uri="{FF2B5EF4-FFF2-40B4-BE49-F238E27FC236}">
                <a16:creationId xmlns:a16="http://schemas.microsoft.com/office/drawing/2014/main" id="{2DCE3FC9-98B8-EE45-0738-A3C7333046AB}"/>
              </a:ext>
            </a:extLst>
          </p:cNvPr>
          <p:cNvSpPr txBox="1"/>
          <p:nvPr/>
        </p:nvSpPr>
        <p:spPr>
          <a:xfrm>
            <a:off x="586568" y="300908"/>
            <a:ext cx="6385504" cy="553998"/>
          </a:xfrm>
          <a:prstGeom prst="rect">
            <a:avLst/>
          </a:prstGeom>
          <a:noFill/>
        </p:spPr>
        <p:txBody>
          <a:bodyPr wrap="square">
            <a:spAutoFit/>
          </a:bodyPr>
          <a:lstStyle/>
          <a:p>
            <a:pPr algn="ctr"/>
            <a:r>
              <a:rPr lang="es-419" sz="1500" b="1" i="1" dirty="0">
                <a:latin typeface="Arial" panose="020B0604020202020204" pitchFamily="34" charset="0"/>
                <a:ea typeface="Arial" panose="020B0604020202020204" pitchFamily="34" charset="0"/>
              </a:rPr>
              <a:t>Departamentos con h</a:t>
            </a:r>
            <a:r>
              <a:rPr lang="es-419" sz="1500" b="1" i="1" dirty="0">
                <a:effectLst/>
                <a:latin typeface="Arial" panose="020B0604020202020204" pitchFamily="34" charset="0"/>
                <a:ea typeface="Arial" panose="020B0604020202020204" pitchFamily="34" charset="0"/>
              </a:rPr>
              <a:t>echos de violencia contra candidaturas - elecciones locales 2023 (corte a 29 de </a:t>
            </a:r>
            <a:r>
              <a:rPr lang="es-419" sz="1500" b="1" i="1" dirty="0">
                <a:latin typeface="Arial" panose="020B0604020202020204" pitchFamily="34" charset="0"/>
                <a:ea typeface="Arial" panose="020B0604020202020204" pitchFamily="34" charset="0"/>
              </a:rPr>
              <a:t>septiembre</a:t>
            </a:r>
            <a:r>
              <a:rPr lang="es-419" sz="1500" b="1" i="1" dirty="0">
                <a:effectLst/>
                <a:latin typeface="Arial" panose="020B0604020202020204" pitchFamily="34" charset="0"/>
                <a:ea typeface="Arial" panose="020B0604020202020204" pitchFamily="34" charset="0"/>
              </a:rPr>
              <a:t> de 2023)</a:t>
            </a:r>
            <a:endParaRPr lang="es-CO" sz="1500" i="1" dirty="0"/>
          </a:p>
        </p:txBody>
      </p:sp>
      <p:sp>
        <p:nvSpPr>
          <p:cNvPr id="10" name="CuadroTexto 9">
            <a:extLst>
              <a:ext uri="{FF2B5EF4-FFF2-40B4-BE49-F238E27FC236}">
                <a16:creationId xmlns:a16="http://schemas.microsoft.com/office/drawing/2014/main" id="{A1AA9E5F-FA24-1715-9882-72A5D84BCACC}"/>
              </a:ext>
            </a:extLst>
          </p:cNvPr>
          <p:cNvSpPr txBox="1"/>
          <p:nvPr/>
        </p:nvSpPr>
        <p:spPr>
          <a:xfrm>
            <a:off x="1304634" y="6356350"/>
            <a:ext cx="4949371" cy="286682"/>
          </a:xfrm>
          <a:prstGeom prst="rect">
            <a:avLst/>
          </a:prstGeom>
          <a:noFill/>
        </p:spPr>
        <p:txBody>
          <a:bodyPr wrap="square">
            <a:spAutoFit/>
          </a:bodyPr>
          <a:lstStyle/>
          <a:p>
            <a:pPr algn="ctr">
              <a:lnSpc>
                <a:spcPct val="115000"/>
              </a:lnSpc>
            </a:pPr>
            <a:r>
              <a:rPr lang="es-419" sz="1200" i="1" dirty="0">
                <a:effectLst/>
                <a:latin typeface="Arial" panose="020B0604020202020204" pitchFamily="34" charset="0"/>
                <a:ea typeface="Arial" panose="020B0604020202020204" pitchFamily="34" charset="0"/>
              </a:rPr>
              <a:t>Fuente: Observatorio Político Electoral - MOE.</a:t>
            </a:r>
            <a:endParaRPr lang="es-CO" dirty="0">
              <a:effectLst/>
              <a:latin typeface="Arial" panose="020B0604020202020204" pitchFamily="34" charset="0"/>
              <a:ea typeface="Arial" panose="020B0604020202020204" pitchFamily="34" charset="0"/>
            </a:endParaRPr>
          </a:p>
        </p:txBody>
      </p:sp>
      <p:graphicFrame>
        <p:nvGraphicFramePr>
          <p:cNvPr id="7" name="Tabla 6">
            <a:extLst>
              <a:ext uri="{FF2B5EF4-FFF2-40B4-BE49-F238E27FC236}">
                <a16:creationId xmlns:a16="http://schemas.microsoft.com/office/drawing/2014/main" id="{1B86C773-019F-2CF5-4A66-88993F3594FA}"/>
              </a:ext>
            </a:extLst>
          </p:cNvPr>
          <p:cNvGraphicFramePr>
            <a:graphicFrameLocks noGrp="1"/>
          </p:cNvGraphicFramePr>
          <p:nvPr>
            <p:extLst>
              <p:ext uri="{D42A27DB-BD31-4B8C-83A1-F6EECF244321}">
                <p14:modId xmlns:p14="http://schemas.microsoft.com/office/powerpoint/2010/main" val="2212885723"/>
              </p:ext>
            </p:extLst>
          </p:nvPr>
        </p:nvGraphicFramePr>
        <p:xfrm>
          <a:off x="586568" y="923388"/>
          <a:ext cx="6385504" cy="5364480"/>
        </p:xfrm>
        <a:graphic>
          <a:graphicData uri="http://schemas.openxmlformats.org/drawingml/2006/table">
            <a:tbl>
              <a:tblPr firstRow="1" firstCol="1" bandRow="1"/>
              <a:tblGrid>
                <a:gridCol w="231425">
                  <a:extLst>
                    <a:ext uri="{9D8B030D-6E8A-4147-A177-3AD203B41FA5}">
                      <a16:colId xmlns:a16="http://schemas.microsoft.com/office/drawing/2014/main" val="2755925750"/>
                    </a:ext>
                  </a:extLst>
                </a:gridCol>
                <a:gridCol w="1242388">
                  <a:extLst>
                    <a:ext uri="{9D8B030D-6E8A-4147-A177-3AD203B41FA5}">
                      <a16:colId xmlns:a16="http://schemas.microsoft.com/office/drawing/2014/main" val="1901510104"/>
                    </a:ext>
                  </a:extLst>
                </a:gridCol>
                <a:gridCol w="682704">
                  <a:extLst>
                    <a:ext uri="{9D8B030D-6E8A-4147-A177-3AD203B41FA5}">
                      <a16:colId xmlns:a16="http://schemas.microsoft.com/office/drawing/2014/main" val="1722066058"/>
                    </a:ext>
                  </a:extLst>
                </a:gridCol>
                <a:gridCol w="697929">
                  <a:extLst>
                    <a:ext uri="{9D8B030D-6E8A-4147-A177-3AD203B41FA5}">
                      <a16:colId xmlns:a16="http://schemas.microsoft.com/office/drawing/2014/main" val="298953252"/>
                    </a:ext>
                  </a:extLst>
                </a:gridCol>
                <a:gridCol w="679659">
                  <a:extLst>
                    <a:ext uri="{9D8B030D-6E8A-4147-A177-3AD203B41FA5}">
                      <a16:colId xmlns:a16="http://schemas.microsoft.com/office/drawing/2014/main" val="4119350954"/>
                    </a:ext>
                  </a:extLst>
                </a:gridCol>
                <a:gridCol w="710719">
                  <a:extLst>
                    <a:ext uri="{9D8B030D-6E8A-4147-A177-3AD203B41FA5}">
                      <a16:colId xmlns:a16="http://schemas.microsoft.com/office/drawing/2014/main" val="769490560"/>
                    </a:ext>
                  </a:extLst>
                </a:gridCol>
                <a:gridCol w="491473">
                  <a:extLst>
                    <a:ext uri="{9D8B030D-6E8A-4147-A177-3AD203B41FA5}">
                      <a16:colId xmlns:a16="http://schemas.microsoft.com/office/drawing/2014/main" val="1311847106"/>
                    </a:ext>
                  </a:extLst>
                </a:gridCol>
                <a:gridCol w="423264">
                  <a:extLst>
                    <a:ext uri="{9D8B030D-6E8A-4147-A177-3AD203B41FA5}">
                      <a16:colId xmlns:a16="http://schemas.microsoft.com/office/drawing/2014/main" val="3143143287"/>
                    </a:ext>
                  </a:extLst>
                </a:gridCol>
                <a:gridCol w="448842">
                  <a:extLst>
                    <a:ext uri="{9D8B030D-6E8A-4147-A177-3AD203B41FA5}">
                      <a16:colId xmlns:a16="http://schemas.microsoft.com/office/drawing/2014/main" val="3667665954"/>
                    </a:ext>
                  </a:extLst>
                </a:gridCol>
                <a:gridCol w="777101">
                  <a:extLst>
                    <a:ext uri="{9D8B030D-6E8A-4147-A177-3AD203B41FA5}">
                      <a16:colId xmlns:a16="http://schemas.microsoft.com/office/drawing/2014/main" val="92916610"/>
                    </a:ext>
                  </a:extLst>
                </a:gridCol>
              </a:tblGrid>
              <a:tr h="271959">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algn="ctr"/>
                      <a:r>
                        <a:rPr lang="es-CO" sz="1100" b="1">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Departamento</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algn="ctr"/>
                      <a:r>
                        <a:rPr lang="es-CO" sz="1100" b="1">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Amenaza</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algn="ctr"/>
                      <a:r>
                        <a:rPr lang="es-CO" sz="1100" b="1">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Asesinato</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algn="ctr"/>
                      <a:r>
                        <a:rPr lang="es-CO" sz="1100" b="1">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Atentado</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algn="ctr"/>
                      <a:r>
                        <a:rPr lang="es-CO" sz="1100" b="1">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Secuestro</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algn="ctr"/>
                      <a:r>
                        <a:rPr lang="es-CO" sz="1100" b="1">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VCMP</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algn="ctr"/>
                      <a:r>
                        <a:rPr lang="es-CO" sz="1100" b="1">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Total</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algn="ctr"/>
                      <a:r>
                        <a:rPr lang="es-CO" sz="1100" b="1">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algn="ctr"/>
                      <a:r>
                        <a:rPr lang="es-CO" sz="1100" b="1">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Total ponderado</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extLst>
                  <a:ext uri="{0D108BD9-81ED-4DB2-BD59-A6C34878D82A}">
                    <a16:rowId xmlns:a16="http://schemas.microsoft.com/office/drawing/2014/main" val="162096092"/>
                  </a:ext>
                </a:extLst>
              </a:tr>
              <a:tr h="135979">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Nariño</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4</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2</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3</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9</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5,0%</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2,0</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0742470"/>
                  </a:ext>
                </a:extLst>
              </a:tr>
              <a:tr h="135979">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2</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Valle del Cauca</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10</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2</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2</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14</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7,8%</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1,9</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3847492"/>
                  </a:ext>
                </a:extLst>
              </a:tr>
              <a:tr h="135979">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3</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Cauca</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8</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3</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12</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6,7%</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1,8</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4898889"/>
                  </a:ext>
                </a:extLst>
              </a:tr>
              <a:tr h="135979">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4</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Antioquia</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9</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2</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2</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14</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7,8%</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1,3</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6515902"/>
                  </a:ext>
                </a:extLst>
              </a:tr>
              <a:tr h="135979">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5</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Santander</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9</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11</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6,1%</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1,2</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2803717"/>
                  </a:ext>
                </a:extLst>
              </a:tr>
              <a:tr h="135979">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6</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Tolima</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2</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2</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5</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2,8%</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1,2</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2115990"/>
                  </a:ext>
                </a:extLst>
              </a:tr>
              <a:tr h="135979">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7</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Norte de Santander</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14</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15</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8,4%</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1,1</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60719016"/>
                  </a:ext>
                </a:extLst>
              </a:tr>
              <a:tr h="135979">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8</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Meta</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5</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2</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7</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3,9%</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1,0</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7669244"/>
                  </a:ext>
                </a:extLst>
              </a:tr>
              <a:tr h="135979">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9</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Bolívar</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10</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11</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6,1%</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0,9</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9218411"/>
                  </a:ext>
                </a:extLst>
              </a:tr>
              <a:tr h="135979">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10</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Huila</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10</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11</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6,1%</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0,9</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6751956"/>
                  </a:ext>
                </a:extLst>
              </a:tr>
              <a:tr h="135979">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11</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Bogotá D.C.</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2</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2</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1,1%</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0,7</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4758671"/>
                  </a:ext>
                </a:extLst>
              </a:tr>
              <a:tr h="135979">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12</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Sucre</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6</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7</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3,9%</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0,7</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9361314"/>
                  </a:ext>
                </a:extLst>
              </a:tr>
              <a:tr h="135979">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13</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Atlántico</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2</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3</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1,7%</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0,5</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29087614"/>
                  </a:ext>
                </a:extLst>
              </a:tr>
              <a:tr h="135979">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14</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Caquetá</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2</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3</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1,7%</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0,5</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2625093"/>
                  </a:ext>
                </a:extLst>
              </a:tr>
              <a:tr h="135979">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15</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Quindío</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7</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7</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3,9%</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0,4</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1683297"/>
                  </a:ext>
                </a:extLst>
              </a:tr>
              <a:tr h="135979">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16</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Magdalena</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6</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6</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3,4%</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0,3</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9879928"/>
                  </a:ext>
                </a:extLst>
              </a:tr>
              <a:tr h="135979">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17</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Córdoba</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5</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5</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2,8%</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0,3</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7810437"/>
                  </a:ext>
                </a:extLst>
              </a:tr>
              <a:tr h="135979">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20</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Cesar</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4</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6</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10</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5,6%</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0,2</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380784"/>
                  </a:ext>
                </a:extLst>
              </a:tr>
              <a:tr h="135979">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18</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Arauca</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4</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4</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2,2%</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0,2</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5483217"/>
                  </a:ext>
                </a:extLst>
              </a:tr>
              <a:tr h="135979">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19</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Boyacá</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4</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4</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2,2%</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0,2</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81263139"/>
                  </a:ext>
                </a:extLst>
              </a:tr>
              <a:tr h="135979">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21</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Caldas</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3</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3</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1,7%</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0,2</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0113686"/>
                  </a:ext>
                </a:extLst>
              </a:tr>
              <a:tr h="135979">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22</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Cundinamarca</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3</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3</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1,7%</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0,2</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9945284"/>
                  </a:ext>
                </a:extLst>
              </a:tr>
              <a:tr h="135979">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23</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La Guajira</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3</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3</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1,7%</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0,2</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7497245"/>
                  </a:ext>
                </a:extLst>
              </a:tr>
              <a:tr h="135979">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24</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Risaralda</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3</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3</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1,7%</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0,2</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2653670"/>
                  </a:ext>
                </a:extLst>
              </a:tr>
              <a:tr h="135979">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25</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Chocó</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2</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2</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1,1%</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0,1</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2944314"/>
                  </a:ext>
                </a:extLst>
              </a:tr>
              <a:tr h="135979">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26</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Guaviare</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2</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2</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1,1%</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0,1</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3315448"/>
                  </a:ext>
                </a:extLst>
              </a:tr>
              <a:tr h="135979">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27</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Casanare</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0,6%</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0,1</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3856722"/>
                  </a:ext>
                </a:extLst>
              </a:tr>
              <a:tr h="135979">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28</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Putumayo</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0,6%</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0,1</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2878217"/>
                  </a:ext>
                </a:extLst>
              </a:tr>
              <a:tr h="135979">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29</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Vichada</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 - </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0,6%</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10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0,1</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3171698"/>
                  </a:ext>
                </a:extLst>
              </a:tr>
              <a:tr h="135979">
                <a:tc>
                  <a:txBody>
                    <a:bodyPr/>
                    <a:lstStyle/>
                    <a:p>
                      <a:endParaRPr lang="es-CO" sz="1100">
                        <a:effectLst/>
                        <a:latin typeface="Bahnschrift" panose="020B0502040204020203" pitchFamily="34" charset="0"/>
                      </a:endParaRPr>
                    </a:p>
                  </a:txBody>
                  <a:tcPr marL="27590" marR="2759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r>
                        <a:rPr lang="es-CO" sz="1100" b="1">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Total</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a:r>
                        <a:rPr lang="es-CO" sz="1100" b="1">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140</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a:r>
                        <a:rPr lang="es-CO" sz="1100" b="1">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8</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a:r>
                        <a:rPr lang="es-CO" sz="1100" b="1" dirty="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22</a:t>
                      </a:r>
                      <a:endParaRPr lang="es-CO" sz="1100" dirty="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a:r>
                        <a:rPr lang="es-CO" sz="1100" b="1">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a:r>
                        <a:rPr lang="es-CO" sz="1100" b="1" dirty="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8</a:t>
                      </a:r>
                      <a:endParaRPr lang="es-CO" sz="1100" dirty="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a:r>
                        <a:rPr lang="es-CO" sz="1100" b="1">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179</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a:r>
                        <a:rPr lang="es-CO" sz="1100" b="1">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100%</a:t>
                      </a:r>
                      <a:endParaRPr lang="es-CO" sz="1100">
                        <a:effectLst/>
                        <a:latin typeface="Bahnschrift" panose="020B0502040204020203" pitchFamily="34" charset="0"/>
                        <a:ea typeface="Bahnschrift" panose="020B0502040204020203" pitchFamily="34" charset="0"/>
                        <a:cs typeface="Bahnschrift" panose="020B0502040204020203" pitchFamily="34" charset="0"/>
                      </a:endParaRPr>
                    </a:p>
                  </a:txBody>
                  <a:tcPr marL="27590" marR="27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endParaRPr lang="es-CO" sz="1100" dirty="0">
                        <a:effectLst/>
                        <a:latin typeface="Bahnschrift" panose="020B0502040204020203" pitchFamily="34" charset="0"/>
                      </a:endParaRPr>
                    </a:p>
                  </a:txBody>
                  <a:tcPr marL="27590" marR="2759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498784730"/>
                  </a:ext>
                </a:extLst>
              </a:tr>
            </a:tbl>
          </a:graphicData>
        </a:graphic>
      </p:graphicFrame>
    </p:spTree>
    <p:extLst>
      <p:ext uri="{BB962C8B-B14F-4D97-AF65-F5344CB8AC3E}">
        <p14:creationId xmlns:p14="http://schemas.microsoft.com/office/powerpoint/2010/main" val="34835925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3BD461A8-97BE-9EC4-8429-837C789EC946}"/>
              </a:ext>
            </a:extLst>
          </p:cNvPr>
          <p:cNvGraphicFramePr>
            <a:graphicFrameLocks noGrp="1"/>
          </p:cNvGraphicFramePr>
          <p:nvPr/>
        </p:nvGraphicFramePr>
        <p:xfrm>
          <a:off x="559293" y="1235385"/>
          <a:ext cx="10733104" cy="2319113"/>
        </p:xfrm>
        <a:graphic>
          <a:graphicData uri="http://schemas.openxmlformats.org/drawingml/2006/table">
            <a:tbl>
              <a:tblPr firstRow="1" firstCol="1" bandRow="1"/>
              <a:tblGrid>
                <a:gridCol w="421060">
                  <a:extLst>
                    <a:ext uri="{9D8B030D-6E8A-4147-A177-3AD203B41FA5}">
                      <a16:colId xmlns:a16="http://schemas.microsoft.com/office/drawing/2014/main" val="1464778208"/>
                    </a:ext>
                  </a:extLst>
                </a:gridCol>
                <a:gridCol w="1520933">
                  <a:extLst>
                    <a:ext uri="{9D8B030D-6E8A-4147-A177-3AD203B41FA5}">
                      <a16:colId xmlns:a16="http://schemas.microsoft.com/office/drawing/2014/main" val="3016447357"/>
                    </a:ext>
                  </a:extLst>
                </a:gridCol>
                <a:gridCol w="1098889">
                  <a:extLst>
                    <a:ext uri="{9D8B030D-6E8A-4147-A177-3AD203B41FA5}">
                      <a16:colId xmlns:a16="http://schemas.microsoft.com/office/drawing/2014/main" val="1380936829"/>
                    </a:ext>
                  </a:extLst>
                </a:gridCol>
                <a:gridCol w="1098889">
                  <a:extLst>
                    <a:ext uri="{9D8B030D-6E8A-4147-A177-3AD203B41FA5}">
                      <a16:colId xmlns:a16="http://schemas.microsoft.com/office/drawing/2014/main" val="2600441943"/>
                    </a:ext>
                  </a:extLst>
                </a:gridCol>
                <a:gridCol w="1098889">
                  <a:extLst>
                    <a:ext uri="{9D8B030D-6E8A-4147-A177-3AD203B41FA5}">
                      <a16:colId xmlns:a16="http://schemas.microsoft.com/office/drawing/2014/main" val="1473384385"/>
                    </a:ext>
                  </a:extLst>
                </a:gridCol>
                <a:gridCol w="1098889">
                  <a:extLst>
                    <a:ext uri="{9D8B030D-6E8A-4147-A177-3AD203B41FA5}">
                      <a16:colId xmlns:a16="http://schemas.microsoft.com/office/drawing/2014/main" val="3255508735"/>
                    </a:ext>
                  </a:extLst>
                </a:gridCol>
                <a:gridCol w="1098889">
                  <a:extLst>
                    <a:ext uri="{9D8B030D-6E8A-4147-A177-3AD203B41FA5}">
                      <a16:colId xmlns:a16="http://schemas.microsoft.com/office/drawing/2014/main" val="1756873772"/>
                    </a:ext>
                  </a:extLst>
                </a:gridCol>
                <a:gridCol w="864220">
                  <a:extLst>
                    <a:ext uri="{9D8B030D-6E8A-4147-A177-3AD203B41FA5}">
                      <a16:colId xmlns:a16="http://schemas.microsoft.com/office/drawing/2014/main" val="1063978145"/>
                    </a:ext>
                  </a:extLst>
                </a:gridCol>
                <a:gridCol w="1219128">
                  <a:extLst>
                    <a:ext uri="{9D8B030D-6E8A-4147-A177-3AD203B41FA5}">
                      <a16:colId xmlns:a16="http://schemas.microsoft.com/office/drawing/2014/main" val="486411252"/>
                    </a:ext>
                  </a:extLst>
                </a:gridCol>
                <a:gridCol w="1213318">
                  <a:extLst>
                    <a:ext uri="{9D8B030D-6E8A-4147-A177-3AD203B41FA5}">
                      <a16:colId xmlns:a16="http://schemas.microsoft.com/office/drawing/2014/main" val="3602142284"/>
                    </a:ext>
                  </a:extLst>
                </a:gridCol>
              </a:tblGrid>
              <a:tr h="815663">
                <a:tc>
                  <a:txBody>
                    <a:bodyPr/>
                    <a:lstStyle/>
                    <a:p>
                      <a:pPr algn="ctr">
                        <a:lnSpc>
                          <a:spcPct val="107000"/>
                        </a:lnSpc>
                        <a:spcAft>
                          <a:spcPts val="800"/>
                        </a:spcAft>
                      </a:pPr>
                      <a:r>
                        <a:rPr lang="es-CO" sz="1200" b="1" kern="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a:t>
                      </a:r>
                      <a:endParaRPr lang="es-CO"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CF95"/>
                    </a:solidFill>
                  </a:tcPr>
                </a:tc>
                <a:tc>
                  <a:txBody>
                    <a:bodyPr/>
                    <a:lstStyle/>
                    <a:p>
                      <a:pPr algn="ctr">
                        <a:lnSpc>
                          <a:spcPct val="107000"/>
                        </a:lnSpc>
                        <a:spcAft>
                          <a:spcPts val="800"/>
                        </a:spcAft>
                      </a:pPr>
                      <a:r>
                        <a:rPr lang="es-CO" sz="1200" b="1" kern="0" dirty="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CORPORACIÓN</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CF95"/>
                    </a:solidFill>
                  </a:tcPr>
                </a:tc>
                <a:tc>
                  <a:txBody>
                    <a:bodyPr/>
                    <a:lstStyle/>
                    <a:p>
                      <a:pPr algn="ctr">
                        <a:lnSpc>
                          <a:spcPct val="107000"/>
                        </a:lnSpc>
                        <a:spcAft>
                          <a:spcPts val="800"/>
                        </a:spcAft>
                      </a:pPr>
                      <a:r>
                        <a:rPr lang="es-CO" sz="1200" b="1" kern="0" dirty="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HOMBRES</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987E8"/>
                    </a:solidFill>
                  </a:tcPr>
                </a:tc>
                <a:tc>
                  <a:txBody>
                    <a:bodyPr/>
                    <a:lstStyle/>
                    <a:p>
                      <a:pPr algn="ctr">
                        <a:lnSpc>
                          <a:spcPct val="107000"/>
                        </a:lnSpc>
                        <a:spcAft>
                          <a:spcPts val="800"/>
                        </a:spcAft>
                      </a:pPr>
                      <a:r>
                        <a:rPr lang="es-CO" sz="1200" b="1" kern="0" dirty="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%H 2023</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987E8"/>
                    </a:solidFill>
                  </a:tcPr>
                </a:tc>
                <a:tc>
                  <a:txBody>
                    <a:bodyPr/>
                    <a:lstStyle/>
                    <a:p>
                      <a:pPr algn="ctr">
                        <a:lnSpc>
                          <a:spcPct val="107000"/>
                        </a:lnSpc>
                        <a:spcAft>
                          <a:spcPts val="800"/>
                        </a:spcAft>
                      </a:pPr>
                      <a:r>
                        <a:rPr lang="es-CO" sz="1200" b="1" kern="0" dirty="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%H 2019</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987E8"/>
                    </a:solidFill>
                  </a:tcPr>
                </a:tc>
                <a:tc>
                  <a:txBody>
                    <a:bodyPr/>
                    <a:lstStyle/>
                    <a:p>
                      <a:pPr algn="ctr">
                        <a:lnSpc>
                          <a:spcPct val="107000"/>
                        </a:lnSpc>
                        <a:spcAft>
                          <a:spcPts val="800"/>
                        </a:spcAft>
                      </a:pPr>
                      <a:r>
                        <a:rPr lang="es-CO" sz="1200" b="1" kern="0" dirty="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MUJERES</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89DB"/>
                    </a:solidFill>
                  </a:tcPr>
                </a:tc>
                <a:tc>
                  <a:txBody>
                    <a:bodyPr/>
                    <a:lstStyle/>
                    <a:p>
                      <a:pPr algn="ctr">
                        <a:lnSpc>
                          <a:spcPct val="107000"/>
                        </a:lnSpc>
                        <a:spcAft>
                          <a:spcPts val="800"/>
                        </a:spcAft>
                      </a:pPr>
                      <a:r>
                        <a:rPr lang="es-CO" sz="1200" b="1" kern="0" dirty="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%M 2023</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89DB"/>
                    </a:solidFill>
                  </a:tcPr>
                </a:tc>
                <a:tc>
                  <a:txBody>
                    <a:bodyPr/>
                    <a:lstStyle/>
                    <a:p>
                      <a:pPr algn="ctr">
                        <a:lnSpc>
                          <a:spcPct val="107000"/>
                        </a:lnSpc>
                        <a:spcAft>
                          <a:spcPts val="800"/>
                        </a:spcAft>
                      </a:pPr>
                      <a:r>
                        <a:rPr lang="es-CO" sz="1200" b="1" kern="0" dirty="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%M 2019</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89DB"/>
                    </a:solidFill>
                  </a:tcPr>
                </a:tc>
                <a:tc>
                  <a:txBody>
                    <a:bodyPr/>
                    <a:lstStyle/>
                    <a:p>
                      <a:pPr algn="ctr">
                        <a:lnSpc>
                          <a:spcPct val="107000"/>
                        </a:lnSpc>
                        <a:spcAft>
                          <a:spcPts val="800"/>
                        </a:spcAft>
                      </a:pPr>
                      <a:r>
                        <a:rPr lang="es-CO" sz="1000" b="1" kern="0" dirty="0">
                          <a:solidFill>
                            <a:schemeClr val="bg1"/>
                          </a:solidFill>
                          <a:effectLst/>
                          <a:latin typeface="Gill Sans MT" panose="020B0502020104020203" pitchFamily="34" charset="0"/>
                          <a:ea typeface="Times New Roman" panose="02020603050405020304" pitchFamily="18" charset="0"/>
                          <a:cs typeface="Calibri" panose="020F0502020204030204" pitchFamily="34" charset="0"/>
                        </a:rPr>
                        <a:t>TOTAL</a:t>
                      </a:r>
                    </a:p>
                    <a:p>
                      <a:pPr algn="ctr">
                        <a:lnSpc>
                          <a:spcPct val="107000"/>
                        </a:lnSpc>
                        <a:spcAft>
                          <a:spcPts val="800"/>
                        </a:spcAft>
                      </a:pPr>
                      <a:r>
                        <a:rPr lang="es-CO" sz="1000" b="1" kern="0" dirty="0">
                          <a:solidFill>
                            <a:schemeClr val="bg1"/>
                          </a:solidFill>
                          <a:effectLst/>
                          <a:latin typeface="Gill Sans MT" panose="020B0502020104020203" pitchFamily="34" charset="0"/>
                          <a:ea typeface="Calibri" panose="020F0502020204030204" pitchFamily="34" charset="0"/>
                          <a:cs typeface="Calibri" panose="020F0502020204030204" pitchFamily="34" charset="0"/>
                        </a:rPr>
                        <a:t>CANDIDATURAS</a:t>
                      </a:r>
                    </a:p>
                    <a:p>
                      <a:pPr algn="ctr">
                        <a:lnSpc>
                          <a:spcPct val="107000"/>
                        </a:lnSpc>
                        <a:spcAft>
                          <a:spcPts val="800"/>
                        </a:spcAft>
                      </a:pPr>
                      <a:r>
                        <a:rPr lang="es-CO" sz="1000" b="1" kern="0" dirty="0">
                          <a:solidFill>
                            <a:schemeClr val="bg1"/>
                          </a:solidFill>
                          <a:effectLst/>
                          <a:latin typeface="Gill Sans MT" panose="020B0502020104020203" pitchFamily="34" charset="0"/>
                          <a:ea typeface="Calibri" panose="020F0502020204030204" pitchFamily="34" charset="0"/>
                          <a:cs typeface="Calibri" panose="020F0502020204030204" pitchFamily="34" charset="0"/>
                        </a:rPr>
                        <a:t>2023</a:t>
                      </a:r>
                      <a:endParaRPr lang="es-CO" sz="1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11E5C"/>
                    </a:solidFill>
                  </a:tcPr>
                </a:tc>
                <a:tc>
                  <a:txBody>
                    <a:bodyPr/>
                    <a:lstStyle/>
                    <a:p>
                      <a:pPr algn="ctr">
                        <a:lnSpc>
                          <a:spcPct val="107000"/>
                        </a:lnSpc>
                        <a:spcAft>
                          <a:spcPts val="800"/>
                        </a:spcAft>
                      </a:pPr>
                      <a:r>
                        <a:rPr lang="es-CO" sz="1200" b="1" kern="0" dirty="0">
                          <a:solidFill>
                            <a:schemeClr val="bg1"/>
                          </a:solidFill>
                          <a:effectLst/>
                          <a:latin typeface="Gill Sans MT" panose="020B0502020104020203" pitchFamily="34" charset="0"/>
                          <a:ea typeface="Calibri" panose="020F0502020204030204" pitchFamily="34" charset="0"/>
                          <a:cs typeface="Calibri" panose="020F0502020204030204" pitchFamily="34" charset="0"/>
                        </a:rPr>
                        <a:t>Variación del total de inscritos respecto a 2019</a:t>
                      </a:r>
                      <a:endParaRPr lang="es-CO"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5A284"/>
                    </a:solidFill>
                  </a:tcPr>
                </a:tc>
                <a:extLst>
                  <a:ext uri="{0D108BD9-81ED-4DB2-BD59-A6C34878D82A}">
                    <a16:rowId xmlns:a16="http://schemas.microsoft.com/office/drawing/2014/main" val="2970212165"/>
                  </a:ext>
                </a:extLst>
              </a:tr>
              <a:tr h="244594">
                <a:tc>
                  <a:txBody>
                    <a:bodyPr/>
                    <a:lstStyle/>
                    <a:p>
                      <a:pPr algn="ctr">
                        <a:lnSpc>
                          <a:spcPct val="107000"/>
                        </a:lnSpc>
                        <a:spcAft>
                          <a:spcPts val="800"/>
                        </a:spcAft>
                      </a:pPr>
                      <a:r>
                        <a:rPr lang="es-CO" sz="1200" kern="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1</a:t>
                      </a:r>
                      <a:endParaRPr lang="es-CO"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EEDA"/>
                    </a:solidFill>
                  </a:tcPr>
                </a:tc>
                <a:tc>
                  <a:txBody>
                    <a:bodyPr/>
                    <a:lstStyle/>
                    <a:p>
                      <a:pPr>
                        <a:lnSpc>
                          <a:spcPct val="107000"/>
                        </a:lnSpc>
                        <a:spcAft>
                          <a:spcPts val="800"/>
                        </a:spcAft>
                      </a:pPr>
                      <a:r>
                        <a:rPr lang="es-CO" sz="1200" kern="0" dirty="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ALCALDE</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EEDA"/>
                    </a:solidFill>
                  </a:tcPr>
                </a:tc>
                <a:tc>
                  <a:txBody>
                    <a:bodyPr/>
                    <a:lstStyle/>
                    <a:p>
                      <a:pPr algn="ctr" rtl="0" fontAlgn="ctr"/>
                      <a:r>
                        <a:rPr lang="es-CO" sz="1200" b="0" i="0" u="none" strike="noStrike">
                          <a:solidFill>
                            <a:srgbClr val="000000"/>
                          </a:solidFill>
                          <a:effectLst/>
                          <a:latin typeface="Gill Sans MT" panose="020B0502020104020203" pitchFamily="34" charset="0"/>
                        </a:rPr>
                        <a:t>5.130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8F8"/>
                    </a:solidFill>
                  </a:tcPr>
                </a:tc>
                <a:tc>
                  <a:txBody>
                    <a:bodyPr/>
                    <a:lstStyle/>
                    <a:p>
                      <a:pPr algn="ctr" rtl="0" fontAlgn="ctr"/>
                      <a:r>
                        <a:rPr lang="es-CO" sz="1200" b="0" i="0" u="none" strike="noStrike">
                          <a:solidFill>
                            <a:srgbClr val="000000"/>
                          </a:solidFill>
                          <a:effectLst/>
                          <a:latin typeface="Gill Sans MT" panose="020B0502020104020203" pitchFamily="34" charset="0"/>
                        </a:rPr>
                        <a:t>83,99%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1200" b="0" i="0" u="none" strike="noStrike">
                          <a:solidFill>
                            <a:srgbClr val="000000"/>
                          </a:solidFill>
                          <a:effectLst/>
                          <a:latin typeface="Gill Sans MT" panose="020B0502020104020203" pitchFamily="34" charset="0"/>
                        </a:rPr>
                        <a:t>84,80%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8F8"/>
                    </a:solidFill>
                  </a:tcPr>
                </a:tc>
                <a:tc>
                  <a:txBody>
                    <a:bodyPr/>
                    <a:lstStyle/>
                    <a:p>
                      <a:pPr algn="ctr" rtl="0" fontAlgn="ctr"/>
                      <a:r>
                        <a:rPr lang="es-CO" sz="1200" b="0" i="0" u="none" strike="noStrike">
                          <a:solidFill>
                            <a:srgbClr val="000000"/>
                          </a:solidFill>
                          <a:effectLst/>
                          <a:latin typeface="Gill Sans MT" panose="020B0502020104020203" pitchFamily="34" charset="0"/>
                        </a:rPr>
                        <a:t>978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E8F8"/>
                    </a:solidFill>
                  </a:tcPr>
                </a:tc>
                <a:tc>
                  <a:txBody>
                    <a:bodyPr/>
                    <a:lstStyle/>
                    <a:p>
                      <a:pPr algn="ctr" rtl="0" fontAlgn="ctr"/>
                      <a:r>
                        <a:rPr lang="es-CO" sz="1200" b="0" i="0" u="none" strike="noStrike">
                          <a:solidFill>
                            <a:srgbClr val="000000"/>
                          </a:solidFill>
                          <a:effectLst/>
                          <a:latin typeface="Gill Sans MT" panose="020B0502020104020203" pitchFamily="34" charset="0"/>
                        </a:rPr>
                        <a:t>16,01%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1200" b="0" i="0" u="none" strike="noStrike">
                          <a:solidFill>
                            <a:srgbClr val="000000"/>
                          </a:solidFill>
                          <a:effectLst/>
                          <a:latin typeface="Gill Sans MT" panose="020B0502020104020203" pitchFamily="34" charset="0"/>
                        </a:rPr>
                        <a:t>15,20%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E8F8"/>
                    </a:solidFill>
                  </a:tcPr>
                </a:tc>
                <a:tc>
                  <a:txBody>
                    <a:bodyPr/>
                    <a:lstStyle/>
                    <a:p>
                      <a:pPr algn="ctr" rtl="0" fontAlgn="ctr"/>
                      <a:r>
                        <a:rPr lang="es-CO" sz="1200" b="0" i="0" u="none" strike="noStrike">
                          <a:solidFill>
                            <a:srgbClr val="000000"/>
                          </a:solidFill>
                          <a:effectLst/>
                          <a:latin typeface="Gill Sans MT" panose="020B0502020104020203" pitchFamily="34" charset="0"/>
                        </a:rPr>
                        <a:t>6.108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E8F8"/>
                    </a:solidFill>
                  </a:tcPr>
                </a:tc>
                <a:tc>
                  <a:txBody>
                    <a:bodyPr/>
                    <a:lstStyle/>
                    <a:p>
                      <a:pPr algn="ctr" rtl="0" fontAlgn="ctr"/>
                      <a:r>
                        <a:rPr lang="es-CO" sz="1200" b="0" i="0" u="none" strike="noStrike">
                          <a:solidFill>
                            <a:srgbClr val="000000"/>
                          </a:solidFill>
                          <a:effectLst/>
                          <a:latin typeface="Gill Sans MT" panose="020B0502020104020203" pitchFamily="34" charset="0"/>
                        </a:rPr>
                        <a:t>23,22%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D7CB"/>
                    </a:solidFill>
                  </a:tcPr>
                </a:tc>
                <a:extLst>
                  <a:ext uri="{0D108BD9-81ED-4DB2-BD59-A6C34878D82A}">
                    <a16:rowId xmlns:a16="http://schemas.microsoft.com/office/drawing/2014/main" val="4217826340"/>
                  </a:ext>
                </a:extLst>
              </a:tr>
              <a:tr h="244594">
                <a:tc>
                  <a:txBody>
                    <a:bodyPr/>
                    <a:lstStyle/>
                    <a:p>
                      <a:pPr algn="ctr">
                        <a:lnSpc>
                          <a:spcPct val="107000"/>
                        </a:lnSpc>
                        <a:spcAft>
                          <a:spcPts val="800"/>
                        </a:spcAft>
                      </a:pPr>
                      <a:r>
                        <a:rPr lang="es-CO" sz="1200" kern="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2</a:t>
                      </a:r>
                      <a:endParaRPr lang="es-CO"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EEDA"/>
                    </a:solidFill>
                  </a:tcPr>
                </a:tc>
                <a:tc>
                  <a:txBody>
                    <a:bodyPr/>
                    <a:lstStyle/>
                    <a:p>
                      <a:pPr>
                        <a:lnSpc>
                          <a:spcPct val="107000"/>
                        </a:lnSpc>
                        <a:spcAft>
                          <a:spcPts val="800"/>
                        </a:spcAft>
                      </a:pPr>
                      <a:r>
                        <a:rPr lang="es-CO" sz="1200" kern="0" dirty="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ASAMBLEA</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EEDA"/>
                    </a:solidFill>
                  </a:tcPr>
                </a:tc>
                <a:tc>
                  <a:txBody>
                    <a:bodyPr/>
                    <a:lstStyle/>
                    <a:p>
                      <a:pPr algn="ctr" rtl="0" fontAlgn="ctr"/>
                      <a:r>
                        <a:rPr lang="es-CO" sz="1200" b="0" i="0" u="none" strike="noStrike">
                          <a:solidFill>
                            <a:srgbClr val="000000"/>
                          </a:solidFill>
                          <a:effectLst/>
                          <a:latin typeface="Gill Sans MT" panose="020B0502020104020203" pitchFamily="34" charset="0"/>
                        </a:rPr>
                        <a:t>2.309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8F8"/>
                    </a:solidFill>
                  </a:tcPr>
                </a:tc>
                <a:tc>
                  <a:txBody>
                    <a:bodyPr/>
                    <a:lstStyle/>
                    <a:p>
                      <a:pPr algn="ctr" rtl="0" fontAlgn="ctr"/>
                      <a:r>
                        <a:rPr lang="es-CO" sz="1200" b="0" i="0" u="none" strike="noStrike" dirty="0">
                          <a:solidFill>
                            <a:srgbClr val="000000"/>
                          </a:solidFill>
                          <a:effectLst/>
                          <a:latin typeface="Gill Sans MT" panose="020B0502020104020203" pitchFamily="34" charset="0"/>
                        </a:rPr>
                        <a:t>61,85%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1200" b="0" i="0" u="none" strike="noStrike">
                          <a:solidFill>
                            <a:srgbClr val="000000"/>
                          </a:solidFill>
                          <a:effectLst/>
                          <a:latin typeface="Gill Sans MT" panose="020B0502020104020203" pitchFamily="34" charset="0"/>
                        </a:rPr>
                        <a:t>63,00%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8F8"/>
                    </a:solidFill>
                  </a:tcPr>
                </a:tc>
                <a:tc>
                  <a:txBody>
                    <a:bodyPr/>
                    <a:lstStyle/>
                    <a:p>
                      <a:pPr algn="ctr" rtl="0" fontAlgn="ctr"/>
                      <a:r>
                        <a:rPr lang="es-CO" sz="1200" b="0" i="0" u="none" strike="noStrike" dirty="0">
                          <a:solidFill>
                            <a:srgbClr val="000000"/>
                          </a:solidFill>
                          <a:effectLst/>
                          <a:latin typeface="Gill Sans MT" panose="020B0502020104020203" pitchFamily="34" charset="0"/>
                        </a:rPr>
                        <a:t>1.424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E8F8"/>
                    </a:solidFill>
                  </a:tcPr>
                </a:tc>
                <a:tc>
                  <a:txBody>
                    <a:bodyPr/>
                    <a:lstStyle/>
                    <a:p>
                      <a:pPr algn="ctr" rtl="0" fontAlgn="ctr"/>
                      <a:r>
                        <a:rPr lang="es-CO" sz="1200" b="0" i="0" u="none" strike="noStrike">
                          <a:solidFill>
                            <a:srgbClr val="000000"/>
                          </a:solidFill>
                          <a:effectLst/>
                          <a:latin typeface="Gill Sans MT" panose="020B0502020104020203" pitchFamily="34" charset="0"/>
                        </a:rPr>
                        <a:t>38,15%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1200" b="0" i="0" u="none" strike="noStrike">
                          <a:solidFill>
                            <a:srgbClr val="000000"/>
                          </a:solidFill>
                          <a:effectLst/>
                          <a:latin typeface="Gill Sans MT" panose="020B0502020104020203" pitchFamily="34" charset="0"/>
                        </a:rPr>
                        <a:t>37,00%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E8F8"/>
                    </a:solidFill>
                  </a:tcPr>
                </a:tc>
                <a:tc>
                  <a:txBody>
                    <a:bodyPr/>
                    <a:lstStyle/>
                    <a:p>
                      <a:pPr algn="ctr" rtl="0" fontAlgn="ctr"/>
                      <a:r>
                        <a:rPr lang="es-CO" sz="1200" b="0" i="0" u="none" strike="noStrike">
                          <a:solidFill>
                            <a:srgbClr val="000000"/>
                          </a:solidFill>
                          <a:effectLst/>
                          <a:latin typeface="Gill Sans MT" panose="020B0502020104020203" pitchFamily="34" charset="0"/>
                        </a:rPr>
                        <a:t>3.733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E8F8"/>
                    </a:solidFill>
                  </a:tcPr>
                </a:tc>
                <a:tc>
                  <a:txBody>
                    <a:bodyPr/>
                    <a:lstStyle/>
                    <a:p>
                      <a:pPr algn="ctr" rtl="0" fontAlgn="ctr"/>
                      <a:r>
                        <a:rPr lang="es-CO" sz="1200" b="0" i="0" u="none" strike="noStrike">
                          <a:solidFill>
                            <a:srgbClr val="000000"/>
                          </a:solidFill>
                          <a:effectLst/>
                          <a:latin typeface="Gill Sans MT" panose="020B0502020104020203" pitchFamily="34" charset="0"/>
                        </a:rPr>
                        <a:t>5,78%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D7CB"/>
                    </a:solidFill>
                  </a:tcPr>
                </a:tc>
                <a:extLst>
                  <a:ext uri="{0D108BD9-81ED-4DB2-BD59-A6C34878D82A}">
                    <a16:rowId xmlns:a16="http://schemas.microsoft.com/office/drawing/2014/main" val="2137375601"/>
                  </a:ext>
                </a:extLst>
              </a:tr>
              <a:tr h="244594">
                <a:tc>
                  <a:txBody>
                    <a:bodyPr/>
                    <a:lstStyle/>
                    <a:p>
                      <a:pPr algn="ctr">
                        <a:lnSpc>
                          <a:spcPct val="107000"/>
                        </a:lnSpc>
                        <a:spcAft>
                          <a:spcPts val="800"/>
                        </a:spcAft>
                      </a:pPr>
                      <a:r>
                        <a:rPr lang="es-CO" sz="1200" kern="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3</a:t>
                      </a:r>
                      <a:endParaRPr lang="es-CO"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EEDA"/>
                    </a:solidFill>
                  </a:tcPr>
                </a:tc>
                <a:tc>
                  <a:txBody>
                    <a:bodyPr/>
                    <a:lstStyle/>
                    <a:p>
                      <a:pPr>
                        <a:lnSpc>
                          <a:spcPct val="107000"/>
                        </a:lnSpc>
                        <a:spcAft>
                          <a:spcPts val="800"/>
                        </a:spcAft>
                      </a:pPr>
                      <a:r>
                        <a:rPr lang="es-CO" sz="1200" kern="0" dirty="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CONCEJO</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EEDA"/>
                    </a:solidFill>
                  </a:tcPr>
                </a:tc>
                <a:tc>
                  <a:txBody>
                    <a:bodyPr/>
                    <a:lstStyle/>
                    <a:p>
                      <a:pPr algn="ctr" rtl="0" fontAlgn="ctr"/>
                      <a:r>
                        <a:rPr lang="es-CO" sz="1200" b="0" i="0" u="none" strike="noStrike">
                          <a:solidFill>
                            <a:srgbClr val="000000"/>
                          </a:solidFill>
                          <a:effectLst/>
                          <a:latin typeface="Gill Sans MT" panose="020B0502020104020203" pitchFamily="34" charset="0"/>
                        </a:rPr>
                        <a:t>62.552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8F8"/>
                    </a:solidFill>
                  </a:tcPr>
                </a:tc>
                <a:tc>
                  <a:txBody>
                    <a:bodyPr/>
                    <a:lstStyle/>
                    <a:p>
                      <a:pPr algn="ctr" rtl="0" fontAlgn="ctr"/>
                      <a:r>
                        <a:rPr lang="es-CO" sz="1200" b="0" i="0" u="none" strike="noStrike">
                          <a:solidFill>
                            <a:srgbClr val="000000"/>
                          </a:solidFill>
                          <a:effectLst/>
                          <a:latin typeface="Gill Sans MT" panose="020B0502020104020203" pitchFamily="34" charset="0"/>
                        </a:rPr>
                        <a:t>60,57%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1200" b="0" i="0" u="none" strike="noStrike">
                          <a:solidFill>
                            <a:srgbClr val="000000"/>
                          </a:solidFill>
                          <a:effectLst/>
                          <a:latin typeface="Gill Sans MT" panose="020B0502020104020203" pitchFamily="34" charset="0"/>
                        </a:rPr>
                        <a:t>62,20%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8F8"/>
                    </a:solidFill>
                  </a:tcPr>
                </a:tc>
                <a:tc>
                  <a:txBody>
                    <a:bodyPr/>
                    <a:lstStyle/>
                    <a:p>
                      <a:pPr algn="ctr" rtl="0" fontAlgn="ctr"/>
                      <a:r>
                        <a:rPr lang="es-CO" sz="1200" b="0" i="0" u="none" strike="noStrike">
                          <a:solidFill>
                            <a:srgbClr val="000000"/>
                          </a:solidFill>
                          <a:effectLst/>
                          <a:latin typeface="Gill Sans MT" panose="020B0502020104020203" pitchFamily="34" charset="0"/>
                        </a:rPr>
                        <a:t>40.715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E8F8"/>
                    </a:solidFill>
                  </a:tcPr>
                </a:tc>
                <a:tc>
                  <a:txBody>
                    <a:bodyPr/>
                    <a:lstStyle/>
                    <a:p>
                      <a:pPr algn="ctr" rtl="0" fontAlgn="ctr"/>
                      <a:r>
                        <a:rPr lang="es-CO" sz="1200" b="0" i="0" u="none" strike="noStrike">
                          <a:solidFill>
                            <a:srgbClr val="000000"/>
                          </a:solidFill>
                          <a:effectLst/>
                          <a:latin typeface="Gill Sans MT" panose="020B0502020104020203" pitchFamily="34" charset="0"/>
                        </a:rPr>
                        <a:t>39,43%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1200" b="0" i="0" u="none" strike="noStrike">
                          <a:solidFill>
                            <a:srgbClr val="000000"/>
                          </a:solidFill>
                          <a:effectLst/>
                          <a:latin typeface="Gill Sans MT" panose="020B0502020104020203" pitchFamily="34" charset="0"/>
                        </a:rPr>
                        <a:t>37,80%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E8F8"/>
                    </a:solidFill>
                  </a:tcPr>
                </a:tc>
                <a:tc>
                  <a:txBody>
                    <a:bodyPr/>
                    <a:lstStyle/>
                    <a:p>
                      <a:pPr algn="ctr" rtl="0" fontAlgn="ctr"/>
                      <a:r>
                        <a:rPr lang="es-CO" sz="1200" b="0" i="0" u="none" strike="noStrike">
                          <a:solidFill>
                            <a:srgbClr val="000000"/>
                          </a:solidFill>
                          <a:effectLst/>
                          <a:latin typeface="Gill Sans MT" panose="020B0502020104020203" pitchFamily="34" charset="0"/>
                        </a:rPr>
                        <a:t>103.267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E8F8"/>
                    </a:solidFill>
                  </a:tcPr>
                </a:tc>
                <a:tc>
                  <a:txBody>
                    <a:bodyPr/>
                    <a:lstStyle/>
                    <a:p>
                      <a:pPr algn="ctr" rtl="0" fontAlgn="ctr"/>
                      <a:r>
                        <a:rPr lang="es-CO" sz="1200" b="0" i="0" u="none" strike="noStrike">
                          <a:solidFill>
                            <a:srgbClr val="000000"/>
                          </a:solidFill>
                          <a:effectLst/>
                          <a:latin typeface="Gill Sans MT" panose="020B0502020104020203" pitchFamily="34" charset="0"/>
                        </a:rPr>
                        <a:t>9,30%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D7CB"/>
                    </a:solidFill>
                  </a:tcPr>
                </a:tc>
                <a:extLst>
                  <a:ext uri="{0D108BD9-81ED-4DB2-BD59-A6C34878D82A}">
                    <a16:rowId xmlns:a16="http://schemas.microsoft.com/office/drawing/2014/main" val="3754499670"/>
                  </a:ext>
                </a:extLst>
              </a:tr>
              <a:tr h="244594">
                <a:tc>
                  <a:txBody>
                    <a:bodyPr/>
                    <a:lstStyle/>
                    <a:p>
                      <a:pPr algn="ctr">
                        <a:lnSpc>
                          <a:spcPct val="107000"/>
                        </a:lnSpc>
                        <a:spcAft>
                          <a:spcPts val="800"/>
                        </a:spcAft>
                      </a:pPr>
                      <a:r>
                        <a:rPr lang="es-CO" sz="1200" kern="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4</a:t>
                      </a:r>
                      <a:endParaRPr lang="es-CO"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EEDA"/>
                    </a:solidFill>
                  </a:tcPr>
                </a:tc>
                <a:tc>
                  <a:txBody>
                    <a:bodyPr/>
                    <a:lstStyle/>
                    <a:p>
                      <a:pPr>
                        <a:lnSpc>
                          <a:spcPct val="107000"/>
                        </a:lnSpc>
                        <a:spcAft>
                          <a:spcPts val="800"/>
                        </a:spcAft>
                      </a:pPr>
                      <a:r>
                        <a:rPr lang="es-CO" sz="1200" kern="0" dirty="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GOBERNACIÓN</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EEDA"/>
                    </a:solidFill>
                  </a:tcPr>
                </a:tc>
                <a:tc>
                  <a:txBody>
                    <a:bodyPr/>
                    <a:lstStyle/>
                    <a:p>
                      <a:pPr algn="ctr" rtl="0" fontAlgn="ctr"/>
                      <a:r>
                        <a:rPr lang="es-CO" sz="1200" b="0" i="0" u="none" strike="noStrike">
                          <a:solidFill>
                            <a:srgbClr val="000000"/>
                          </a:solidFill>
                          <a:effectLst/>
                          <a:latin typeface="Gill Sans MT" panose="020B0502020104020203" pitchFamily="34" charset="0"/>
                        </a:rPr>
                        <a:t>201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8F8"/>
                    </a:solidFill>
                  </a:tcPr>
                </a:tc>
                <a:tc>
                  <a:txBody>
                    <a:bodyPr/>
                    <a:lstStyle/>
                    <a:p>
                      <a:pPr algn="ctr" rtl="0" fontAlgn="ctr"/>
                      <a:r>
                        <a:rPr lang="es-CO" sz="1200" b="0" i="0" u="none" strike="noStrike">
                          <a:solidFill>
                            <a:srgbClr val="000000"/>
                          </a:solidFill>
                          <a:effectLst/>
                          <a:latin typeface="Gill Sans MT" panose="020B0502020104020203" pitchFamily="34" charset="0"/>
                        </a:rPr>
                        <a:t>81,71%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1200" b="0" i="0" u="none" strike="noStrike">
                          <a:solidFill>
                            <a:srgbClr val="000000"/>
                          </a:solidFill>
                          <a:effectLst/>
                          <a:latin typeface="Gill Sans MT" panose="020B0502020104020203" pitchFamily="34" charset="0"/>
                        </a:rPr>
                        <a:t>87,90%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8F8"/>
                    </a:solidFill>
                  </a:tcPr>
                </a:tc>
                <a:tc>
                  <a:txBody>
                    <a:bodyPr/>
                    <a:lstStyle/>
                    <a:p>
                      <a:pPr algn="ctr" rtl="0" fontAlgn="ctr"/>
                      <a:r>
                        <a:rPr lang="es-CO" sz="1200" b="0" i="0" u="none" strike="noStrike">
                          <a:solidFill>
                            <a:srgbClr val="000000"/>
                          </a:solidFill>
                          <a:effectLst/>
                          <a:latin typeface="Gill Sans MT" panose="020B0502020104020203" pitchFamily="34" charset="0"/>
                        </a:rPr>
                        <a:t>45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E8F8"/>
                    </a:solidFill>
                  </a:tcPr>
                </a:tc>
                <a:tc>
                  <a:txBody>
                    <a:bodyPr/>
                    <a:lstStyle/>
                    <a:p>
                      <a:pPr algn="ctr" rtl="0" fontAlgn="ctr"/>
                      <a:r>
                        <a:rPr lang="es-CO" sz="1200" b="0" i="0" u="none" strike="noStrike">
                          <a:solidFill>
                            <a:srgbClr val="000000"/>
                          </a:solidFill>
                          <a:effectLst/>
                          <a:latin typeface="Gill Sans MT" panose="020B0502020104020203" pitchFamily="34" charset="0"/>
                        </a:rPr>
                        <a:t>18,29%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1200" b="0" i="0" u="none" strike="noStrike">
                          <a:solidFill>
                            <a:srgbClr val="000000"/>
                          </a:solidFill>
                          <a:effectLst/>
                          <a:latin typeface="Gill Sans MT" panose="020B0502020104020203" pitchFamily="34" charset="0"/>
                        </a:rPr>
                        <a:t>12,10%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E8F8"/>
                    </a:solidFill>
                  </a:tcPr>
                </a:tc>
                <a:tc>
                  <a:txBody>
                    <a:bodyPr/>
                    <a:lstStyle/>
                    <a:p>
                      <a:pPr algn="ctr" rtl="0" fontAlgn="ctr"/>
                      <a:r>
                        <a:rPr lang="es-CO" sz="1200" b="0" i="0" u="none" strike="noStrike">
                          <a:solidFill>
                            <a:srgbClr val="000000"/>
                          </a:solidFill>
                          <a:effectLst/>
                          <a:latin typeface="Gill Sans MT" panose="020B0502020104020203" pitchFamily="34" charset="0"/>
                        </a:rPr>
                        <a:t>246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E8F8"/>
                    </a:solidFill>
                  </a:tcPr>
                </a:tc>
                <a:tc>
                  <a:txBody>
                    <a:bodyPr/>
                    <a:lstStyle/>
                    <a:p>
                      <a:pPr algn="ctr" rtl="0" fontAlgn="ctr"/>
                      <a:r>
                        <a:rPr lang="es-CO" sz="1200" b="0" i="0" u="none" strike="noStrike">
                          <a:solidFill>
                            <a:srgbClr val="000000"/>
                          </a:solidFill>
                          <a:effectLst/>
                          <a:latin typeface="Gill Sans MT" panose="020B0502020104020203" pitchFamily="34" charset="0"/>
                        </a:rPr>
                        <a:t>49,09%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D7CB"/>
                    </a:solidFill>
                  </a:tcPr>
                </a:tc>
                <a:extLst>
                  <a:ext uri="{0D108BD9-81ED-4DB2-BD59-A6C34878D82A}">
                    <a16:rowId xmlns:a16="http://schemas.microsoft.com/office/drawing/2014/main" val="3647084063"/>
                  </a:ext>
                </a:extLst>
              </a:tr>
              <a:tr h="244594">
                <a:tc>
                  <a:txBody>
                    <a:bodyPr/>
                    <a:lstStyle/>
                    <a:p>
                      <a:pPr algn="ctr">
                        <a:lnSpc>
                          <a:spcPct val="107000"/>
                        </a:lnSpc>
                        <a:spcAft>
                          <a:spcPts val="800"/>
                        </a:spcAft>
                      </a:pPr>
                      <a:r>
                        <a:rPr lang="es-CO" sz="1200" kern="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5</a:t>
                      </a:r>
                      <a:endParaRPr lang="es-CO"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EEDA"/>
                    </a:solidFill>
                  </a:tcPr>
                </a:tc>
                <a:tc>
                  <a:txBody>
                    <a:bodyPr/>
                    <a:lstStyle/>
                    <a:p>
                      <a:pPr>
                        <a:lnSpc>
                          <a:spcPct val="107000"/>
                        </a:lnSpc>
                        <a:spcAft>
                          <a:spcPts val="800"/>
                        </a:spcAft>
                      </a:pPr>
                      <a:r>
                        <a:rPr lang="es-CO" sz="1200" kern="0" dirty="0">
                          <a:solidFill>
                            <a:srgbClr val="000000"/>
                          </a:solidFill>
                          <a:effectLst/>
                          <a:latin typeface="Gill Sans MT" panose="020B0502020104020203" pitchFamily="34" charset="0"/>
                          <a:ea typeface="Times New Roman" panose="02020603050405020304" pitchFamily="18" charset="0"/>
                          <a:cs typeface="Calibri" panose="020F0502020204030204" pitchFamily="34" charset="0"/>
                        </a:rPr>
                        <a:t>JAL</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EEDA"/>
                    </a:solidFill>
                  </a:tcPr>
                </a:tc>
                <a:tc>
                  <a:txBody>
                    <a:bodyPr/>
                    <a:lstStyle/>
                    <a:p>
                      <a:pPr algn="ctr" rtl="0" fontAlgn="ctr"/>
                      <a:r>
                        <a:rPr lang="es-CO" sz="1200" b="0" i="0" u="none" strike="noStrike">
                          <a:solidFill>
                            <a:srgbClr val="000000"/>
                          </a:solidFill>
                          <a:effectLst/>
                          <a:latin typeface="Gill Sans MT" panose="020B0502020104020203" pitchFamily="34" charset="0"/>
                        </a:rPr>
                        <a:t>7.957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8F8"/>
                    </a:solidFill>
                  </a:tcPr>
                </a:tc>
                <a:tc>
                  <a:txBody>
                    <a:bodyPr/>
                    <a:lstStyle/>
                    <a:p>
                      <a:pPr algn="ctr" rtl="0" fontAlgn="ctr"/>
                      <a:r>
                        <a:rPr lang="es-CO" sz="1200" b="0" i="0" u="none" strike="noStrike">
                          <a:solidFill>
                            <a:srgbClr val="000000"/>
                          </a:solidFill>
                          <a:effectLst/>
                          <a:latin typeface="Gill Sans MT" panose="020B0502020104020203" pitchFamily="34" charset="0"/>
                        </a:rPr>
                        <a:t>53,57%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1200" b="0" i="0" u="none" strike="noStrike">
                          <a:solidFill>
                            <a:srgbClr val="000000"/>
                          </a:solidFill>
                          <a:effectLst/>
                          <a:latin typeface="Gill Sans MT" panose="020B0502020104020203" pitchFamily="34" charset="0"/>
                        </a:rPr>
                        <a:t>56,00%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8F8"/>
                    </a:solidFill>
                  </a:tcPr>
                </a:tc>
                <a:tc>
                  <a:txBody>
                    <a:bodyPr/>
                    <a:lstStyle/>
                    <a:p>
                      <a:pPr algn="ctr" rtl="0" fontAlgn="ctr"/>
                      <a:r>
                        <a:rPr lang="es-CO" sz="1200" b="0" i="0" u="none" strike="noStrike">
                          <a:solidFill>
                            <a:srgbClr val="000000"/>
                          </a:solidFill>
                          <a:effectLst/>
                          <a:latin typeface="Gill Sans MT" panose="020B0502020104020203" pitchFamily="34" charset="0"/>
                        </a:rPr>
                        <a:t>6.897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E8F8"/>
                    </a:solidFill>
                  </a:tcPr>
                </a:tc>
                <a:tc>
                  <a:txBody>
                    <a:bodyPr/>
                    <a:lstStyle/>
                    <a:p>
                      <a:pPr algn="ctr" rtl="0" fontAlgn="ctr"/>
                      <a:r>
                        <a:rPr lang="es-CO" sz="1200" b="0" i="0" u="none" strike="noStrike">
                          <a:solidFill>
                            <a:srgbClr val="000000"/>
                          </a:solidFill>
                          <a:effectLst/>
                          <a:latin typeface="Gill Sans MT" panose="020B0502020104020203" pitchFamily="34" charset="0"/>
                        </a:rPr>
                        <a:t>46,43%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1200" b="0" i="0" u="none" strike="noStrike">
                          <a:solidFill>
                            <a:srgbClr val="000000"/>
                          </a:solidFill>
                          <a:effectLst/>
                          <a:latin typeface="Gill Sans MT" panose="020B0502020104020203" pitchFamily="34" charset="0"/>
                        </a:rPr>
                        <a:t>44,00%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E8F8"/>
                    </a:solidFill>
                  </a:tcPr>
                </a:tc>
                <a:tc>
                  <a:txBody>
                    <a:bodyPr/>
                    <a:lstStyle/>
                    <a:p>
                      <a:pPr algn="ctr" rtl="0" fontAlgn="ctr"/>
                      <a:r>
                        <a:rPr lang="es-CO" sz="1200" b="0" i="0" u="none" strike="noStrike">
                          <a:solidFill>
                            <a:srgbClr val="000000"/>
                          </a:solidFill>
                          <a:effectLst/>
                          <a:latin typeface="Gill Sans MT" panose="020B0502020104020203" pitchFamily="34" charset="0"/>
                        </a:rPr>
                        <a:t>14.854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E8F8"/>
                    </a:solidFill>
                  </a:tcPr>
                </a:tc>
                <a:tc>
                  <a:txBody>
                    <a:bodyPr/>
                    <a:lstStyle/>
                    <a:p>
                      <a:pPr algn="ctr" rtl="0" fontAlgn="ctr"/>
                      <a:r>
                        <a:rPr lang="es-CO" sz="1200" b="0" i="0" u="none" strike="noStrike" dirty="0">
                          <a:solidFill>
                            <a:srgbClr val="000000"/>
                          </a:solidFill>
                          <a:effectLst/>
                          <a:latin typeface="Gill Sans MT" panose="020B0502020104020203" pitchFamily="34" charset="0"/>
                        </a:rPr>
                        <a:t>11,74%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D7CB"/>
                    </a:solidFill>
                  </a:tcPr>
                </a:tc>
                <a:extLst>
                  <a:ext uri="{0D108BD9-81ED-4DB2-BD59-A6C34878D82A}">
                    <a16:rowId xmlns:a16="http://schemas.microsoft.com/office/drawing/2014/main" val="82059639"/>
                  </a:ext>
                </a:extLst>
              </a:tr>
              <a:tr h="251055">
                <a:tc>
                  <a:txBody>
                    <a:bodyPr/>
                    <a:lstStyle/>
                    <a:p>
                      <a:pPr>
                        <a:lnSpc>
                          <a:spcPct val="107000"/>
                        </a:lnSpc>
                      </a:pPr>
                      <a:endParaRPr lang="es-CO" sz="1800" kern="100">
                        <a:effectLst/>
                        <a:latin typeface="Calibri" panose="020F0502020204030204" pitchFamily="34" charset="0"/>
                        <a:cs typeface="Times New Roman" panose="02020603050405020304" pitchFamily="18" charset="0"/>
                      </a:endParaRPr>
                    </a:p>
                  </a:txBody>
                  <a:tcPr marL="44450" marR="4445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BCF95"/>
                    </a:solidFill>
                  </a:tcPr>
                </a:tc>
                <a:tc>
                  <a:txBody>
                    <a:bodyPr/>
                    <a:lstStyle/>
                    <a:p>
                      <a:pPr algn="ctr">
                        <a:lnSpc>
                          <a:spcPct val="107000"/>
                        </a:lnSpc>
                        <a:spcAft>
                          <a:spcPts val="800"/>
                        </a:spcAft>
                      </a:pPr>
                      <a:r>
                        <a:rPr lang="es-CO" sz="1200" b="1" kern="0" dirty="0">
                          <a:solidFill>
                            <a:schemeClr val="bg1"/>
                          </a:solidFill>
                          <a:effectLst/>
                          <a:latin typeface="Gill Sans MT" panose="020B0502020104020203" pitchFamily="34" charset="0"/>
                          <a:ea typeface="Times New Roman" panose="02020603050405020304" pitchFamily="18" charset="0"/>
                          <a:cs typeface="Calibri" panose="020F0502020204030204" pitchFamily="34" charset="0"/>
                        </a:rPr>
                        <a:t>TOTAL</a:t>
                      </a:r>
                      <a:endParaRPr lang="es-CO"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CF95"/>
                    </a:solidFill>
                  </a:tcPr>
                </a:tc>
                <a:tc>
                  <a:txBody>
                    <a:bodyPr/>
                    <a:lstStyle/>
                    <a:p>
                      <a:pPr algn="ctr" rtl="0" fontAlgn="ctr"/>
                      <a:r>
                        <a:rPr lang="es-CO" sz="1200" b="1" i="0" u="none" strike="noStrike">
                          <a:solidFill>
                            <a:srgbClr val="000000"/>
                          </a:solidFill>
                          <a:effectLst/>
                          <a:latin typeface="Gill Sans MT" panose="020B0502020104020203" pitchFamily="34" charset="0"/>
                        </a:rPr>
                        <a:t>78.149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391EB"/>
                    </a:solidFill>
                  </a:tcPr>
                </a:tc>
                <a:tc>
                  <a:txBody>
                    <a:bodyPr/>
                    <a:lstStyle/>
                    <a:p>
                      <a:pPr algn="ctr" rtl="0" fontAlgn="ctr"/>
                      <a:r>
                        <a:rPr lang="es-CO" sz="1200" b="1" i="0" u="none" strike="noStrike" dirty="0">
                          <a:solidFill>
                            <a:srgbClr val="000000"/>
                          </a:solidFill>
                          <a:effectLst/>
                          <a:latin typeface="Gill Sans MT" panose="020B0502020104020203" pitchFamily="34" charset="0"/>
                        </a:rPr>
                        <a:t>60,95%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391EB"/>
                    </a:solidFill>
                  </a:tcPr>
                </a:tc>
                <a:tc>
                  <a:txBody>
                    <a:bodyPr/>
                    <a:lstStyle/>
                    <a:p>
                      <a:pPr algn="ctr" rtl="0" fontAlgn="b"/>
                      <a:r>
                        <a:rPr lang="es-CO" sz="1200" b="1" i="0" u="none" strike="noStrike">
                          <a:solidFill>
                            <a:srgbClr val="000000"/>
                          </a:solidFill>
                          <a:effectLst/>
                          <a:latin typeface="Gill Sans MT" panose="020B0502020104020203" pitchFamily="34" charset="0"/>
                        </a:rPr>
                        <a:t>62,50%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391EB"/>
                    </a:solidFill>
                  </a:tcPr>
                </a:tc>
                <a:tc>
                  <a:txBody>
                    <a:bodyPr/>
                    <a:lstStyle/>
                    <a:p>
                      <a:pPr algn="ctr" rtl="0" fontAlgn="ctr"/>
                      <a:r>
                        <a:rPr lang="es-CO" sz="1200" b="1" i="0" u="none" strike="noStrike" dirty="0">
                          <a:solidFill>
                            <a:srgbClr val="000000"/>
                          </a:solidFill>
                          <a:effectLst/>
                          <a:latin typeface="Gill Sans MT" panose="020B0502020104020203" pitchFamily="34" charset="0"/>
                        </a:rPr>
                        <a:t>50.059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C2EC"/>
                    </a:solidFill>
                  </a:tcPr>
                </a:tc>
                <a:tc>
                  <a:txBody>
                    <a:bodyPr/>
                    <a:lstStyle/>
                    <a:p>
                      <a:pPr algn="ctr" rtl="0" fontAlgn="ctr"/>
                      <a:r>
                        <a:rPr lang="es-CO" sz="1200" b="1" i="0" u="none" strike="noStrike" dirty="0">
                          <a:solidFill>
                            <a:srgbClr val="000000"/>
                          </a:solidFill>
                          <a:effectLst/>
                          <a:latin typeface="Gill Sans MT" panose="020B0502020104020203" pitchFamily="34" charset="0"/>
                        </a:rPr>
                        <a:t>39,05%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C2EC"/>
                    </a:solidFill>
                  </a:tcPr>
                </a:tc>
                <a:tc>
                  <a:txBody>
                    <a:bodyPr/>
                    <a:lstStyle/>
                    <a:p>
                      <a:pPr algn="ctr" rtl="0" fontAlgn="b"/>
                      <a:r>
                        <a:rPr lang="es-CO" sz="1200" b="1" i="0" u="none" strike="noStrike">
                          <a:solidFill>
                            <a:srgbClr val="000000"/>
                          </a:solidFill>
                          <a:effectLst/>
                          <a:latin typeface="Gill Sans MT" panose="020B0502020104020203" pitchFamily="34" charset="0"/>
                        </a:rPr>
                        <a:t>37,50%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C2EC"/>
                    </a:solidFill>
                  </a:tcPr>
                </a:tc>
                <a:tc>
                  <a:txBody>
                    <a:bodyPr/>
                    <a:lstStyle/>
                    <a:p>
                      <a:pPr algn="ctr" rtl="0" fontAlgn="ctr"/>
                      <a:r>
                        <a:rPr lang="es-CO" sz="1200" b="1" i="0" u="none" strike="noStrike">
                          <a:solidFill>
                            <a:srgbClr val="FFFFFF"/>
                          </a:solidFill>
                          <a:effectLst/>
                          <a:latin typeface="Gill Sans MT" panose="020B0502020104020203" pitchFamily="34" charset="0"/>
                        </a:rPr>
                        <a:t>128.208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11E5C"/>
                    </a:solidFill>
                  </a:tcPr>
                </a:tc>
                <a:tc>
                  <a:txBody>
                    <a:bodyPr/>
                    <a:lstStyle/>
                    <a:p>
                      <a:pPr algn="ctr" rtl="0" fontAlgn="ctr"/>
                      <a:r>
                        <a:rPr lang="es-CO" sz="1200" b="1" i="0" u="none" strike="noStrike" dirty="0">
                          <a:solidFill>
                            <a:srgbClr val="FFFFFF"/>
                          </a:solidFill>
                          <a:effectLst/>
                          <a:latin typeface="Gill Sans MT" panose="020B0502020104020203" pitchFamily="34" charset="0"/>
                        </a:rPr>
                        <a:t>10,12%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5A284"/>
                    </a:solidFill>
                  </a:tcPr>
                </a:tc>
                <a:extLst>
                  <a:ext uri="{0D108BD9-81ED-4DB2-BD59-A6C34878D82A}">
                    <a16:rowId xmlns:a16="http://schemas.microsoft.com/office/drawing/2014/main" val="293066915"/>
                  </a:ext>
                </a:extLst>
              </a:tr>
            </a:tbl>
          </a:graphicData>
        </a:graphic>
      </p:graphicFrame>
      <p:sp>
        <p:nvSpPr>
          <p:cNvPr id="8" name="CuadroTexto 7">
            <a:extLst>
              <a:ext uri="{FF2B5EF4-FFF2-40B4-BE49-F238E27FC236}">
                <a16:creationId xmlns:a16="http://schemas.microsoft.com/office/drawing/2014/main" id="{B05BD81D-3501-0ABA-0F83-AA389253E4D4}"/>
              </a:ext>
            </a:extLst>
          </p:cNvPr>
          <p:cNvSpPr txBox="1"/>
          <p:nvPr/>
        </p:nvSpPr>
        <p:spPr>
          <a:xfrm>
            <a:off x="982485" y="3588777"/>
            <a:ext cx="9448801" cy="972510"/>
          </a:xfrm>
          <a:prstGeom prst="rect">
            <a:avLst/>
          </a:prstGeom>
          <a:noFill/>
        </p:spPr>
        <p:txBody>
          <a:bodyPr wrap="square">
            <a:spAutoFit/>
          </a:bodyPr>
          <a:lstStyle/>
          <a:p>
            <a:pPr marL="285750" indent="-285750" algn="just">
              <a:lnSpc>
                <a:spcPct val="107000"/>
              </a:lnSpc>
              <a:spcAft>
                <a:spcPts val="800"/>
              </a:spcAft>
              <a:buFont typeface="Arial" panose="020B0604020202020204" pitchFamily="34" charset="0"/>
              <a:buChar char="•"/>
            </a:pPr>
            <a:r>
              <a:rPr lang="es-CO" sz="1600" u="sng" kern="100" dirty="0">
                <a:effectLst/>
                <a:latin typeface="Gill Sans MT" panose="020B0502020104020203" pitchFamily="34" charset="0"/>
                <a:ea typeface="Calibri" panose="020F0502020204030204" pitchFamily="34" charset="0"/>
                <a:cs typeface="Times New Roman" panose="02020603050405020304" pitchFamily="18" charset="0"/>
              </a:rPr>
              <a:t>El porcentaje de mujeres candidatas se incrementó de 37,5% en 2019 a 39,05% en 2023</a:t>
            </a:r>
            <a:r>
              <a:rPr lang="es-CO" sz="1600" kern="100" dirty="0">
                <a:effectLst/>
                <a:latin typeface="Gill Sans MT" panose="020B0502020104020203" pitchFamily="34" charset="0"/>
                <a:ea typeface="Calibri" panose="020F0502020204030204" pitchFamily="34" charset="0"/>
                <a:cs typeface="Times New Roman" panose="02020603050405020304" pitchFamily="18" charset="0"/>
              </a:rPr>
              <a:t>. </a:t>
            </a:r>
          </a:p>
          <a:p>
            <a:pPr marL="285750" indent="-285750" algn="just">
              <a:lnSpc>
                <a:spcPct val="107000"/>
              </a:lnSpc>
              <a:spcAft>
                <a:spcPts val="800"/>
              </a:spcAft>
              <a:buFont typeface="Arial" panose="020B0604020202020204" pitchFamily="34" charset="0"/>
              <a:buChar char="•"/>
            </a:pPr>
            <a:r>
              <a:rPr lang="es-CO" sz="1600" kern="100" dirty="0">
                <a:latin typeface="Gill Sans MT" panose="020B0502020104020203" pitchFamily="34" charset="0"/>
                <a:ea typeface="Calibri" panose="020F0502020204030204" pitchFamily="34" charset="0"/>
                <a:cs typeface="Times New Roman" panose="02020603050405020304" pitchFamily="18" charset="0"/>
              </a:rPr>
              <a:t>La proporción de mujeres candidatas se incrementó para todos los cargos, siendo el más alto para gobernación al pasar de 12,1% a 18,3% y el menor en alcaldía al pasar de 15,2% a 16%.</a:t>
            </a:r>
            <a:endParaRPr lang="es-CO"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CuadroTexto 10">
            <a:extLst>
              <a:ext uri="{FF2B5EF4-FFF2-40B4-BE49-F238E27FC236}">
                <a16:creationId xmlns:a16="http://schemas.microsoft.com/office/drawing/2014/main" id="{E2870684-8E5C-331D-A53C-D09EFC38D625}"/>
              </a:ext>
            </a:extLst>
          </p:cNvPr>
          <p:cNvSpPr txBox="1"/>
          <p:nvPr/>
        </p:nvSpPr>
        <p:spPr>
          <a:xfrm>
            <a:off x="8601308" y="4595566"/>
            <a:ext cx="3055433" cy="1846659"/>
          </a:xfrm>
          <a:prstGeom prst="rect">
            <a:avLst/>
          </a:prstGeom>
          <a:noFill/>
        </p:spPr>
        <p:txBody>
          <a:bodyPr wrap="square">
            <a:spAutoFit/>
          </a:bodyPr>
          <a:lstStyle/>
          <a:p>
            <a:pPr algn="ctr"/>
            <a:r>
              <a:rPr lang="es-ES" sz="1600" b="1" dirty="0">
                <a:solidFill>
                  <a:schemeClr val="accent2"/>
                </a:solidFill>
                <a:latin typeface="Gill Sans MT" panose="020B0502020104020203" pitchFamily="34" charset="0"/>
              </a:rPr>
              <a:t>Para las</a:t>
            </a:r>
          </a:p>
          <a:p>
            <a:pPr algn="ctr"/>
            <a:r>
              <a:rPr lang="es-ES" sz="1600" b="1" dirty="0">
                <a:solidFill>
                  <a:schemeClr val="accent2"/>
                </a:solidFill>
                <a:latin typeface="Gill Sans MT" panose="020B0502020104020203" pitchFamily="34" charset="0"/>
              </a:rPr>
              <a:t>elecciones</a:t>
            </a:r>
          </a:p>
          <a:p>
            <a:pPr algn="ctr"/>
            <a:r>
              <a:rPr lang="es-ES" sz="1600" b="1" dirty="0">
                <a:solidFill>
                  <a:schemeClr val="accent2"/>
                </a:solidFill>
                <a:latin typeface="Gill Sans MT" panose="020B0502020104020203" pitchFamily="34" charset="0"/>
              </a:rPr>
              <a:t>locales de</a:t>
            </a:r>
          </a:p>
          <a:p>
            <a:pPr algn="ctr"/>
            <a:r>
              <a:rPr lang="es-ES" sz="1600" b="1" dirty="0">
                <a:solidFill>
                  <a:schemeClr val="accent2"/>
                </a:solidFill>
                <a:latin typeface="Gill Sans MT" panose="020B0502020104020203" pitchFamily="34" charset="0"/>
              </a:rPr>
              <a:t>2019 se</a:t>
            </a:r>
          </a:p>
          <a:p>
            <a:pPr algn="ctr"/>
            <a:r>
              <a:rPr lang="es-ES" sz="1600" b="1" dirty="0">
                <a:solidFill>
                  <a:schemeClr val="accent2"/>
                </a:solidFill>
                <a:latin typeface="Gill Sans MT" panose="020B0502020104020203" pitchFamily="34" charset="0"/>
              </a:rPr>
              <a:t>inscribieron</a:t>
            </a:r>
          </a:p>
          <a:p>
            <a:pPr algn="ctr"/>
            <a:r>
              <a:rPr lang="es-ES" sz="1600" b="1" dirty="0">
                <a:solidFill>
                  <a:schemeClr val="accent2"/>
                </a:solidFill>
                <a:latin typeface="Gill Sans MT" panose="020B0502020104020203" pitchFamily="34" charset="0"/>
              </a:rPr>
              <a:t>un total de</a:t>
            </a:r>
          </a:p>
          <a:p>
            <a:pPr algn="ctr"/>
            <a:r>
              <a:rPr lang="es-ES" sz="1600" b="1" dirty="0">
                <a:solidFill>
                  <a:schemeClr val="accent2"/>
                </a:solidFill>
                <a:latin typeface="Gill Sans MT" panose="020B0502020104020203" pitchFamily="34" charset="0"/>
              </a:rPr>
              <a:t>116.428 candidaturas.</a:t>
            </a:r>
            <a:endParaRPr lang="es-CO" sz="2000" b="1" dirty="0">
              <a:solidFill>
                <a:schemeClr val="accent2"/>
              </a:solidFill>
              <a:latin typeface="Gill Sans MT" panose="020B0502020104020203" pitchFamily="34" charset="0"/>
            </a:endParaRPr>
          </a:p>
        </p:txBody>
      </p:sp>
      <p:sp>
        <p:nvSpPr>
          <p:cNvPr id="5" name="Rectángulo 4">
            <a:extLst>
              <a:ext uri="{FF2B5EF4-FFF2-40B4-BE49-F238E27FC236}">
                <a16:creationId xmlns:a16="http://schemas.microsoft.com/office/drawing/2014/main" id="{B4F72F5C-7BE8-0460-1DD8-E7FEDCB8F3DC}"/>
              </a:ext>
            </a:extLst>
          </p:cNvPr>
          <p:cNvSpPr/>
          <p:nvPr/>
        </p:nvSpPr>
        <p:spPr>
          <a:xfrm>
            <a:off x="5290056" y="5138591"/>
            <a:ext cx="92562" cy="1458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aphicFrame>
        <p:nvGraphicFramePr>
          <p:cNvPr id="10" name="Tabla 9">
            <a:extLst>
              <a:ext uri="{FF2B5EF4-FFF2-40B4-BE49-F238E27FC236}">
                <a16:creationId xmlns:a16="http://schemas.microsoft.com/office/drawing/2014/main" id="{8643050E-D9CE-B360-FDD6-3B62A72E2CFF}"/>
              </a:ext>
            </a:extLst>
          </p:cNvPr>
          <p:cNvGraphicFramePr>
            <a:graphicFrameLocks noGrp="1"/>
          </p:cNvGraphicFramePr>
          <p:nvPr/>
        </p:nvGraphicFramePr>
        <p:xfrm>
          <a:off x="3475766" y="4729431"/>
          <a:ext cx="4680284" cy="1712595"/>
        </p:xfrm>
        <a:graphic>
          <a:graphicData uri="http://schemas.openxmlformats.org/drawingml/2006/table">
            <a:tbl>
              <a:tblPr/>
              <a:tblGrid>
                <a:gridCol w="1148390">
                  <a:extLst>
                    <a:ext uri="{9D8B030D-6E8A-4147-A177-3AD203B41FA5}">
                      <a16:colId xmlns:a16="http://schemas.microsoft.com/office/drawing/2014/main" val="1174641848"/>
                    </a:ext>
                  </a:extLst>
                </a:gridCol>
                <a:gridCol w="1387637">
                  <a:extLst>
                    <a:ext uri="{9D8B030D-6E8A-4147-A177-3AD203B41FA5}">
                      <a16:colId xmlns:a16="http://schemas.microsoft.com/office/drawing/2014/main" val="2463823362"/>
                    </a:ext>
                  </a:extLst>
                </a:gridCol>
                <a:gridCol w="2144257">
                  <a:extLst>
                    <a:ext uri="{9D8B030D-6E8A-4147-A177-3AD203B41FA5}">
                      <a16:colId xmlns:a16="http://schemas.microsoft.com/office/drawing/2014/main" val="57002320"/>
                    </a:ext>
                  </a:extLst>
                </a:gridCol>
              </a:tblGrid>
              <a:tr h="316728">
                <a:tc>
                  <a:txBody>
                    <a:bodyPr/>
                    <a:lstStyle/>
                    <a:p>
                      <a:pPr algn="ctr" fontAlgn="ctr"/>
                      <a:r>
                        <a:rPr lang="es-CO" sz="1200" b="1" i="0" u="none" strike="noStrike" dirty="0">
                          <a:solidFill>
                            <a:srgbClr val="000000"/>
                          </a:solidFill>
                          <a:effectLst/>
                          <a:latin typeface="Gill Sans MT" panose="020B0502020104020203" pitchFamily="34" charset="0"/>
                        </a:rPr>
                        <a:t>Corporación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CF95"/>
                    </a:solidFill>
                  </a:tcPr>
                </a:tc>
                <a:tc>
                  <a:txBody>
                    <a:bodyPr/>
                    <a:lstStyle/>
                    <a:p>
                      <a:pPr algn="ctr" fontAlgn="ctr"/>
                      <a:r>
                        <a:rPr lang="es-CO" sz="1200" b="1" i="0" u="none" strike="noStrike" dirty="0">
                          <a:solidFill>
                            <a:srgbClr val="000000"/>
                          </a:solidFill>
                          <a:effectLst/>
                          <a:latin typeface="Gill Sans MT" panose="020B0502020104020203" pitchFamily="34" charset="0"/>
                        </a:rPr>
                        <a:t>Cargos/ curules a proveer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CF95"/>
                    </a:solidFill>
                  </a:tcPr>
                </a:tc>
                <a:tc>
                  <a:txBody>
                    <a:bodyPr/>
                    <a:lstStyle/>
                    <a:p>
                      <a:pPr algn="ctr" fontAlgn="ctr"/>
                      <a:r>
                        <a:rPr lang="es-ES" sz="1200" b="1" i="0" u="none" strike="noStrike" dirty="0">
                          <a:solidFill>
                            <a:srgbClr val="000000"/>
                          </a:solidFill>
                          <a:effectLst/>
                          <a:latin typeface="Gill Sans MT" panose="020B0502020104020203" pitchFamily="34" charset="0"/>
                        </a:rPr>
                        <a:t>Circunscripciones</a:t>
                      </a:r>
                      <a:endParaRPr lang="es-CO" sz="1200" b="1" i="0" u="none" strike="noStrike" dirty="0">
                        <a:solidFill>
                          <a:srgbClr val="000000"/>
                        </a:solidFill>
                        <a:effectLst/>
                        <a:latin typeface="Gill Sans MT" panose="020B0502020104020203"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CF95"/>
                    </a:solidFill>
                  </a:tcPr>
                </a:tc>
                <a:extLst>
                  <a:ext uri="{0D108BD9-81ED-4DB2-BD59-A6C34878D82A}">
                    <a16:rowId xmlns:a16="http://schemas.microsoft.com/office/drawing/2014/main" val="3842542641"/>
                  </a:ext>
                </a:extLst>
              </a:tr>
              <a:tr h="165051">
                <a:tc>
                  <a:txBody>
                    <a:bodyPr/>
                    <a:lstStyle/>
                    <a:p>
                      <a:pPr algn="l" fontAlgn="ctr"/>
                      <a:r>
                        <a:rPr lang="es-CO" sz="1200" b="0" i="0" u="none" strike="noStrike" dirty="0">
                          <a:solidFill>
                            <a:srgbClr val="000000"/>
                          </a:solidFill>
                          <a:effectLst/>
                          <a:latin typeface="Gill Sans MT" panose="020B0502020104020203" pitchFamily="34" charset="0"/>
                        </a:rPr>
                        <a:t>Alcaldías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EDA"/>
                    </a:solidFill>
                  </a:tcPr>
                </a:tc>
                <a:tc>
                  <a:txBody>
                    <a:bodyPr/>
                    <a:lstStyle/>
                    <a:p>
                      <a:pPr algn="ctr" fontAlgn="ctr"/>
                      <a:r>
                        <a:rPr lang="es-CO" sz="1200" b="0" i="0" u="none" strike="noStrike" dirty="0">
                          <a:solidFill>
                            <a:srgbClr val="000000"/>
                          </a:solidFill>
                          <a:effectLst/>
                          <a:latin typeface="Gill Sans MT" panose="020B0502020104020203" pitchFamily="34" charset="0"/>
                        </a:rPr>
                        <a:t>1.102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EDA"/>
                    </a:solidFill>
                  </a:tcPr>
                </a:tc>
                <a:tc>
                  <a:txBody>
                    <a:bodyPr/>
                    <a:lstStyle/>
                    <a:p>
                      <a:pPr algn="l" fontAlgn="ctr"/>
                      <a:r>
                        <a:rPr lang="es-CO" sz="1200" b="0" i="0" u="none" strike="noStrike" dirty="0">
                          <a:solidFill>
                            <a:srgbClr val="000000"/>
                          </a:solidFill>
                          <a:effectLst/>
                          <a:latin typeface="Gill Sans MT" panose="020B0502020104020203" pitchFamily="34" charset="0"/>
                        </a:rPr>
                        <a:t>1.102 municipios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EDA"/>
                    </a:solidFill>
                  </a:tcPr>
                </a:tc>
                <a:extLst>
                  <a:ext uri="{0D108BD9-81ED-4DB2-BD59-A6C34878D82A}">
                    <a16:rowId xmlns:a16="http://schemas.microsoft.com/office/drawing/2014/main" val="1823098709"/>
                  </a:ext>
                </a:extLst>
              </a:tr>
              <a:tr h="165051">
                <a:tc>
                  <a:txBody>
                    <a:bodyPr/>
                    <a:lstStyle/>
                    <a:p>
                      <a:pPr algn="l" fontAlgn="ctr"/>
                      <a:r>
                        <a:rPr lang="es-CO" sz="1200" b="0" i="0" u="none" strike="noStrike">
                          <a:solidFill>
                            <a:srgbClr val="000000"/>
                          </a:solidFill>
                          <a:effectLst/>
                          <a:latin typeface="Gill Sans MT" panose="020B0502020104020203" pitchFamily="34" charset="0"/>
                        </a:rPr>
                        <a:t>Concejos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EDA"/>
                    </a:solidFill>
                  </a:tcPr>
                </a:tc>
                <a:tc>
                  <a:txBody>
                    <a:bodyPr/>
                    <a:lstStyle/>
                    <a:p>
                      <a:pPr algn="ctr" fontAlgn="ctr"/>
                      <a:r>
                        <a:rPr lang="es-CO" sz="1200" b="0" i="0" u="none" strike="noStrike">
                          <a:solidFill>
                            <a:srgbClr val="000000"/>
                          </a:solidFill>
                          <a:effectLst/>
                          <a:latin typeface="Gill Sans MT" panose="020B0502020104020203" pitchFamily="34" charset="0"/>
                        </a:rPr>
                        <a:t>12.072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EDA"/>
                    </a:solidFill>
                  </a:tcPr>
                </a:tc>
                <a:tc>
                  <a:txBody>
                    <a:bodyPr/>
                    <a:lstStyle/>
                    <a:p>
                      <a:pPr algn="l" fontAlgn="ctr"/>
                      <a:r>
                        <a:rPr lang="es-CO" sz="1200" b="0" i="0" u="none" strike="noStrike">
                          <a:solidFill>
                            <a:srgbClr val="000000"/>
                          </a:solidFill>
                          <a:effectLst/>
                          <a:latin typeface="Gill Sans MT" panose="020B0502020104020203" pitchFamily="34" charset="0"/>
                        </a:rPr>
                        <a:t>1.102 concejos municipales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EDA"/>
                    </a:solidFill>
                  </a:tcPr>
                </a:tc>
                <a:extLst>
                  <a:ext uri="{0D108BD9-81ED-4DB2-BD59-A6C34878D82A}">
                    <a16:rowId xmlns:a16="http://schemas.microsoft.com/office/drawing/2014/main" val="1186586813"/>
                  </a:ext>
                </a:extLst>
              </a:tr>
              <a:tr h="351894">
                <a:tc>
                  <a:txBody>
                    <a:bodyPr/>
                    <a:lstStyle/>
                    <a:p>
                      <a:pPr algn="l" fontAlgn="ctr"/>
                      <a:r>
                        <a:rPr lang="es-CO" sz="1200" b="0" i="0" u="none" strike="noStrike">
                          <a:solidFill>
                            <a:srgbClr val="000000"/>
                          </a:solidFill>
                          <a:effectLst/>
                          <a:latin typeface="Gill Sans MT" panose="020B0502020104020203" pitchFamily="34" charset="0"/>
                        </a:rPr>
                        <a:t>JAL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EDA"/>
                    </a:solidFill>
                  </a:tcPr>
                </a:tc>
                <a:tc>
                  <a:txBody>
                    <a:bodyPr/>
                    <a:lstStyle/>
                    <a:p>
                      <a:pPr algn="ctr" fontAlgn="ctr"/>
                      <a:r>
                        <a:rPr lang="es-CO" sz="1200" b="0" i="0" u="none" strike="noStrike">
                          <a:solidFill>
                            <a:srgbClr val="000000"/>
                          </a:solidFill>
                          <a:effectLst/>
                          <a:latin typeface="Gill Sans MT" panose="020B0502020104020203" pitchFamily="34" charset="0"/>
                        </a:rPr>
                        <a:t>6.885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EDA"/>
                    </a:solidFill>
                  </a:tcPr>
                </a:tc>
                <a:tc>
                  <a:txBody>
                    <a:bodyPr/>
                    <a:lstStyle/>
                    <a:p>
                      <a:pPr algn="l" fontAlgn="ctr"/>
                      <a:r>
                        <a:rPr lang="es-CO" sz="1200" b="0" i="0" u="none" strike="noStrike" dirty="0">
                          <a:solidFill>
                            <a:srgbClr val="000000"/>
                          </a:solidFill>
                          <a:effectLst/>
                          <a:latin typeface="Gill Sans MT" panose="020B0502020104020203" pitchFamily="34" charset="0"/>
                        </a:rPr>
                        <a:t>1.040 Juntas Administradoras Locales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EDA"/>
                    </a:solidFill>
                  </a:tcPr>
                </a:tc>
                <a:extLst>
                  <a:ext uri="{0D108BD9-81ED-4DB2-BD59-A6C34878D82A}">
                    <a16:rowId xmlns:a16="http://schemas.microsoft.com/office/drawing/2014/main" val="3565754707"/>
                  </a:ext>
                </a:extLst>
              </a:tr>
              <a:tr h="165051">
                <a:tc>
                  <a:txBody>
                    <a:bodyPr/>
                    <a:lstStyle/>
                    <a:p>
                      <a:pPr algn="l" fontAlgn="ctr"/>
                      <a:r>
                        <a:rPr lang="es-CO" sz="1200" b="0" i="0" u="none" strike="noStrike">
                          <a:solidFill>
                            <a:srgbClr val="000000"/>
                          </a:solidFill>
                          <a:effectLst/>
                          <a:latin typeface="Gill Sans MT" panose="020B0502020104020203" pitchFamily="34" charset="0"/>
                        </a:rPr>
                        <a:t>Gobernaciones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EDA"/>
                    </a:solidFill>
                  </a:tcPr>
                </a:tc>
                <a:tc>
                  <a:txBody>
                    <a:bodyPr/>
                    <a:lstStyle/>
                    <a:p>
                      <a:pPr algn="ctr" fontAlgn="ctr"/>
                      <a:r>
                        <a:rPr lang="es-CO" sz="1200" b="0" i="0" u="none" strike="noStrike">
                          <a:solidFill>
                            <a:srgbClr val="000000"/>
                          </a:solidFill>
                          <a:effectLst/>
                          <a:latin typeface="Gill Sans MT" panose="020B0502020104020203" pitchFamily="34" charset="0"/>
                        </a:rPr>
                        <a:t>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EDA"/>
                    </a:solidFill>
                  </a:tcPr>
                </a:tc>
                <a:tc>
                  <a:txBody>
                    <a:bodyPr/>
                    <a:lstStyle/>
                    <a:p>
                      <a:pPr algn="l" fontAlgn="ctr"/>
                      <a:r>
                        <a:rPr lang="es-CO" sz="1200" b="0" i="0" u="none" strike="noStrike">
                          <a:solidFill>
                            <a:srgbClr val="000000"/>
                          </a:solidFill>
                          <a:effectLst/>
                          <a:latin typeface="Gill Sans MT" panose="020B0502020104020203" pitchFamily="34" charset="0"/>
                        </a:rPr>
                        <a:t>32 Departamentos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EDA"/>
                    </a:solidFill>
                  </a:tcPr>
                </a:tc>
                <a:extLst>
                  <a:ext uri="{0D108BD9-81ED-4DB2-BD59-A6C34878D82A}">
                    <a16:rowId xmlns:a16="http://schemas.microsoft.com/office/drawing/2014/main" val="3471610826"/>
                  </a:ext>
                </a:extLst>
              </a:tr>
              <a:tr h="165051">
                <a:tc>
                  <a:txBody>
                    <a:bodyPr/>
                    <a:lstStyle/>
                    <a:p>
                      <a:pPr algn="l" fontAlgn="ctr"/>
                      <a:r>
                        <a:rPr lang="es-CO" sz="1200" b="0" i="0" u="none" strike="noStrike">
                          <a:solidFill>
                            <a:srgbClr val="000000"/>
                          </a:solidFill>
                          <a:effectLst/>
                          <a:latin typeface="Gill Sans MT" panose="020B0502020104020203" pitchFamily="34" charset="0"/>
                        </a:rPr>
                        <a:t>Asamblea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EDA"/>
                    </a:solidFill>
                  </a:tcPr>
                </a:tc>
                <a:tc>
                  <a:txBody>
                    <a:bodyPr/>
                    <a:lstStyle/>
                    <a:p>
                      <a:pPr algn="ctr" fontAlgn="ctr"/>
                      <a:r>
                        <a:rPr lang="es-CO" sz="1200" b="0" i="0" u="none" strike="noStrike">
                          <a:solidFill>
                            <a:srgbClr val="000000"/>
                          </a:solidFill>
                          <a:effectLst/>
                          <a:latin typeface="Gill Sans MT" panose="020B0502020104020203" pitchFamily="34" charset="0"/>
                        </a:rPr>
                        <a:t>418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EDA"/>
                    </a:solidFill>
                  </a:tcPr>
                </a:tc>
                <a:tc>
                  <a:txBody>
                    <a:bodyPr/>
                    <a:lstStyle/>
                    <a:p>
                      <a:pPr algn="l" fontAlgn="ctr"/>
                      <a:r>
                        <a:rPr lang="es-CO" sz="1200" b="0" i="0" u="none" strike="noStrike" dirty="0">
                          <a:solidFill>
                            <a:srgbClr val="000000"/>
                          </a:solidFill>
                          <a:effectLst/>
                          <a:latin typeface="Gill Sans MT" panose="020B0502020104020203" pitchFamily="34" charset="0"/>
                        </a:rPr>
                        <a:t>32 Asambleas departamentales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EDA"/>
                    </a:solidFill>
                  </a:tcPr>
                </a:tc>
                <a:extLst>
                  <a:ext uri="{0D108BD9-81ED-4DB2-BD59-A6C34878D82A}">
                    <a16:rowId xmlns:a16="http://schemas.microsoft.com/office/drawing/2014/main" val="1153259214"/>
                  </a:ext>
                </a:extLst>
              </a:tr>
              <a:tr h="165051">
                <a:tc>
                  <a:txBody>
                    <a:bodyPr/>
                    <a:lstStyle/>
                    <a:p>
                      <a:pPr algn="ctr" fontAlgn="ctr"/>
                      <a:r>
                        <a:rPr lang="es-CO" sz="1200" b="1" i="0" u="none" strike="noStrike">
                          <a:solidFill>
                            <a:srgbClr val="000000"/>
                          </a:solidFill>
                          <a:effectLst/>
                          <a:latin typeface="Gill Sans MT" panose="020B0502020104020203" pitchFamily="34" charset="0"/>
                        </a:rPr>
                        <a:t>Total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CF95"/>
                    </a:solidFill>
                  </a:tcPr>
                </a:tc>
                <a:tc>
                  <a:txBody>
                    <a:bodyPr/>
                    <a:lstStyle/>
                    <a:p>
                      <a:pPr algn="ctr" fontAlgn="ctr"/>
                      <a:r>
                        <a:rPr lang="es-CO" sz="1200" b="1" i="0" u="none" strike="noStrike">
                          <a:solidFill>
                            <a:srgbClr val="000000"/>
                          </a:solidFill>
                          <a:effectLst/>
                          <a:latin typeface="Gill Sans MT" panose="020B0502020104020203" pitchFamily="34" charset="0"/>
                        </a:rPr>
                        <a:t>20.509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CF95"/>
                    </a:solidFill>
                  </a:tcPr>
                </a:tc>
                <a:tc>
                  <a:txBody>
                    <a:bodyPr/>
                    <a:lstStyle/>
                    <a:p>
                      <a:pPr algn="ctr" fontAlgn="ctr"/>
                      <a:r>
                        <a:rPr lang="es-CO" sz="1200" b="0" i="0" u="none" strike="noStrike" dirty="0">
                          <a:solidFill>
                            <a:srgbClr val="000000"/>
                          </a:solidFill>
                          <a:effectLst/>
                          <a:latin typeface="Gill Sans MT" panose="020B0502020104020203"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CF95"/>
                    </a:solidFill>
                  </a:tcPr>
                </a:tc>
                <a:extLst>
                  <a:ext uri="{0D108BD9-81ED-4DB2-BD59-A6C34878D82A}">
                    <a16:rowId xmlns:a16="http://schemas.microsoft.com/office/drawing/2014/main" val="1862226099"/>
                  </a:ext>
                </a:extLst>
              </a:tr>
            </a:tbl>
          </a:graphicData>
        </a:graphic>
      </p:graphicFrame>
      <p:cxnSp>
        <p:nvCxnSpPr>
          <p:cNvPr id="16" name="Conector recto de flecha 15">
            <a:extLst>
              <a:ext uri="{FF2B5EF4-FFF2-40B4-BE49-F238E27FC236}">
                <a16:creationId xmlns:a16="http://schemas.microsoft.com/office/drawing/2014/main" id="{8FBFCD91-5793-D177-3286-3235CB1BED14}"/>
              </a:ext>
            </a:extLst>
          </p:cNvPr>
          <p:cNvCxnSpPr/>
          <p:nvPr/>
        </p:nvCxnSpPr>
        <p:spPr>
          <a:xfrm>
            <a:off x="7086403" y="1355626"/>
            <a:ext cx="1457092" cy="0"/>
          </a:xfrm>
          <a:prstGeom prst="straightConnector1">
            <a:avLst/>
          </a:prstGeom>
          <a:ln w="44450">
            <a:solidFill>
              <a:srgbClr val="F7F7F7"/>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1" name="Gráfico 20" descr="Lightbulb con relleno sólido">
            <a:extLst>
              <a:ext uri="{FF2B5EF4-FFF2-40B4-BE49-F238E27FC236}">
                <a16:creationId xmlns:a16="http://schemas.microsoft.com/office/drawing/2014/main" id="{958E8A58-06F0-E3C3-E502-653A7C8D2C7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779566" y="5061695"/>
            <a:ext cx="914400" cy="914400"/>
          </a:xfrm>
          <a:prstGeom prst="rect">
            <a:avLst/>
          </a:prstGeom>
        </p:spPr>
      </p:pic>
      <p:sp>
        <p:nvSpPr>
          <p:cNvPr id="22" name="Google Shape;89;p2">
            <a:extLst>
              <a:ext uri="{FF2B5EF4-FFF2-40B4-BE49-F238E27FC236}">
                <a16:creationId xmlns:a16="http://schemas.microsoft.com/office/drawing/2014/main" id="{6CE3C7A6-5DDE-B19B-2D91-CAE50EDF6393}"/>
              </a:ext>
            </a:extLst>
          </p:cNvPr>
          <p:cNvSpPr/>
          <p:nvPr/>
        </p:nvSpPr>
        <p:spPr>
          <a:xfrm>
            <a:off x="1079293" y="235165"/>
            <a:ext cx="8754256" cy="64674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CO" sz="2400" b="1" dirty="0">
                <a:solidFill>
                  <a:schemeClr val="bg1"/>
                </a:solidFill>
                <a:latin typeface="Gill Sans MT" panose="020B0502020104020203" pitchFamily="34" charset="0"/>
              </a:rPr>
              <a:t> INSCRIPCIÓN DE CANDIDATURAS LOCALES 2023 </a:t>
            </a:r>
            <a:endParaRPr lang="es-CO" sz="2400" b="1" i="0" u="none" strike="noStrike" cap="none" dirty="0">
              <a:solidFill>
                <a:schemeClr val="bg1"/>
              </a:solidFill>
              <a:latin typeface="Gill Sans MT" panose="020B0502020104020203" pitchFamily="34" charset="0"/>
              <a:ea typeface="Arial"/>
              <a:cs typeface="Arial"/>
              <a:sym typeface="Arial"/>
            </a:endParaRPr>
          </a:p>
        </p:txBody>
      </p:sp>
      <p:sp>
        <p:nvSpPr>
          <p:cNvPr id="3" name="CuadroTexto 12">
            <a:extLst>
              <a:ext uri="{FF2B5EF4-FFF2-40B4-BE49-F238E27FC236}">
                <a16:creationId xmlns:a16="http://schemas.microsoft.com/office/drawing/2014/main" id="{50D1F35F-1834-4028-1B42-B093ECA8B082}"/>
              </a:ext>
            </a:extLst>
          </p:cNvPr>
          <p:cNvSpPr txBox="1"/>
          <p:nvPr/>
        </p:nvSpPr>
        <p:spPr>
          <a:xfrm>
            <a:off x="3113269" y="6442026"/>
            <a:ext cx="4949371" cy="286682"/>
          </a:xfrm>
          <a:prstGeom prst="rect">
            <a:avLst/>
          </a:prstGeom>
          <a:noFill/>
        </p:spPr>
        <p:txBody>
          <a:bodyPr wrap="square">
            <a:spAutoFit/>
          </a:bodyPr>
          <a:lstStyle/>
          <a:p>
            <a:pPr algn="ctr">
              <a:lnSpc>
                <a:spcPct val="115000"/>
              </a:lnSpc>
            </a:pPr>
            <a:r>
              <a:rPr lang="es-419" sz="1200" i="1" dirty="0">
                <a:effectLst/>
                <a:latin typeface="Arial" panose="020B0604020202020204" pitchFamily="34" charset="0"/>
                <a:ea typeface="Arial" panose="020B0604020202020204" pitchFamily="34" charset="0"/>
              </a:rPr>
              <a:t>Fuente: Elaboración propia con datos RNEC</a:t>
            </a:r>
            <a:endParaRPr lang="es-CO" dirty="0">
              <a:effectLst/>
              <a:latin typeface="Arial" panose="020B0604020202020204" pitchFamily="34" charset="0"/>
              <a:ea typeface="Arial" panose="020B0604020202020204" pitchFamily="34" charset="0"/>
            </a:endParaRPr>
          </a:p>
        </p:txBody>
      </p:sp>
      <p:sp>
        <p:nvSpPr>
          <p:cNvPr id="6" name="CuadroTexto 5">
            <a:extLst>
              <a:ext uri="{FF2B5EF4-FFF2-40B4-BE49-F238E27FC236}">
                <a16:creationId xmlns:a16="http://schemas.microsoft.com/office/drawing/2014/main" id="{47F30FB6-F63A-4098-512F-5E1C505FC307}"/>
              </a:ext>
            </a:extLst>
          </p:cNvPr>
          <p:cNvSpPr txBox="1"/>
          <p:nvPr/>
        </p:nvSpPr>
        <p:spPr>
          <a:xfrm>
            <a:off x="8531370" y="6539022"/>
            <a:ext cx="6096000" cy="369332"/>
          </a:xfrm>
          <a:prstGeom prst="rect">
            <a:avLst/>
          </a:prstGeom>
          <a:noFill/>
        </p:spPr>
        <p:txBody>
          <a:bodyPr wrap="square">
            <a:spAutoFit/>
          </a:bodyPr>
          <a:lstStyle/>
          <a:p>
            <a:r>
              <a:rPr lang="es-CO" sz="1800" kern="100" dirty="0">
                <a:latin typeface="Gill Sans MT" panose="020B0502020104020203" pitchFamily="34" charset="0"/>
                <a:ea typeface="Calibri" panose="020F0502020204030204" pitchFamily="34" charset="0"/>
                <a:cs typeface="Times New Roman" panose="02020603050405020304" pitchFamily="18" charset="0"/>
              </a:rPr>
              <a:t>*Datos de la última actualización</a:t>
            </a:r>
            <a:endParaRPr lang="es-CO" dirty="0"/>
          </a:p>
        </p:txBody>
      </p:sp>
      <p:sp>
        <p:nvSpPr>
          <p:cNvPr id="2" name="Marcador de número de diapositiva 1">
            <a:extLst>
              <a:ext uri="{FF2B5EF4-FFF2-40B4-BE49-F238E27FC236}">
                <a16:creationId xmlns:a16="http://schemas.microsoft.com/office/drawing/2014/main" id="{CA397E36-66FA-EBEF-B33B-17422FEEBFB3}"/>
              </a:ext>
            </a:extLst>
          </p:cNvPr>
          <p:cNvSpPr>
            <a:spLocks noGrp="1"/>
          </p:cNvSpPr>
          <p:nvPr>
            <p:ph type="sldNum" sz="quarter" idx="12"/>
          </p:nvPr>
        </p:nvSpPr>
        <p:spPr/>
        <p:txBody>
          <a:bodyPr/>
          <a:lstStyle/>
          <a:p>
            <a:fld id="{F30F7205-41FB-46DE-B583-596CEB3EBE73}" type="slidenum">
              <a:rPr lang="en-US" smtClean="0"/>
              <a:t>4</a:t>
            </a:fld>
            <a:endParaRPr lang="en-US"/>
          </a:p>
        </p:txBody>
      </p:sp>
    </p:spTree>
    <p:extLst>
      <p:ext uri="{BB962C8B-B14F-4D97-AF65-F5344CB8AC3E}">
        <p14:creationId xmlns:p14="http://schemas.microsoft.com/office/powerpoint/2010/main" val="30918205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esquinas redondeadas 3">
            <a:extLst>
              <a:ext uri="{FF2B5EF4-FFF2-40B4-BE49-F238E27FC236}">
                <a16:creationId xmlns:a16="http://schemas.microsoft.com/office/drawing/2014/main" id="{A4C6635A-F71F-183E-C8CC-1B950115CFFD}"/>
              </a:ext>
            </a:extLst>
          </p:cNvPr>
          <p:cNvSpPr/>
          <p:nvPr/>
        </p:nvSpPr>
        <p:spPr>
          <a:xfrm>
            <a:off x="2959289" y="425355"/>
            <a:ext cx="5816222" cy="799051"/>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419" sz="2000" b="1" dirty="0">
                <a:solidFill>
                  <a:schemeClr val="bg1"/>
                </a:solidFill>
                <a:effectLst/>
                <a:latin typeface="Gill Sans MT" panose="020B0502020104020203" pitchFamily="34" charset="0"/>
                <a:ea typeface="Arial" panose="020B0604020202020204" pitchFamily="34" charset="0"/>
              </a:rPr>
              <a:t>SITUACIÓN DE SEGURIDAD  </a:t>
            </a:r>
            <a:endParaRPr lang="es-CO" sz="3200" dirty="0">
              <a:solidFill>
                <a:schemeClr val="bg1"/>
              </a:solidFill>
              <a:latin typeface="Gill Sans MT" panose="020B0502020104020203" pitchFamily="34" charset="0"/>
            </a:endParaRPr>
          </a:p>
        </p:txBody>
      </p:sp>
      <p:sp>
        <p:nvSpPr>
          <p:cNvPr id="6" name="Marcador de fecha 5">
            <a:extLst>
              <a:ext uri="{FF2B5EF4-FFF2-40B4-BE49-F238E27FC236}">
                <a16:creationId xmlns:a16="http://schemas.microsoft.com/office/drawing/2014/main" id="{076CF64D-C796-F693-75E1-ADA21A145B9F}"/>
              </a:ext>
            </a:extLst>
          </p:cNvPr>
          <p:cNvSpPr>
            <a:spLocks noGrp="1"/>
          </p:cNvSpPr>
          <p:nvPr>
            <p:ph type="dt" sz="half" idx="10"/>
          </p:nvPr>
        </p:nvSpPr>
        <p:spPr/>
        <p:txBody>
          <a:bodyPr/>
          <a:lstStyle/>
          <a:p>
            <a:fld id="{D4F0EDA5-553D-4AAC-8585-5A54DE5E9527}" type="datetime1">
              <a:rPr lang="en-US" smtClean="0"/>
              <a:t>10/18/2023</a:t>
            </a:fld>
            <a:endParaRPr lang="en-US"/>
          </a:p>
        </p:txBody>
      </p:sp>
      <p:sp>
        <p:nvSpPr>
          <p:cNvPr id="7" name="Marcador de número de diapositiva 6">
            <a:extLst>
              <a:ext uri="{FF2B5EF4-FFF2-40B4-BE49-F238E27FC236}">
                <a16:creationId xmlns:a16="http://schemas.microsoft.com/office/drawing/2014/main" id="{734E3FC2-F32E-DDCF-F944-2A9497F5BC9C}"/>
              </a:ext>
            </a:extLst>
          </p:cNvPr>
          <p:cNvSpPr>
            <a:spLocks noGrp="1"/>
          </p:cNvSpPr>
          <p:nvPr>
            <p:ph type="sldNum" sz="quarter" idx="12"/>
          </p:nvPr>
        </p:nvSpPr>
        <p:spPr/>
        <p:txBody>
          <a:bodyPr/>
          <a:lstStyle/>
          <a:p>
            <a:fld id="{F30F7205-41FB-46DE-B583-596CEB3EBE73}" type="slidenum">
              <a:rPr lang="en-US" smtClean="0"/>
              <a:t>40</a:t>
            </a:fld>
            <a:endParaRPr lang="en-US" dirty="0"/>
          </a:p>
        </p:txBody>
      </p:sp>
      <p:graphicFrame>
        <p:nvGraphicFramePr>
          <p:cNvPr id="13" name="Diagrama 12">
            <a:extLst>
              <a:ext uri="{FF2B5EF4-FFF2-40B4-BE49-F238E27FC236}">
                <a16:creationId xmlns:a16="http://schemas.microsoft.com/office/drawing/2014/main" id="{6FFA8A36-CBBB-2D0C-4CF1-A2B649232B0F}"/>
              </a:ext>
            </a:extLst>
          </p:cNvPr>
          <p:cNvGraphicFramePr/>
          <p:nvPr>
            <p:extLst>
              <p:ext uri="{D42A27DB-BD31-4B8C-83A1-F6EECF244321}">
                <p14:modId xmlns:p14="http://schemas.microsoft.com/office/powerpoint/2010/main" val="4189769497"/>
              </p:ext>
            </p:extLst>
          </p:nvPr>
        </p:nvGraphicFramePr>
        <p:xfrm>
          <a:off x="271851" y="1579971"/>
          <a:ext cx="6425782" cy="40784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CuadroTexto 13">
            <a:extLst>
              <a:ext uri="{FF2B5EF4-FFF2-40B4-BE49-F238E27FC236}">
                <a16:creationId xmlns:a16="http://schemas.microsoft.com/office/drawing/2014/main" id="{5429D762-CAE9-D71C-89A8-ADCC51CAEF35}"/>
              </a:ext>
            </a:extLst>
          </p:cNvPr>
          <p:cNvSpPr txBox="1"/>
          <p:nvPr/>
        </p:nvSpPr>
        <p:spPr>
          <a:xfrm>
            <a:off x="6970778" y="5515076"/>
            <a:ext cx="4949371" cy="286682"/>
          </a:xfrm>
          <a:prstGeom prst="rect">
            <a:avLst/>
          </a:prstGeom>
          <a:noFill/>
        </p:spPr>
        <p:txBody>
          <a:bodyPr wrap="square">
            <a:spAutoFit/>
          </a:bodyPr>
          <a:lstStyle/>
          <a:p>
            <a:pPr algn="ctr">
              <a:lnSpc>
                <a:spcPct val="115000"/>
              </a:lnSpc>
            </a:pPr>
            <a:r>
              <a:rPr lang="es-419" sz="1200" i="1" dirty="0">
                <a:effectLst/>
                <a:latin typeface="Arial" panose="020B0604020202020204" pitchFamily="34" charset="0"/>
                <a:ea typeface="Arial" panose="020B0604020202020204" pitchFamily="34" charset="0"/>
              </a:rPr>
              <a:t>Fuente: Observatorio Político Electoral - MOE.</a:t>
            </a:r>
            <a:endParaRPr lang="es-CO" dirty="0">
              <a:effectLst/>
              <a:latin typeface="Arial" panose="020B0604020202020204" pitchFamily="34" charset="0"/>
              <a:ea typeface="Arial" panose="020B0604020202020204" pitchFamily="34" charset="0"/>
            </a:endParaRPr>
          </a:p>
        </p:txBody>
      </p:sp>
      <p:sp>
        <p:nvSpPr>
          <p:cNvPr id="16" name="CuadroTexto 15">
            <a:extLst>
              <a:ext uri="{FF2B5EF4-FFF2-40B4-BE49-F238E27FC236}">
                <a16:creationId xmlns:a16="http://schemas.microsoft.com/office/drawing/2014/main" id="{5F17E6CC-BAC5-82EA-EB7F-11E06D4BBA94}"/>
              </a:ext>
            </a:extLst>
          </p:cNvPr>
          <p:cNvSpPr txBox="1"/>
          <p:nvPr/>
        </p:nvSpPr>
        <p:spPr>
          <a:xfrm>
            <a:off x="6915064" y="1741593"/>
            <a:ext cx="4644571" cy="784830"/>
          </a:xfrm>
          <a:prstGeom prst="rect">
            <a:avLst/>
          </a:prstGeom>
          <a:noFill/>
        </p:spPr>
        <p:txBody>
          <a:bodyPr wrap="square">
            <a:spAutoFit/>
          </a:bodyPr>
          <a:lstStyle/>
          <a:p>
            <a:pPr algn="ctr"/>
            <a:r>
              <a:rPr lang="es-419" sz="1500" b="1" dirty="0">
                <a:effectLst/>
                <a:latin typeface="Gill Sans MT" panose="020B0502020104020203" pitchFamily="34" charset="0"/>
                <a:ea typeface="Arial" panose="020B0604020202020204" pitchFamily="34" charset="0"/>
              </a:rPr>
              <a:t>Acciones armadas y amedrentamientos por parte de grupos armados ilegales a once meses del calendario electoral 2019, 2022 y 2023.</a:t>
            </a:r>
            <a:endParaRPr lang="es-CO" sz="1500" dirty="0">
              <a:latin typeface="Gill Sans MT" panose="020B0502020104020203" pitchFamily="34" charset="0"/>
            </a:endParaRPr>
          </a:p>
        </p:txBody>
      </p:sp>
      <p:graphicFrame>
        <p:nvGraphicFramePr>
          <p:cNvPr id="2" name="Gráfico 1">
            <a:extLst>
              <a:ext uri="{FF2B5EF4-FFF2-40B4-BE49-F238E27FC236}">
                <a16:creationId xmlns:a16="http://schemas.microsoft.com/office/drawing/2014/main" id="{648258F9-3C4B-5812-B744-7ABFAE0764B7}"/>
              </a:ext>
            </a:extLst>
          </p:cNvPr>
          <p:cNvGraphicFramePr/>
          <p:nvPr>
            <p:extLst>
              <p:ext uri="{D42A27DB-BD31-4B8C-83A1-F6EECF244321}">
                <p14:modId xmlns:p14="http://schemas.microsoft.com/office/powerpoint/2010/main" val="2522618057"/>
              </p:ext>
            </p:extLst>
          </p:nvPr>
        </p:nvGraphicFramePr>
        <p:xfrm>
          <a:off x="6860861" y="2650404"/>
          <a:ext cx="4752975" cy="2714625"/>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0842865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A89C69CD-16C8-2EEC-8C8A-D07EB65E51C5}"/>
              </a:ext>
            </a:extLst>
          </p:cNvPr>
          <p:cNvSpPr/>
          <p:nvPr/>
        </p:nvSpPr>
        <p:spPr>
          <a:xfrm>
            <a:off x="2648440" y="630237"/>
            <a:ext cx="6895116" cy="799051"/>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ES" sz="2200" b="1" dirty="0">
                <a:solidFill>
                  <a:schemeClr val="bg1"/>
                </a:solidFill>
                <a:effectLst/>
                <a:latin typeface="Gill Sans MT" panose="020B0502020104020203" pitchFamily="34" charset="0"/>
                <a:ea typeface="Bahnschrift" panose="020B0502040204020203" pitchFamily="34" charset="0"/>
                <a:cs typeface="Bahnschrift" panose="020B0502040204020203" pitchFamily="34" charset="0"/>
              </a:rPr>
              <a:t>Violencia contra liderazgos según el nivel de riesgo por presencia de grupos armados ilegales</a:t>
            </a:r>
            <a:endParaRPr lang="es-CO" sz="2200" b="1" dirty="0">
              <a:solidFill>
                <a:schemeClr val="bg1"/>
              </a:solidFill>
              <a:latin typeface="Gill Sans MT" panose="020B0502020104020203" pitchFamily="34" charset="0"/>
            </a:endParaRPr>
          </a:p>
        </p:txBody>
      </p:sp>
      <p:sp>
        <p:nvSpPr>
          <p:cNvPr id="4" name="Marcador de fecha 3">
            <a:extLst>
              <a:ext uri="{FF2B5EF4-FFF2-40B4-BE49-F238E27FC236}">
                <a16:creationId xmlns:a16="http://schemas.microsoft.com/office/drawing/2014/main" id="{EEFB78AA-6444-E23A-3921-D973AB35277A}"/>
              </a:ext>
            </a:extLst>
          </p:cNvPr>
          <p:cNvSpPr>
            <a:spLocks noGrp="1"/>
          </p:cNvSpPr>
          <p:nvPr>
            <p:ph type="dt" sz="half" idx="10"/>
          </p:nvPr>
        </p:nvSpPr>
        <p:spPr/>
        <p:txBody>
          <a:bodyPr/>
          <a:lstStyle/>
          <a:p>
            <a:fld id="{4F96FC71-73A6-4904-83E6-4DB99DE63C21}" type="datetime1">
              <a:rPr lang="en-US" smtClean="0"/>
              <a:t>10/18/2023</a:t>
            </a:fld>
            <a:endParaRPr lang="en-US"/>
          </a:p>
        </p:txBody>
      </p:sp>
      <p:sp>
        <p:nvSpPr>
          <p:cNvPr id="5" name="Marcador de número de diapositiva 4">
            <a:extLst>
              <a:ext uri="{FF2B5EF4-FFF2-40B4-BE49-F238E27FC236}">
                <a16:creationId xmlns:a16="http://schemas.microsoft.com/office/drawing/2014/main" id="{955FC06B-408D-DE5E-F199-83D70FB879F8}"/>
              </a:ext>
            </a:extLst>
          </p:cNvPr>
          <p:cNvSpPr>
            <a:spLocks noGrp="1"/>
          </p:cNvSpPr>
          <p:nvPr>
            <p:ph type="sldNum" sz="quarter" idx="12"/>
          </p:nvPr>
        </p:nvSpPr>
        <p:spPr/>
        <p:txBody>
          <a:bodyPr/>
          <a:lstStyle/>
          <a:p>
            <a:fld id="{F30F7205-41FB-46DE-B583-596CEB3EBE73}" type="slidenum">
              <a:rPr lang="en-US" smtClean="0"/>
              <a:t>41</a:t>
            </a:fld>
            <a:endParaRPr lang="en-US"/>
          </a:p>
        </p:txBody>
      </p:sp>
      <p:sp>
        <p:nvSpPr>
          <p:cNvPr id="8" name="CuadroTexto 7">
            <a:extLst>
              <a:ext uri="{FF2B5EF4-FFF2-40B4-BE49-F238E27FC236}">
                <a16:creationId xmlns:a16="http://schemas.microsoft.com/office/drawing/2014/main" id="{09A62024-511A-CD2E-55E3-D5A4D3225212}"/>
              </a:ext>
            </a:extLst>
          </p:cNvPr>
          <p:cNvSpPr txBox="1"/>
          <p:nvPr/>
        </p:nvSpPr>
        <p:spPr>
          <a:xfrm>
            <a:off x="838200" y="3708460"/>
            <a:ext cx="10533163" cy="2062103"/>
          </a:xfrm>
          <a:prstGeom prst="rect">
            <a:avLst/>
          </a:prstGeom>
          <a:noFill/>
        </p:spPr>
        <p:txBody>
          <a:bodyPr wrap="square" rtlCol="0">
            <a:spAutoFit/>
          </a:bodyPr>
          <a:lstStyle/>
          <a:p>
            <a:pPr algn="just"/>
            <a:r>
              <a:rPr lang="es-ES" sz="1600" b="1" dirty="0">
                <a:latin typeface="Gill Sans MT" panose="020B0502020104020203" pitchFamily="34" charset="0"/>
                <a:ea typeface="Gill Sans"/>
                <a:cs typeface="Gill Sans"/>
              </a:rPr>
              <a:t>L</a:t>
            </a:r>
            <a:r>
              <a:rPr lang="es-ES" sz="1600" b="1" dirty="0">
                <a:effectLst/>
                <a:latin typeface="Gill Sans MT" panose="020B0502020104020203" pitchFamily="34" charset="0"/>
                <a:ea typeface="Gill Sans"/>
                <a:cs typeface="Gill Sans"/>
              </a:rPr>
              <a:t>os hechos de violencia contra liderazgos se concentran en su mayoría (42%) en los municipios con riesgo extremo por presencia de alguno de los GAI</a:t>
            </a:r>
            <a:r>
              <a:rPr lang="es-ES" sz="1600" dirty="0">
                <a:effectLst/>
                <a:latin typeface="Gill Sans MT" panose="020B0502020104020203" pitchFamily="34" charset="0"/>
                <a:ea typeface="Gill Sans"/>
                <a:cs typeface="Gill Sans"/>
              </a:rPr>
              <a:t>. </a:t>
            </a:r>
          </a:p>
          <a:p>
            <a:pPr algn="just"/>
            <a:r>
              <a:rPr lang="es-ES" sz="1600" dirty="0">
                <a:effectLst/>
                <a:latin typeface="Gill Sans MT" panose="020B0502020104020203" pitchFamily="34" charset="0"/>
                <a:ea typeface="Gill Sans"/>
                <a:cs typeface="Gill Sans"/>
              </a:rPr>
              <a:t> </a:t>
            </a:r>
            <a:endParaRPr lang="es-CO" sz="1600" dirty="0">
              <a:effectLst/>
              <a:latin typeface="Bahnschrift" panose="020B0502040204020203" pitchFamily="34" charset="0"/>
              <a:ea typeface="Bahnschrift" panose="020B0502040204020203" pitchFamily="34" charset="0"/>
              <a:cs typeface="Bahnschrift" panose="020B0502040204020203" pitchFamily="34" charset="0"/>
            </a:endParaRPr>
          </a:p>
          <a:p>
            <a:pPr algn="just"/>
            <a:r>
              <a:rPr lang="es-ES" sz="1600" dirty="0">
                <a:effectLst/>
                <a:latin typeface="Gill Sans MT" panose="020B0502020104020203" pitchFamily="34" charset="0"/>
                <a:ea typeface="Gill Sans"/>
                <a:cs typeface="Gill Sans"/>
              </a:rPr>
              <a:t>27% de los casos de violencia contra candidaturas se dan en municipios sin riesgo por presencia de grupos armados ilegales. Este porcentaje es bastante alto y sugiere que </a:t>
            </a:r>
            <a:r>
              <a:rPr lang="es-ES" sz="1600" b="1" dirty="0">
                <a:effectLst/>
                <a:latin typeface="Gill Sans MT" panose="020B0502020104020203" pitchFamily="34" charset="0"/>
                <a:ea typeface="Gill Sans"/>
                <a:cs typeface="Gill Sans"/>
              </a:rPr>
              <a:t>el incremento de la presencia de los grupos armados ilegales no necesariamente explica toda la violencia y en particular, la violencia contra liderazgos políticos y candidaturas. </a:t>
            </a:r>
            <a:endParaRPr lang="es-ES" sz="1600" dirty="0">
              <a:latin typeface="Gill Sans MT" panose="020B0502020104020203" pitchFamily="34" charset="0"/>
            </a:endParaRPr>
          </a:p>
          <a:p>
            <a:pPr marL="285750" indent="-285750" algn="just">
              <a:buFont typeface="Arial" panose="020B0604020202020204" pitchFamily="34" charset="0"/>
              <a:buChar char="•"/>
            </a:pPr>
            <a:endParaRPr lang="es-CO" sz="1600" dirty="0">
              <a:latin typeface="Gill Sans MT" panose="020B0502020104020203" pitchFamily="34" charset="0"/>
            </a:endParaRPr>
          </a:p>
        </p:txBody>
      </p:sp>
      <p:graphicFrame>
        <p:nvGraphicFramePr>
          <p:cNvPr id="6" name="Tabla 5">
            <a:extLst>
              <a:ext uri="{FF2B5EF4-FFF2-40B4-BE49-F238E27FC236}">
                <a16:creationId xmlns:a16="http://schemas.microsoft.com/office/drawing/2014/main" id="{60519ADC-8954-2FE1-23EF-1ABE5FD105D2}"/>
              </a:ext>
            </a:extLst>
          </p:cNvPr>
          <p:cNvGraphicFramePr>
            <a:graphicFrameLocks noGrp="1"/>
          </p:cNvGraphicFramePr>
          <p:nvPr>
            <p:extLst>
              <p:ext uri="{D42A27DB-BD31-4B8C-83A1-F6EECF244321}">
                <p14:modId xmlns:p14="http://schemas.microsoft.com/office/powerpoint/2010/main" val="2163658324"/>
              </p:ext>
            </p:extLst>
          </p:nvPr>
        </p:nvGraphicFramePr>
        <p:xfrm>
          <a:off x="2127577" y="1837354"/>
          <a:ext cx="7936843" cy="1463040"/>
        </p:xfrm>
        <a:graphic>
          <a:graphicData uri="http://schemas.openxmlformats.org/drawingml/2006/table">
            <a:tbl>
              <a:tblPr firstRow="1" bandRow="1"/>
              <a:tblGrid>
                <a:gridCol w="25400">
                  <a:extLst>
                    <a:ext uri="{9D8B030D-6E8A-4147-A177-3AD203B41FA5}">
                      <a16:colId xmlns:a16="http://schemas.microsoft.com/office/drawing/2014/main" val="3138693025"/>
                    </a:ext>
                  </a:extLst>
                </a:gridCol>
                <a:gridCol w="1649442">
                  <a:extLst>
                    <a:ext uri="{9D8B030D-6E8A-4147-A177-3AD203B41FA5}">
                      <a16:colId xmlns:a16="http://schemas.microsoft.com/office/drawing/2014/main" val="207962244"/>
                    </a:ext>
                  </a:extLst>
                </a:gridCol>
                <a:gridCol w="1365571">
                  <a:extLst>
                    <a:ext uri="{9D8B030D-6E8A-4147-A177-3AD203B41FA5}">
                      <a16:colId xmlns:a16="http://schemas.microsoft.com/office/drawing/2014/main" val="1160304689"/>
                    </a:ext>
                  </a:extLst>
                </a:gridCol>
                <a:gridCol w="1355835">
                  <a:extLst>
                    <a:ext uri="{9D8B030D-6E8A-4147-A177-3AD203B41FA5}">
                      <a16:colId xmlns:a16="http://schemas.microsoft.com/office/drawing/2014/main" val="295719667"/>
                    </a:ext>
                  </a:extLst>
                </a:gridCol>
                <a:gridCol w="1355834">
                  <a:extLst>
                    <a:ext uri="{9D8B030D-6E8A-4147-A177-3AD203B41FA5}">
                      <a16:colId xmlns:a16="http://schemas.microsoft.com/office/drawing/2014/main" val="432888505"/>
                    </a:ext>
                  </a:extLst>
                </a:gridCol>
                <a:gridCol w="1434957">
                  <a:extLst>
                    <a:ext uri="{9D8B030D-6E8A-4147-A177-3AD203B41FA5}">
                      <a16:colId xmlns:a16="http://schemas.microsoft.com/office/drawing/2014/main" val="3930708574"/>
                    </a:ext>
                  </a:extLst>
                </a:gridCol>
                <a:gridCol w="749804">
                  <a:extLst>
                    <a:ext uri="{9D8B030D-6E8A-4147-A177-3AD203B41FA5}">
                      <a16:colId xmlns:a16="http://schemas.microsoft.com/office/drawing/2014/main" val="2707316503"/>
                    </a:ext>
                  </a:extLst>
                </a:gridCol>
              </a:tblGrid>
              <a:tr h="0">
                <a:tc gridSpan="2">
                  <a:txBody>
                    <a:bodyPr/>
                    <a:lstStyle/>
                    <a:p>
                      <a:pPr marL="63500" marR="63500" algn="ctr">
                        <a:spcBef>
                          <a:spcPts val="500"/>
                        </a:spcBef>
                        <a:spcAft>
                          <a:spcPts val="500"/>
                        </a:spcAft>
                      </a:pPr>
                      <a:r>
                        <a:rPr lang="es-ES" sz="1200" b="1">
                          <a:solidFill>
                            <a:srgbClr val="000000"/>
                          </a:solidFill>
                          <a:effectLst/>
                          <a:latin typeface="Gill Sans MT" panose="020B0502020104020203" pitchFamily="34" charset="0"/>
                          <a:ea typeface="Arial" panose="020B0604020202020204" pitchFamily="34" charset="0"/>
                          <a:cs typeface="Bahnschrift" panose="020B0502040204020203" pitchFamily="34" charset="0"/>
                        </a:rPr>
                        <a:t>Tipo de liderazgo</a:t>
                      </a:r>
                      <a:endParaRPr lang="es-CO" sz="1200">
                        <a:effectLst/>
                        <a:latin typeface="Gill Sans MT" panose="020B0502020104020203" pitchFamily="34" charset="0"/>
                        <a:ea typeface="Bahnschrift" panose="020B0502040204020203" pitchFamily="34" charset="0"/>
                        <a:cs typeface="Bahnschrift" panose="020B0502040204020203"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hMerge="1">
                  <a:txBody>
                    <a:bodyPr/>
                    <a:lstStyle/>
                    <a:p>
                      <a:endParaRPr lang="es-CO"/>
                    </a:p>
                  </a:txBody>
                  <a:tcPr/>
                </a:tc>
                <a:tc>
                  <a:txBody>
                    <a:bodyPr/>
                    <a:lstStyle/>
                    <a:p>
                      <a:pPr marL="63500" marR="63500" algn="ctr">
                        <a:spcBef>
                          <a:spcPts val="500"/>
                        </a:spcBef>
                        <a:spcAft>
                          <a:spcPts val="500"/>
                        </a:spcAft>
                      </a:pPr>
                      <a:r>
                        <a:rPr lang="es-ES" sz="1200" b="1" dirty="0">
                          <a:solidFill>
                            <a:srgbClr val="000000"/>
                          </a:solidFill>
                          <a:effectLst/>
                          <a:latin typeface="Gill Sans MT" panose="020B0502020104020203" pitchFamily="34" charset="0"/>
                          <a:ea typeface="Arial" panose="020B0604020202020204" pitchFamily="34" charset="0"/>
                          <a:cs typeface="Bahnschrift" panose="020B0502040204020203" pitchFamily="34" charset="0"/>
                        </a:rPr>
                        <a:t>Sin riesgo </a:t>
                      </a:r>
                      <a:br>
                        <a:rPr lang="es-ES" sz="1200" b="1" dirty="0">
                          <a:solidFill>
                            <a:srgbClr val="000000"/>
                          </a:solidFill>
                          <a:effectLst/>
                          <a:latin typeface="Gill Sans MT" panose="020B0502020104020203" pitchFamily="34" charset="0"/>
                          <a:ea typeface="Arial" panose="020B0604020202020204" pitchFamily="34" charset="0"/>
                          <a:cs typeface="Bahnschrift" panose="020B0502040204020203" pitchFamily="34" charset="0"/>
                        </a:rPr>
                      </a:br>
                      <a:r>
                        <a:rPr lang="es-ES" sz="1200" b="1" dirty="0">
                          <a:solidFill>
                            <a:srgbClr val="000000"/>
                          </a:solidFill>
                          <a:effectLst/>
                          <a:latin typeface="Gill Sans MT" panose="020B0502020104020203" pitchFamily="34" charset="0"/>
                          <a:ea typeface="Arial" panose="020B0604020202020204" pitchFamily="34" charset="0"/>
                          <a:cs typeface="Bahnschrift" panose="020B0502040204020203" pitchFamily="34" charset="0"/>
                        </a:rPr>
                        <a:t>(695 municipios)</a:t>
                      </a:r>
                      <a:endParaRPr lang="es-CO" sz="1200" dirty="0">
                        <a:effectLst/>
                        <a:latin typeface="Gill Sans MT" panose="020B0502020104020203" pitchFamily="34" charset="0"/>
                        <a:ea typeface="Bahnschrift" panose="020B0502040204020203" pitchFamily="34" charset="0"/>
                        <a:cs typeface="Bahnschrift" panose="020B0502040204020203"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marL="63500" marR="63500" algn="ctr">
                        <a:spcBef>
                          <a:spcPts val="500"/>
                        </a:spcBef>
                        <a:spcAft>
                          <a:spcPts val="500"/>
                        </a:spcAft>
                      </a:pPr>
                      <a:r>
                        <a:rPr lang="es-ES" sz="1200" b="1" dirty="0">
                          <a:solidFill>
                            <a:srgbClr val="000000"/>
                          </a:solidFill>
                          <a:effectLst/>
                          <a:latin typeface="Gill Sans MT" panose="020B0502020104020203" pitchFamily="34" charset="0"/>
                          <a:ea typeface="Arial" panose="020B0604020202020204" pitchFamily="34" charset="0"/>
                          <a:cs typeface="Bahnschrift" panose="020B0502040204020203" pitchFamily="34" charset="0"/>
                        </a:rPr>
                        <a:t>Medio </a:t>
                      </a:r>
                      <a:br>
                        <a:rPr lang="es-ES" sz="1200" b="1" dirty="0">
                          <a:solidFill>
                            <a:srgbClr val="000000"/>
                          </a:solidFill>
                          <a:effectLst/>
                          <a:latin typeface="Gill Sans MT" panose="020B0502020104020203" pitchFamily="34" charset="0"/>
                          <a:ea typeface="Arial" panose="020B0604020202020204" pitchFamily="34" charset="0"/>
                          <a:cs typeface="Bahnschrift" panose="020B0502040204020203" pitchFamily="34" charset="0"/>
                        </a:rPr>
                      </a:br>
                      <a:r>
                        <a:rPr lang="es-ES" sz="1200" b="1" dirty="0">
                          <a:solidFill>
                            <a:srgbClr val="000000"/>
                          </a:solidFill>
                          <a:effectLst/>
                          <a:latin typeface="Gill Sans MT" panose="020B0502020104020203" pitchFamily="34" charset="0"/>
                          <a:ea typeface="Arial" panose="020B0604020202020204" pitchFamily="34" charset="0"/>
                          <a:cs typeface="Bahnschrift" panose="020B0502040204020203" pitchFamily="34" charset="0"/>
                        </a:rPr>
                        <a:t>(146 municipios)</a:t>
                      </a:r>
                      <a:endParaRPr lang="es-CO" sz="1200" dirty="0">
                        <a:effectLst/>
                        <a:latin typeface="Gill Sans MT" panose="020B0502020104020203" pitchFamily="34" charset="0"/>
                        <a:ea typeface="Bahnschrift" panose="020B0502040204020203" pitchFamily="34" charset="0"/>
                        <a:cs typeface="Bahnschrift" panose="020B0502040204020203"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marL="63500" marR="63500" algn="ctr">
                        <a:spcBef>
                          <a:spcPts val="500"/>
                        </a:spcBef>
                        <a:spcAft>
                          <a:spcPts val="500"/>
                        </a:spcAft>
                      </a:pPr>
                      <a:r>
                        <a:rPr lang="es-ES" sz="1200" b="1" dirty="0">
                          <a:solidFill>
                            <a:srgbClr val="000000"/>
                          </a:solidFill>
                          <a:effectLst/>
                          <a:latin typeface="Gill Sans MT" panose="020B0502020104020203" pitchFamily="34" charset="0"/>
                          <a:ea typeface="Arial" panose="020B0604020202020204" pitchFamily="34" charset="0"/>
                          <a:cs typeface="Bahnschrift" panose="020B0502040204020203" pitchFamily="34" charset="0"/>
                        </a:rPr>
                        <a:t>Alto </a:t>
                      </a:r>
                      <a:br>
                        <a:rPr lang="es-ES" sz="1200" b="1" dirty="0">
                          <a:solidFill>
                            <a:srgbClr val="000000"/>
                          </a:solidFill>
                          <a:effectLst/>
                          <a:latin typeface="Gill Sans MT" panose="020B0502020104020203" pitchFamily="34" charset="0"/>
                          <a:ea typeface="Arial" panose="020B0604020202020204" pitchFamily="34" charset="0"/>
                          <a:cs typeface="Bahnschrift" panose="020B0502040204020203" pitchFamily="34" charset="0"/>
                        </a:rPr>
                      </a:br>
                      <a:r>
                        <a:rPr lang="es-ES" sz="1200" b="1" dirty="0">
                          <a:solidFill>
                            <a:srgbClr val="000000"/>
                          </a:solidFill>
                          <a:effectLst/>
                          <a:latin typeface="Gill Sans MT" panose="020B0502020104020203" pitchFamily="34" charset="0"/>
                          <a:ea typeface="Arial" panose="020B0604020202020204" pitchFamily="34" charset="0"/>
                          <a:cs typeface="Bahnschrift" panose="020B0502040204020203" pitchFamily="34" charset="0"/>
                        </a:rPr>
                        <a:t>(144 municipios)</a:t>
                      </a:r>
                      <a:endParaRPr lang="es-CO" sz="1200" dirty="0">
                        <a:effectLst/>
                        <a:latin typeface="Gill Sans MT" panose="020B0502020104020203" pitchFamily="34" charset="0"/>
                        <a:ea typeface="Bahnschrift" panose="020B0502040204020203" pitchFamily="34" charset="0"/>
                        <a:cs typeface="Bahnschrift" panose="020B0502040204020203"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marL="63500" marR="63500" algn="ctr">
                        <a:spcBef>
                          <a:spcPts val="500"/>
                        </a:spcBef>
                        <a:spcAft>
                          <a:spcPts val="500"/>
                        </a:spcAft>
                      </a:pPr>
                      <a:r>
                        <a:rPr lang="es-ES" sz="1200" b="1" dirty="0">
                          <a:solidFill>
                            <a:srgbClr val="000000"/>
                          </a:solidFill>
                          <a:effectLst/>
                          <a:latin typeface="Gill Sans MT" panose="020B0502020104020203" pitchFamily="34" charset="0"/>
                          <a:ea typeface="Arial" panose="020B0604020202020204" pitchFamily="34" charset="0"/>
                          <a:cs typeface="Bahnschrift" panose="020B0502040204020203" pitchFamily="34" charset="0"/>
                        </a:rPr>
                        <a:t>Extremo </a:t>
                      </a:r>
                      <a:br>
                        <a:rPr lang="es-ES" sz="1200" b="1" dirty="0">
                          <a:solidFill>
                            <a:srgbClr val="000000"/>
                          </a:solidFill>
                          <a:effectLst/>
                          <a:latin typeface="Gill Sans MT" panose="020B0502020104020203" pitchFamily="34" charset="0"/>
                          <a:ea typeface="Arial" panose="020B0604020202020204" pitchFamily="34" charset="0"/>
                          <a:cs typeface="Bahnschrift" panose="020B0502040204020203" pitchFamily="34" charset="0"/>
                        </a:rPr>
                      </a:br>
                      <a:r>
                        <a:rPr lang="es-ES" sz="1200" b="1" dirty="0">
                          <a:solidFill>
                            <a:srgbClr val="000000"/>
                          </a:solidFill>
                          <a:effectLst/>
                          <a:latin typeface="Gill Sans MT" panose="020B0502020104020203" pitchFamily="34" charset="0"/>
                          <a:ea typeface="Arial" panose="020B0604020202020204" pitchFamily="34" charset="0"/>
                          <a:cs typeface="Bahnschrift" panose="020B0502040204020203" pitchFamily="34" charset="0"/>
                        </a:rPr>
                        <a:t>(136 municipios)</a:t>
                      </a:r>
                      <a:endParaRPr lang="es-CO" sz="1200" dirty="0">
                        <a:effectLst/>
                        <a:latin typeface="Gill Sans MT" panose="020B0502020104020203" pitchFamily="34" charset="0"/>
                        <a:ea typeface="Bahnschrift" panose="020B0502040204020203" pitchFamily="34" charset="0"/>
                        <a:cs typeface="Bahnschrift" panose="020B0502040204020203"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marL="63500" marR="63500" algn="ctr">
                        <a:spcBef>
                          <a:spcPts val="500"/>
                        </a:spcBef>
                        <a:spcAft>
                          <a:spcPts val="500"/>
                        </a:spcAft>
                      </a:pPr>
                      <a:r>
                        <a:rPr lang="es-ES" sz="1200" b="1" dirty="0">
                          <a:solidFill>
                            <a:srgbClr val="000000"/>
                          </a:solidFill>
                          <a:effectLst/>
                          <a:latin typeface="Gill Sans MT" panose="020B0502020104020203" pitchFamily="34" charset="0"/>
                          <a:ea typeface="Arial" panose="020B0604020202020204" pitchFamily="34" charset="0"/>
                          <a:cs typeface="Bahnschrift" panose="020B0502040204020203" pitchFamily="34" charset="0"/>
                        </a:rPr>
                        <a:t>Total</a:t>
                      </a:r>
                      <a:endParaRPr lang="es-CO" sz="1200" dirty="0">
                        <a:effectLst/>
                        <a:latin typeface="Gill Sans MT" panose="020B0502020104020203" pitchFamily="34" charset="0"/>
                        <a:ea typeface="Bahnschrift" panose="020B0502040204020203" pitchFamily="34" charset="0"/>
                        <a:cs typeface="Bahnschrift" panose="020B0502040204020203"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extLst>
                  <a:ext uri="{0D108BD9-81ED-4DB2-BD59-A6C34878D82A}">
                    <a16:rowId xmlns:a16="http://schemas.microsoft.com/office/drawing/2014/main" val="2386277754"/>
                  </a:ext>
                </a:extLst>
              </a:tr>
              <a:tr h="0">
                <a:tc gridSpan="2">
                  <a:txBody>
                    <a:bodyPr/>
                    <a:lstStyle/>
                    <a:p>
                      <a:pPr marL="63500" marR="63500" algn="ctr">
                        <a:spcBef>
                          <a:spcPts val="500"/>
                        </a:spcBef>
                        <a:spcAft>
                          <a:spcPts val="500"/>
                        </a:spcAft>
                      </a:pPr>
                      <a:r>
                        <a:rPr lang="es-ES" sz="1200">
                          <a:solidFill>
                            <a:srgbClr val="000000"/>
                          </a:solidFill>
                          <a:effectLst/>
                          <a:latin typeface="Gill Sans MT" panose="020B0502020104020203" pitchFamily="34" charset="0"/>
                          <a:ea typeface="Arial" panose="020B0604020202020204" pitchFamily="34" charset="0"/>
                          <a:cs typeface="Bahnschrift" panose="020B0502040204020203" pitchFamily="34" charset="0"/>
                        </a:rPr>
                        <a:t>Comunal</a:t>
                      </a:r>
                      <a:endParaRPr lang="es-CO" sz="1200">
                        <a:effectLst/>
                        <a:latin typeface="Gill Sans MT" panose="020B0502020104020203" pitchFamily="34" charset="0"/>
                        <a:ea typeface="Bahnschrift" panose="020B0502040204020203" pitchFamily="34" charset="0"/>
                        <a:cs typeface="Bahnschrift" panose="020B0502040204020203"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CO"/>
                    </a:p>
                  </a:txBody>
                  <a:tcPr/>
                </a:tc>
                <a:tc>
                  <a:txBody>
                    <a:bodyPr/>
                    <a:lstStyle/>
                    <a:p>
                      <a:pPr marL="63500" marR="63500" algn="ctr">
                        <a:spcBef>
                          <a:spcPts val="500"/>
                        </a:spcBef>
                        <a:spcAft>
                          <a:spcPts val="500"/>
                        </a:spcAft>
                      </a:pPr>
                      <a:r>
                        <a:rPr lang="es-ES" sz="1200">
                          <a:solidFill>
                            <a:srgbClr val="000000"/>
                          </a:solidFill>
                          <a:effectLst/>
                          <a:latin typeface="Gill Sans MT" panose="020B0502020104020203" pitchFamily="34" charset="0"/>
                          <a:ea typeface="Arial" panose="020B0604020202020204" pitchFamily="34" charset="0"/>
                          <a:cs typeface="Bahnschrift" panose="020B0502040204020203" pitchFamily="34" charset="0"/>
                        </a:rPr>
                        <a:t>4 (7%)</a:t>
                      </a:r>
                      <a:endParaRPr lang="es-CO" sz="1200">
                        <a:effectLst/>
                        <a:latin typeface="Gill Sans MT" panose="020B0502020104020203" pitchFamily="34" charset="0"/>
                        <a:ea typeface="Bahnschrift" panose="020B0502040204020203" pitchFamily="34" charset="0"/>
                        <a:cs typeface="Bahnschrift" panose="020B0502040204020203"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0" marR="63500" algn="ctr">
                        <a:spcBef>
                          <a:spcPts val="500"/>
                        </a:spcBef>
                        <a:spcAft>
                          <a:spcPts val="500"/>
                        </a:spcAft>
                      </a:pPr>
                      <a:r>
                        <a:rPr lang="es-ES" sz="1200" dirty="0">
                          <a:solidFill>
                            <a:srgbClr val="000000"/>
                          </a:solidFill>
                          <a:effectLst/>
                          <a:latin typeface="Gill Sans MT" panose="020B0502020104020203" pitchFamily="34" charset="0"/>
                          <a:ea typeface="Arial" panose="020B0604020202020204" pitchFamily="34" charset="0"/>
                          <a:cs typeface="Bahnschrift" panose="020B0502040204020203" pitchFamily="34" charset="0"/>
                        </a:rPr>
                        <a:t>10 (17%)</a:t>
                      </a:r>
                      <a:endParaRPr lang="es-CO" sz="1200" dirty="0">
                        <a:effectLst/>
                        <a:latin typeface="Gill Sans MT" panose="020B0502020104020203" pitchFamily="34" charset="0"/>
                        <a:ea typeface="Bahnschrift" panose="020B0502040204020203" pitchFamily="34" charset="0"/>
                        <a:cs typeface="Bahnschrift" panose="020B0502040204020203"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0" marR="63500" algn="ctr">
                        <a:spcBef>
                          <a:spcPts val="500"/>
                        </a:spcBef>
                        <a:spcAft>
                          <a:spcPts val="500"/>
                        </a:spcAft>
                      </a:pPr>
                      <a:r>
                        <a:rPr lang="es-ES" sz="1200">
                          <a:solidFill>
                            <a:srgbClr val="000000"/>
                          </a:solidFill>
                          <a:effectLst/>
                          <a:latin typeface="Gill Sans MT" panose="020B0502020104020203" pitchFamily="34" charset="0"/>
                          <a:ea typeface="Arial" panose="020B0604020202020204" pitchFamily="34" charset="0"/>
                          <a:cs typeface="Bahnschrift" panose="020B0502040204020203" pitchFamily="34" charset="0"/>
                        </a:rPr>
                        <a:t>11 (18%)</a:t>
                      </a:r>
                      <a:endParaRPr lang="es-CO" sz="1200">
                        <a:effectLst/>
                        <a:latin typeface="Gill Sans MT" panose="020B0502020104020203" pitchFamily="34" charset="0"/>
                        <a:ea typeface="Bahnschrift" panose="020B0502040204020203" pitchFamily="34" charset="0"/>
                        <a:cs typeface="Bahnschrift" panose="020B0502040204020203"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0" marR="63500" algn="ctr">
                        <a:spcBef>
                          <a:spcPts val="500"/>
                        </a:spcBef>
                        <a:spcAft>
                          <a:spcPts val="500"/>
                        </a:spcAft>
                      </a:pPr>
                      <a:r>
                        <a:rPr lang="es-ES" sz="1200">
                          <a:solidFill>
                            <a:srgbClr val="000000"/>
                          </a:solidFill>
                          <a:effectLst/>
                          <a:latin typeface="Gill Sans MT" panose="020B0502020104020203" pitchFamily="34" charset="0"/>
                          <a:ea typeface="Arial" panose="020B0604020202020204" pitchFamily="34" charset="0"/>
                          <a:cs typeface="Bahnschrift" panose="020B0502040204020203" pitchFamily="34" charset="0"/>
                        </a:rPr>
                        <a:t>35 (58%)</a:t>
                      </a:r>
                      <a:endParaRPr lang="es-CO" sz="1200">
                        <a:effectLst/>
                        <a:latin typeface="Gill Sans MT" panose="020B0502020104020203" pitchFamily="34" charset="0"/>
                        <a:ea typeface="Bahnschrift" panose="020B0502040204020203" pitchFamily="34" charset="0"/>
                        <a:cs typeface="Bahnschrift" panose="020B0502040204020203"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0" marR="63500" algn="ctr">
                        <a:spcBef>
                          <a:spcPts val="500"/>
                        </a:spcBef>
                        <a:spcAft>
                          <a:spcPts val="500"/>
                        </a:spcAft>
                      </a:pPr>
                      <a:r>
                        <a:rPr lang="es-ES" sz="1200">
                          <a:solidFill>
                            <a:srgbClr val="000000"/>
                          </a:solidFill>
                          <a:effectLst/>
                          <a:latin typeface="Gill Sans MT" panose="020B0502020104020203" pitchFamily="34" charset="0"/>
                          <a:ea typeface="Arial" panose="020B0604020202020204" pitchFamily="34" charset="0"/>
                          <a:cs typeface="Bahnschrift" panose="020B0502040204020203" pitchFamily="34" charset="0"/>
                        </a:rPr>
                        <a:t>60</a:t>
                      </a:r>
                      <a:endParaRPr lang="es-CO" sz="1200">
                        <a:effectLst/>
                        <a:latin typeface="Gill Sans MT" panose="020B0502020104020203" pitchFamily="34" charset="0"/>
                        <a:ea typeface="Bahnschrift" panose="020B0502040204020203" pitchFamily="34" charset="0"/>
                        <a:cs typeface="Bahnschrift" panose="020B0502040204020203"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28346664"/>
                  </a:ext>
                </a:extLst>
              </a:tr>
              <a:tr h="0">
                <a:tc gridSpan="2">
                  <a:txBody>
                    <a:bodyPr/>
                    <a:lstStyle/>
                    <a:p>
                      <a:pPr marL="63500" marR="63500" algn="ctr">
                        <a:spcBef>
                          <a:spcPts val="500"/>
                        </a:spcBef>
                        <a:spcAft>
                          <a:spcPts val="500"/>
                        </a:spcAft>
                      </a:pPr>
                      <a:r>
                        <a:rPr lang="es-ES" sz="1200">
                          <a:solidFill>
                            <a:srgbClr val="000000"/>
                          </a:solidFill>
                          <a:effectLst/>
                          <a:latin typeface="Gill Sans MT" panose="020B0502020104020203" pitchFamily="34" charset="0"/>
                          <a:ea typeface="Arial" panose="020B0604020202020204" pitchFamily="34" charset="0"/>
                          <a:cs typeface="Bahnschrift" panose="020B0502040204020203" pitchFamily="34" charset="0"/>
                        </a:rPr>
                        <a:t>Social</a:t>
                      </a:r>
                      <a:endParaRPr lang="es-CO" sz="1200">
                        <a:effectLst/>
                        <a:latin typeface="Gill Sans MT" panose="020B0502020104020203" pitchFamily="34" charset="0"/>
                        <a:ea typeface="Bahnschrift" panose="020B0502040204020203" pitchFamily="34" charset="0"/>
                        <a:cs typeface="Bahnschrift" panose="020B0502040204020203"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CO"/>
                    </a:p>
                  </a:txBody>
                  <a:tcPr/>
                </a:tc>
                <a:tc>
                  <a:txBody>
                    <a:bodyPr/>
                    <a:lstStyle/>
                    <a:p>
                      <a:pPr marL="63500" marR="63500" algn="ctr">
                        <a:spcBef>
                          <a:spcPts val="500"/>
                        </a:spcBef>
                        <a:spcAft>
                          <a:spcPts val="500"/>
                        </a:spcAft>
                      </a:pPr>
                      <a:r>
                        <a:rPr lang="es-ES" sz="1200">
                          <a:solidFill>
                            <a:srgbClr val="000000"/>
                          </a:solidFill>
                          <a:effectLst/>
                          <a:latin typeface="Gill Sans MT" panose="020B0502020104020203" pitchFamily="34" charset="0"/>
                          <a:ea typeface="Arial" panose="020B0604020202020204" pitchFamily="34" charset="0"/>
                          <a:cs typeface="Bahnschrift" panose="020B0502040204020203" pitchFamily="34" charset="0"/>
                        </a:rPr>
                        <a:t>18 (12%)</a:t>
                      </a:r>
                      <a:endParaRPr lang="es-CO" sz="1200">
                        <a:effectLst/>
                        <a:latin typeface="Gill Sans MT" panose="020B0502020104020203" pitchFamily="34" charset="0"/>
                        <a:ea typeface="Bahnschrift" panose="020B0502040204020203" pitchFamily="34" charset="0"/>
                        <a:cs typeface="Bahnschrift" panose="020B0502040204020203"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0" marR="63500" algn="ctr">
                        <a:spcBef>
                          <a:spcPts val="500"/>
                        </a:spcBef>
                        <a:spcAft>
                          <a:spcPts val="500"/>
                        </a:spcAft>
                      </a:pPr>
                      <a:r>
                        <a:rPr lang="es-ES" sz="1200">
                          <a:solidFill>
                            <a:srgbClr val="000000"/>
                          </a:solidFill>
                          <a:effectLst/>
                          <a:latin typeface="Gill Sans MT" panose="020B0502020104020203" pitchFamily="34" charset="0"/>
                          <a:ea typeface="Arial" panose="020B0604020202020204" pitchFamily="34" charset="0"/>
                          <a:cs typeface="Bahnschrift" panose="020B0502040204020203" pitchFamily="34" charset="0"/>
                        </a:rPr>
                        <a:t>43 (28%)</a:t>
                      </a:r>
                      <a:endParaRPr lang="es-CO" sz="1200">
                        <a:effectLst/>
                        <a:latin typeface="Gill Sans MT" panose="020B0502020104020203" pitchFamily="34" charset="0"/>
                        <a:ea typeface="Bahnschrift" panose="020B0502040204020203" pitchFamily="34" charset="0"/>
                        <a:cs typeface="Bahnschrift" panose="020B0502040204020203"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0" marR="63500" algn="ctr">
                        <a:spcBef>
                          <a:spcPts val="500"/>
                        </a:spcBef>
                        <a:spcAft>
                          <a:spcPts val="500"/>
                        </a:spcAft>
                      </a:pPr>
                      <a:r>
                        <a:rPr lang="es-ES" sz="1200">
                          <a:solidFill>
                            <a:srgbClr val="000000"/>
                          </a:solidFill>
                          <a:effectLst/>
                          <a:latin typeface="Gill Sans MT" panose="020B0502020104020203" pitchFamily="34" charset="0"/>
                          <a:ea typeface="Arial" panose="020B0604020202020204" pitchFamily="34" charset="0"/>
                          <a:cs typeface="Bahnschrift" panose="020B0502040204020203" pitchFamily="34" charset="0"/>
                        </a:rPr>
                        <a:t>20 (13%)</a:t>
                      </a:r>
                      <a:endParaRPr lang="es-CO" sz="1200">
                        <a:effectLst/>
                        <a:latin typeface="Gill Sans MT" panose="020B0502020104020203" pitchFamily="34" charset="0"/>
                        <a:ea typeface="Bahnschrift" panose="020B0502040204020203" pitchFamily="34" charset="0"/>
                        <a:cs typeface="Bahnschrift" panose="020B0502040204020203"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0" marR="63500" algn="ctr">
                        <a:spcBef>
                          <a:spcPts val="500"/>
                        </a:spcBef>
                        <a:spcAft>
                          <a:spcPts val="500"/>
                        </a:spcAft>
                      </a:pPr>
                      <a:r>
                        <a:rPr lang="es-ES" sz="1200">
                          <a:solidFill>
                            <a:srgbClr val="000000"/>
                          </a:solidFill>
                          <a:effectLst/>
                          <a:latin typeface="Gill Sans MT" panose="020B0502020104020203" pitchFamily="34" charset="0"/>
                          <a:ea typeface="Arial" panose="020B0604020202020204" pitchFamily="34" charset="0"/>
                          <a:cs typeface="Bahnschrift" panose="020B0502040204020203" pitchFamily="34" charset="0"/>
                        </a:rPr>
                        <a:t>75 (48%)</a:t>
                      </a:r>
                      <a:endParaRPr lang="es-CO" sz="1200">
                        <a:effectLst/>
                        <a:latin typeface="Gill Sans MT" panose="020B0502020104020203" pitchFamily="34" charset="0"/>
                        <a:ea typeface="Bahnschrift" panose="020B0502040204020203" pitchFamily="34" charset="0"/>
                        <a:cs typeface="Bahnschrift" panose="020B0502040204020203"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0" marR="63500" algn="ctr">
                        <a:spcBef>
                          <a:spcPts val="500"/>
                        </a:spcBef>
                        <a:spcAft>
                          <a:spcPts val="500"/>
                        </a:spcAft>
                      </a:pPr>
                      <a:r>
                        <a:rPr lang="es-ES" sz="1200">
                          <a:solidFill>
                            <a:srgbClr val="000000"/>
                          </a:solidFill>
                          <a:effectLst/>
                          <a:latin typeface="Gill Sans MT" panose="020B0502020104020203" pitchFamily="34" charset="0"/>
                          <a:ea typeface="Arial" panose="020B0604020202020204" pitchFamily="34" charset="0"/>
                          <a:cs typeface="Bahnschrift" panose="020B0502040204020203" pitchFamily="34" charset="0"/>
                        </a:rPr>
                        <a:t>156</a:t>
                      </a:r>
                      <a:endParaRPr lang="es-CO" sz="1200">
                        <a:effectLst/>
                        <a:latin typeface="Gill Sans MT" panose="020B0502020104020203" pitchFamily="34" charset="0"/>
                        <a:ea typeface="Bahnschrift" panose="020B0502040204020203" pitchFamily="34" charset="0"/>
                        <a:cs typeface="Bahnschrift" panose="020B0502040204020203"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17738011"/>
                  </a:ext>
                </a:extLst>
              </a:tr>
              <a:tr h="79817">
                <a:tc gridSpan="2">
                  <a:txBody>
                    <a:bodyPr/>
                    <a:lstStyle/>
                    <a:p>
                      <a:pPr marL="63500" marR="63500" algn="ctr">
                        <a:spcBef>
                          <a:spcPts val="500"/>
                        </a:spcBef>
                        <a:spcAft>
                          <a:spcPts val="500"/>
                        </a:spcAft>
                      </a:pPr>
                      <a:r>
                        <a:rPr lang="es-ES" sz="1200">
                          <a:solidFill>
                            <a:srgbClr val="000000"/>
                          </a:solidFill>
                          <a:effectLst/>
                          <a:latin typeface="Gill Sans MT" panose="020B0502020104020203" pitchFamily="34" charset="0"/>
                          <a:ea typeface="Arial" panose="020B0604020202020204" pitchFamily="34" charset="0"/>
                          <a:cs typeface="Bahnschrift" panose="020B0502040204020203" pitchFamily="34" charset="0"/>
                        </a:rPr>
                        <a:t>Política</a:t>
                      </a:r>
                      <a:endParaRPr lang="es-CO" sz="1200">
                        <a:effectLst/>
                        <a:latin typeface="Gill Sans MT" panose="020B0502020104020203" pitchFamily="34" charset="0"/>
                        <a:ea typeface="Bahnschrift" panose="020B0502040204020203" pitchFamily="34" charset="0"/>
                        <a:cs typeface="Bahnschrift" panose="020B0502040204020203"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CO"/>
                    </a:p>
                  </a:txBody>
                  <a:tcPr/>
                </a:tc>
                <a:tc>
                  <a:txBody>
                    <a:bodyPr/>
                    <a:lstStyle/>
                    <a:p>
                      <a:pPr marL="63500" marR="63500" algn="ctr">
                        <a:spcBef>
                          <a:spcPts val="500"/>
                        </a:spcBef>
                        <a:spcAft>
                          <a:spcPts val="500"/>
                        </a:spcAft>
                      </a:pPr>
                      <a:r>
                        <a:rPr lang="es-ES" sz="1200">
                          <a:solidFill>
                            <a:srgbClr val="000000"/>
                          </a:solidFill>
                          <a:effectLst/>
                          <a:latin typeface="Gill Sans MT" panose="020B0502020104020203" pitchFamily="34" charset="0"/>
                          <a:ea typeface="Arial" panose="020B0604020202020204" pitchFamily="34" charset="0"/>
                          <a:cs typeface="Bahnschrift" panose="020B0502040204020203" pitchFamily="34" charset="0"/>
                        </a:rPr>
                        <a:t>91 (21%)</a:t>
                      </a:r>
                      <a:endParaRPr lang="es-CO" sz="1200">
                        <a:effectLst/>
                        <a:latin typeface="Gill Sans MT" panose="020B0502020104020203" pitchFamily="34" charset="0"/>
                        <a:ea typeface="Bahnschrift" panose="020B0502040204020203" pitchFamily="34" charset="0"/>
                        <a:cs typeface="Bahnschrift" panose="020B0502040204020203"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0" marR="63500" algn="ctr">
                        <a:spcBef>
                          <a:spcPts val="500"/>
                        </a:spcBef>
                        <a:spcAft>
                          <a:spcPts val="500"/>
                        </a:spcAft>
                      </a:pPr>
                      <a:r>
                        <a:rPr lang="es-ES" sz="1200">
                          <a:solidFill>
                            <a:srgbClr val="000000"/>
                          </a:solidFill>
                          <a:effectLst/>
                          <a:latin typeface="Gill Sans MT" panose="020B0502020104020203" pitchFamily="34" charset="0"/>
                          <a:ea typeface="Arial" panose="020B0604020202020204" pitchFamily="34" charset="0"/>
                          <a:cs typeface="Bahnschrift" panose="020B0502040204020203" pitchFamily="34" charset="0"/>
                        </a:rPr>
                        <a:t>110 (25%)</a:t>
                      </a:r>
                      <a:endParaRPr lang="es-CO" sz="1200">
                        <a:effectLst/>
                        <a:latin typeface="Gill Sans MT" panose="020B0502020104020203" pitchFamily="34" charset="0"/>
                        <a:ea typeface="Bahnschrift" panose="020B0502040204020203" pitchFamily="34" charset="0"/>
                        <a:cs typeface="Bahnschrift" panose="020B0502040204020203"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0" marR="63500" algn="ctr">
                        <a:spcBef>
                          <a:spcPts val="500"/>
                        </a:spcBef>
                        <a:spcAft>
                          <a:spcPts val="500"/>
                        </a:spcAft>
                      </a:pPr>
                      <a:r>
                        <a:rPr lang="es-ES" sz="1200">
                          <a:solidFill>
                            <a:srgbClr val="000000"/>
                          </a:solidFill>
                          <a:effectLst/>
                          <a:latin typeface="Gill Sans MT" panose="020B0502020104020203" pitchFamily="34" charset="0"/>
                          <a:ea typeface="Arial" panose="020B0604020202020204" pitchFamily="34" charset="0"/>
                          <a:cs typeface="Bahnschrift" panose="020B0502040204020203" pitchFamily="34" charset="0"/>
                        </a:rPr>
                        <a:t>71 (16%)</a:t>
                      </a:r>
                      <a:endParaRPr lang="es-CO" sz="1200">
                        <a:effectLst/>
                        <a:latin typeface="Gill Sans MT" panose="020B0502020104020203" pitchFamily="34" charset="0"/>
                        <a:ea typeface="Bahnschrift" panose="020B0502040204020203" pitchFamily="34" charset="0"/>
                        <a:cs typeface="Bahnschrift" panose="020B0502040204020203"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0" marR="63500" algn="ctr">
                        <a:spcBef>
                          <a:spcPts val="500"/>
                        </a:spcBef>
                        <a:spcAft>
                          <a:spcPts val="500"/>
                        </a:spcAft>
                      </a:pPr>
                      <a:r>
                        <a:rPr lang="es-ES" sz="1200">
                          <a:solidFill>
                            <a:srgbClr val="000000"/>
                          </a:solidFill>
                          <a:effectLst/>
                          <a:latin typeface="Gill Sans MT" panose="020B0502020104020203" pitchFamily="34" charset="0"/>
                          <a:ea typeface="Arial" panose="020B0604020202020204" pitchFamily="34" charset="0"/>
                          <a:cs typeface="Bahnschrift" panose="020B0502040204020203" pitchFamily="34" charset="0"/>
                        </a:rPr>
                        <a:t>165 (38%)</a:t>
                      </a:r>
                      <a:endParaRPr lang="es-CO" sz="1200">
                        <a:effectLst/>
                        <a:latin typeface="Gill Sans MT" panose="020B0502020104020203" pitchFamily="34" charset="0"/>
                        <a:ea typeface="Bahnschrift" panose="020B0502040204020203" pitchFamily="34" charset="0"/>
                        <a:cs typeface="Bahnschrift" panose="020B0502040204020203"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0" marR="63500" algn="ctr">
                        <a:spcBef>
                          <a:spcPts val="500"/>
                        </a:spcBef>
                        <a:spcAft>
                          <a:spcPts val="500"/>
                        </a:spcAft>
                      </a:pPr>
                      <a:r>
                        <a:rPr lang="es-ES" sz="1200">
                          <a:solidFill>
                            <a:srgbClr val="000000"/>
                          </a:solidFill>
                          <a:effectLst/>
                          <a:latin typeface="Gill Sans MT" panose="020B0502020104020203" pitchFamily="34" charset="0"/>
                          <a:ea typeface="Arial" panose="020B0604020202020204" pitchFamily="34" charset="0"/>
                          <a:cs typeface="Bahnschrift" panose="020B0502040204020203" pitchFamily="34" charset="0"/>
                        </a:rPr>
                        <a:t>437</a:t>
                      </a:r>
                      <a:endParaRPr lang="es-CO" sz="1200">
                        <a:effectLst/>
                        <a:latin typeface="Gill Sans MT" panose="020B0502020104020203" pitchFamily="34" charset="0"/>
                        <a:ea typeface="Bahnschrift" panose="020B0502040204020203" pitchFamily="34" charset="0"/>
                        <a:cs typeface="Bahnschrift" panose="020B0502040204020203"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64608538"/>
                  </a:ext>
                </a:extLst>
              </a:tr>
              <a:tr h="0">
                <a:tc>
                  <a:txBody>
                    <a:bodyPr/>
                    <a:lstStyle/>
                    <a:p>
                      <a:pPr marL="63500" marR="63500" algn="ctr">
                        <a:spcBef>
                          <a:spcPts val="500"/>
                        </a:spcBef>
                        <a:spcAft>
                          <a:spcPts val="500"/>
                        </a:spcAft>
                      </a:pPr>
                      <a:r>
                        <a:rPr lang="es-ES" sz="1200" dirty="0">
                          <a:effectLst/>
                          <a:latin typeface="Gill Sans MT" panose="020B0502020104020203" pitchFamily="34" charset="0"/>
                          <a:ea typeface="Bahnschrift" panose="020B0502040204020203" pitchFamily="34" charset="0"/>
                          <a:cs typeface="Bahnschrift" panose="020B0502040204020203" pitchFamily="34" charset="0"/>
                        </a:rPr>
                        <a:t> </a:t>
                      </a:r>
                      <a:endParaRPr lang="es-CO" sz="1200" dirty="0">
                        <a:effectLst/>
                        <a:latin typeface="Gill Sans MT" panose="020B0502020104020203" pitchFamily="34" charset="0"/>
                        <a:ea typeface="Bahnschrift" panose="020B0502040204020203" pitchFamily="34" charset="0"/>
                        <a:cs typeface="Bahnschrift" panose="020B0502040204020203"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0" marR="63500" algn="ctr">
                        <a:spcBef>
                          <a:spcPts val="500"/>
                        </a:spcBef>
                        <a:spcAft>
                          <a:spcPts val="500"/>
                        </a:spcAft>
                      </a:pPr>
                      <a:r>
                        <a:rPr lang="es-ES" sz="1200" dirty="0">
                          <a:solidFill>
                            <a:srgbClr val="000000"/>
                          </a:solidFill>
                          <a:effectLst/>
                          <a:latin typeface="Gill Sans MT" panose="020B0502020104020203" pitchFamily="34" charset="0"/>
                          <a:ea typeface="Arial" panose="020B0604020202020204" pitchFamily="34" charset="0"/>
                          <a:cs typeface="Bahnschrift" panose="020B0502040204020203" pitchFamily="34" charset="0"/>
                        </a:rPr>
                        <a:t>Candidaturas  elecciones 2023</a:t>
                      </a:r>
                      <a:endParaRPr lang="es-CO" sz="1200" dirty="0">
                        <a:effectLst/>
                        <a:latin typeface="Gill Sans MT" panose="020B0502020104020203" pitchFamily="34" charset="0"/>
                        <a:ea typeface="Bahnschrift" panose="020B0502040204020203" pitchFamily="34" charset="0"/>
                        <a:cs typeface="Bahnschrift"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0" marR="63500" algn="ctr">
                        <a:spcBef>
                          <a:spcPts val="500"/>
                        </a:spcBef>
                        <a:spcAft>
                          <a:spcPts val="500"/>
                        </a:spcAft>
                      </a:pPr>
                      <a:r>
                        <a:rPr lang="es-ES" sz="1200">
                          <a:solidFill>
                            <a:srgbClr val="000000"/>
                          </a:solidFill>
                          <a:effectLst/>
                          <a:latin typeface="Gill Sans MT" panose="020B0502020104020203" pitchFamily="34" charset="0"/>
                          <a:ea typeface="Arial" panose="020B0604020202020204" pitchFamily="34" charset="0"/>
                          <a:cs typeface="Bahnschrift" panose="020B0502040204020203" pitchFamily="34" charset="0"/>
                        </a:rPr>
                        <a:t>49 (27%)</a:t>
                      </a:r>
                      <a:endParaRPr lang="es-CO" sz="1200">
                        <a:effectLst/>
                        <a:latin typeface="Gill Sans MT" panose="020B0502020104020203" pitchFamily="34" charset="0"/>
                        <a:ea typeface="Bahnschrift" panose="020B0502040204020203" pitchFamily="34" charset="0"/>
                        <a:cs typeface="Bahnschrift" panose="020B0502040204020203"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0" marR="63500" algn="ctr">
                        <a:spcBef>
                          <a:spcPts val="500"/>
                        </a:spcBef>
                        <a:spcAft>
                          <a:spcPts val="500"/>
                        </a:spcAft>
                      </a:pPr>
                      <a:r>
                        <a:rPr lang="es-ES" sz="1200">
                          <a:solidFill>
                            <a:srgbClr val="000000"/>
                          </a:solidFill>
                          <a:effectLst/>
                          <a:latin typeface="Gill Sans MT" panose="020B0502020104020203" pitchFamily="34" charset="0"/>
                          <a:ea typeface="Arial" panose="020B0604020202020204" pitchFamily="34" charset="0"/>
                          <a:cs typeface="Bahnschrift" panose="020B0502040204020203" pitchFamily="34" charset="0"/>
                        </a:rPr>
                        <a:t>34 (19%)</a:t>
                      </a:r>
                      <a:endParaRPr lang="es-CO" sz="1200">
                        <a:effectLst/>
                        <a:latin typeface="Gill Sans MT" panose="020B0502020104020203" pitchFamily="34" charset="0"/>
                        <a:ea typeface="Bahnschrift" panose="020B0502040204020203" pitchFamily="34" charset="0"/>
                        <a:cs typeface="Bahnschrift" panose="020B0502040204020203"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0" marR="63500" algn="ctr">
                        <a:spcBef>
                          <a:spcPts val="500"/>
                        </a:spcBef>
                        <a:spcAft>
                          <a:spcPts val="500"/>
                        </a:spcAft>
                      </a:pPr>
                      <a:r>
                        <a:rPr lang="es-ES" sz="1200">
                          <a:solidFill>
                            <a:srgbClr val="000000"/>
                          </a:solidFill>
                          <a:effectLst/>
                          <a:latin typeface="Gill Sans MT" panose="020B0502020104020203" pitchFamily="34" charset="0"/>
                          <a:ea typeface="Arial" panose="020B0604020202020204" pitchFamily="34" charset="0"/>
                          <a:cs typeface="Bahnschrift" panose="020B0502040204020203" pitchFamily="34" charset="0"/>
                        </a:rPr>
                        <a:t>37 (21%)</a:t>
                      </a:r>
                      <a:endParaRPr lang="es-CO" sz="1200">
                        <a:effectLst/>
                        <a:latin typeface="Gill Sans MT" panose="020B0502020104020203" pitchFamily="34" charset="0"/>
                        <a:ea typeface="Bahnschrift" panose="020B0502040204020203" pitchFamily="34" charset="0"/>
                        <a:cs typeface="Bahnschrift" panose="020B0502040204020203"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0" marR="63500" algn="ctr">
                        <a:spcBef>
                          <a:spcPts val="500"/>
                        </a:spcBef>
                        <a:spcAft>
                          <a:spcPts val="500"/>
                        </a:spcAft>
                      </a:pPr>
                      <a:r>
                        <a:rPr lang="es-ES" sz="1200">
                          <a:solidFill>
                            <a:srgbClr val="000000"/>
                          </a:solidFill>
                          <a:effectLst/>
                          <a:latin typeface="Gill Sans MT" panose="020B0502020104020203" pitchFamily="34" charset="0"/>
                          <a:ea typeface="Arial" panose="020B0604020202020204" pitchFamily="34" charset="0"/>
                          <a:cs typeface="Bahnschrift" panose="020B0502040204020203" pitchFamily="34" charset="0"/>
                        </a:rPr>
                        <a:t>59 (33%)</a:t>
                      </a:r>
                      <a:endParaRPr lang="es-CO" sz="1200">
                        <a:effectLst/>
                        <a:latin typeface="Gill Sans MT" panose="020B0502020104020203" pitchFamily="34" charset="0"/>
                        <a:ea typeface="Bahnschrift" panose="020B0502040204020203" pitchFamily="34" charset="0"/>
                        <a:cs typeface="Bahnschrift" panose="020B0502040204020203"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0" marR="63500" algn="ctr">
                        <a:spcBef>
                          <a:spcPts val="500"/>
                        </a:spcBef>
                        <a:spcAft>
                          <a:spcPts val="500"/>
                        </a:spcAft>
                      </a:pPr>
                      <a:r>
                        <a:rPr lang="es-ES" sz="1200">
                          <a:solidFill>
                            <a:srgbClr val="000000"/>
                          </a:solidFill>
                          <a:effectLst/>
                          <a:latin typeface="Gill Sans MT" panose="020B0502020104020203" pitchFamily="34" charset="0"/>
                          <a:ea typeface="Arial" panose="020B0604020202020204" pitchFamily="34" charset="0"/>
                          <a:cs typeface="Bahnschrift" panose="020B0502040204020203" pitchFamily="34" charset="0"/>
                        </a:rPr>
                        <a:t>179</a:t>
                      </a:r>
                      <a:endParaRPr lang="es-CO" sz="1200">
                        <a:effectLst/>
                        <a:latin typeface="Gill Sans MT" panose="020B0502020104020203" pitchFamily="34" charset="0"/>
                        <a:ea typeface="Bahnschrift" panose="020B0502040204020203" pitchFamily="34" charset="0"/>
                        <a:cs typeface="Bahnschrift" panose="020B0502040204020203"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38066817"/>
                  </a:ext>
                </a:extLst>
              </a:tr>
              <a:tr h="0">
                <a:tc gridSpan="2">
                  <a:txBody>
                    <a:bodyPr/>
                    <a:lstStyle/>
                    <a:p>
                      <a:pPr marL="63500" marR="63500" algn="ctr">
                        <a:spcBef>
                          <a:spcPts val="500"/>
                        </a:spcBef>
                        <a:spcAft>
                          <a:spcPts val="500"/>
                        </a:spcAft>
                      </a:pPr>
                      <a:r>
                        <a:rPr lang="es-ES" sz="1200" b="1">
                          <a:solidFill>
                            <a:srgbClr val="000000"/>
                          </a:solidFill>
                          <a:effectLst/>
                          <a:latin typeface="Gill Sans MT" panose="020B0502020104020203" pitchFamily="34" charset="0"/>
                          <a:ea typeface="Arial" panose="020B0604020202020204" pitchFamily="34" charset="0"/>
                          <a:cs typeface="Bahnschrift" panose="020B0502040204020203" pitchFamily="34" charset="0"/>
                        </a:rPr>
                        <a:t>Total</a:t>
                      </a:r>
                      <a:endParaRPr lang="es-CO" sz="1200">
                        <a:effectLst/>
                        <a:latin typeface="Gill Sans MT" panose="020B0502020104020203" pitchFamily="34" charset="0"/>
                        <a:ea typeface="Bahnschrift" panose="020B0502040204020203" pitchFamily="34" charset="0"/>
                        <a:cs typeface="Bahnschrift" panose="020B0502040204020203"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hMerge="1">
                  <a:txBody>
                    <a:bodyPr/>
                    <a:lstStyle/>
                    <a:p>
                      <a:endParaRPr lang="es-CO"/>
                    </a:p>
                  </a:txBody>
                  <a:tcPr/>
                </a:tc>
                <a:tc>
                  <a:txBody>
                    <a:bodyPr/>
                    <a:lstStyle/>
                    <a:p>
                      <a:pPr marL="63500" marR="63500" algn="ctr">
                        <a:spcBef>
                          <a:spcPts val="500"/>
                        </a:spcBef>
                        <a:spcAft>
                          <a:spcPts val="500"/>
                        </a:spcAft>
                      </a:pPr>
                      <a:r>
                        <a:rPr lang="es-ES" sz="1200" b="1">
                          <a:solidFill>
                            <a:srgbClr val="000000"/>
                          </a:solidFill>
                          <a:effectLst/>
                          <a:latin typeface="Gill Sans MT" panose="020B0502020104020203" pitchFamily="34" charset="0"/>
                          <a:ea typeface="Arial" panose="020B0604020202020204" pitchFamily="34" charset="0"/>
                          <a:cs typeface="Bahnschrift" panose="020B0502040204020203" pitchFamily="34" charset="0"/>
                        </a:rPr>
                        <a:t>113 (17%)</a:t>
                      </a:r>
                      <a:endParaRPr lang="es-CO" sz="1200">
                        <a:effectLst/>
                        <a:latin typeface="Gill Sans MT" panose="020B0502020104020203" pitchFamily="34" charset="0"/>
                        <a:ea typeface="Bahnschrift" panose="020B0502040204020203" pitchFamily="34" charset="0"/>
                        <a:cs typeface="Bahnschrift" panose="020B0502040204020203"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marL="63500" marR="63500" algn="ctr">
                        <a:spcBef>
                          <a:spcPts val="500"/>
                        </a:spcBef>
                        <a:spcAft>
                          <a:spcPts val="500"/>
                        </a:spcAft>
                      </a:pPr>
                      <a:r>
                        <a:rPr lang="es-ES" sz="1200" b="1">
                          <a:solidFill>
                            <a:srgbClr val="000000"/>
                          </a:solidFill>
                          <a:effectLst/>
                          <a:latin typeface="Gill Sans MT" panose="020B0502020104020203" pitchFamily="34" charset="0"/>
                          <a:ea typeface="Arial" panose="020B0604020202020204" pitchFamily="34" charset="0"/>
                          <a:cs typeface="Bahnschrift" panose="020B0502040204020203" pitchFamily="34" charset="0"/>
                        </a:rPr>
                        <a:t>163 (25%)</a:t>
                      </a:r>
                      <a:endParaRPr lang="es-CO" sz="1200">
                        <a:effectLst/>
                        <a:latin typeface="Gill Sans MT" panose="020B0502020104020203" pitchFamily="34" charset="0"/>
                        <a:ea typeface="Bahnschrift" panose="020B0502040204020203" pitchFamily="34" charset="0"/>
                        <a:cs typeface="Bahnschrift" panose="020B0502040204020203"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marL="63500" marR="63500" algn="ctr">
                        <a:spcBef>
                          <a:spcPts val="500"/>
                        </a:spcBef>
                        <a:spcAft>
                          <a:spcPts val="500"/>
                        </a:spcAft>
                      </a:pPr>
                      <a:r>
                        <a:rPr lang="es-ES" sz="1200" b="1">
                          <a:solidFill>
                            <a:srgbClr val="000000"/>
                          </a:solidFill>
                          <a:effectLst/>
                          <a:latin typeface="Gill Sans MT" panose="020B0502020104020203" pitchFamily="34" charset="0"/>
                          <a:ea typeface="Arial" panose="020B0604020202020204" pitchFamily="34" charset="0"/>
                          <a:cs typeface="Bahnschrift" panose="020B0502040204020203" pitchFamily="34" charset="0"/>
                        </a:rPr>
                        <a:t>102 (16%)</a:t>
                      </a:r>
                      <a:endParaRPr lang="es-CO" sz="1200">
                        <a:effectLst/>
                        <a:latin typeface="Gill Sans MT" panose="020B0502020104020203" pitchFamily="34" charset="0"/>
                        <a:ea typeface="Bahnschrift" panose="020B0502040204020203" pitchFamily="34" charset="0"/>
                        <a:cs typeface="Bahnschrift" panose="020B0502040204020203"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marL="63500" marR="63500" algn="ctr">
                        <a:spcBef>
                          <a:spcPts val="500"/>
                        </a:spcBef>
                        <a:spcAft>
                          <a:spcPts val="500"/>
                        </a:spcAft>
                      </a:pPr>
                      <a:r>
                        <a:rPr lang="es-ES" sz="1200" b="1">
                          <a:solidFill>
                            <a:srgbClr val="000000"/>
                          </a:solidFill>
                          <a:effectLst/>
                          <a:latin typeface="Gill Sans MT" panose="020B0502020104020203" pitchFamily="34" charset="0"/>
                          <a:ea typeface="Arial" panose="020B0604020202020204" pitchFamily="34" charset="0"/>
                          <a:cs typeface="Bahnschrift" panose="020B0502040204020203" pitchFamily="34" charset="0"/>
                        </a:rPr>
                        <a:t>275 (42%)</a:t>
                      </a:r>
                      <a:endParaRPr lang="es-CO" sz="1200">
                        <a:effectLst/>
                        <a:latin typeface="Gill Sans MT" panose="020B0502020104020203" pitchFamily="34" charset="0"/>
                        <a:ea typeface="Bahnschrift" panose="020B0502040204020203" pitchFamily="34" charset="0"/>
                        <a:cs typeface="Bahnschrift" panose="020B0502040204020203"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marL="63500" marR="63500" algn="ctr">
                        <a:spcBef>
                          <a:spcPts val="500"/>
                        </a:spcBef>
                        <a:spcAft>
                          <a:spcPts val="500"/>
                        </a:spcAft>
                      </a:pPr>
                      <a:r>
                        <a:rPr lang="es-ES" sz="1200" b="1" dirty="0">
                          <a:solidFill>
                            <a:srgbClr val="000000"/>
                          </a:solidFill>
                          <a:effectLst/>
                          <a:latin typeface="Gill Sans MT" panose="020B0502020104020203" pitchFamily="34" charset="0"/>
                          <a:ea typeface="Arial" panose="020B0604020202020204" pitchFamily="34" charset="0"/>
                          <a:cs typeface="Bahnschrift" panose="020B0502040204020203" pitchFamily="34" charset="0"/>
                        </a:rPr>
                        <a:t>653</a:t>
                      </a:r>
                      <a:endParaRPr lang="es-CO" sz="1200" dirty="0">
                        <a:effectLst/>
                        <a:latin typeface="Gill Sans MT" panose="020B0502020104020203" pitchFamily="34" charset="0"/>
                        <a:ea typeface="Bahnschrift" panose="020B0502040204020203" pitchFamily="34" charset="0"/>
                        <a:cs typeface="Bahnschrift" panose="020B0502040204020203"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extLst>
                  <a:ext uri="{0D108BD9-81ED-4DB2-BD59-A6C34878D82A}">
                    <a16:rowId xmlns:a16="http://schemas.microsoft.com/office/drawing/2014/main" val="4133487288"/>
                  </a:ext>
                </a:extLst>
              </a:tr>
            </a:tbl>
          </a:graphicData>
        </a:graphic>
      </p:graphicFrame>
    </p:spTree>
    <p:extLst>
      <p:ext uri="{BB962C8B-B14F-4D97-AF65-F5344CB8AC3E}">
        <p14:creationId xmlns:p14="http://schemas.microsoft.com/office/powerpoint/2010/main" val="32730936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A89C69CD-16C8-2EEC-8C8A-D07EB65E51C5}"/>
              </a:ext>
            </a:extLst>
          </p:cNvPr>
          <p:cNvSpPr/>
          <p:nvPr/>
        </p:nvSpPr>
        <p:spPr>
          <a:xfrm>
            <a:off x="2657223" y="647569"/>
            <a:ext cx="6895116" cy="799051"/>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ES" sz="2200" b="1" dirty="0">
                <a:solidFill>
                  <a:schemeClr val="bg1"/>
                </a:solidFill>
                <a:effectLst/>
                <a:latin typeface="Gill Sans MT" panose="020B0502020104020203" pitchFamily="34" charset="0"/>
                <a:ea typeface="Bahnschrift" panose="020B0502040204020203" pitchFamily="34" charset="0"/>
                <a:cs typeface="Bahnschrift" panose="020B0502040204020203" pitchFamily="34" charset="0"/>
              </a:rPr>
              <a:t>Violencia letal contra liderazgos según el nivel de riesgo por presencia de grupos armados ilegales</a:t>
            </a:r>
            <a:endParaRPr lang="es-CO" sz="2200" b="1" dirty="0">
              <a:solidFill>
                <a:schemeClr val="bg1"/>
              </a:solidFill>
              <a:latin typeface="Gill Sans MT" panose="020B0502020104020203" pitchFamily="34" charset="0"/>
            </a:endParaRPr>
          </a:p>
        </p:txBody>
      </p:sp>
      <p:sp>
        <p:nvSpPr>
          <p:cNvPr id="4" name="Marcador de fecha 3">
            <a:extLst>
              <a:ext uri="{FF2B5EF4-FFF2-40B4-BE49-F238E27FC236}">
                <a16:creationId xmlns:a16="http://schemas.microsoft.com/office/drawing/2014/main" id="{EEFB78AA-6444-E23A-3921-D973AB35277A}"/>
              </a:ext>
            </a:extLst>
          </p:cNvPr>
          <p:cNvSpPr>
            <a:spLocks noGrp="1"/>
          </p:cNvSpPr>
          <p:nvPr>
            <p:ph type="dt" sz="half" idx="10"/>
          </p:nvPr>
        </p:nvSpPr>
        <p:spPr/>
        <p:txBody>
          <a:bodyPr/>
          <a:lstStyle/>
          <a:p>
            <a:fld id="{4F96FC71-73A6-4904-83E6-4DB99DE63C21}" type="datetime1">
              <a:rPr lang="en-US" smtClean="0"/>
              <a:t>10/18/2023</a:t>
            </a:fld>
            <a:endParaRPr lang="en-US"/>
          </a:p>
        </p:txBody>
      </p:sp>
      <p:sp>
        <p:nvSpPr>
          <p:cNvPr id="5" name="Marcador de número de diapositiva 4">
            <a:extLst>
              <a:ext uri="{FF2B5EF4-FFF2-40B4-BE49-F238E27FC236}">
                <a16:creationId xmlns:a16="http://schemas.microsoft.com/office/drawing/2014/main" id="{955FC06B-408D-DE5E-F199-83D70FB879F8}"/>
              </a:ext>
            </a:extLst>
          </p:cNvPr>
          <p:cNvSpPr>
            <a:spLocks noGrp="1"/>
          </p:cNvSpPr>
          <p:nvPr>
            <p:ph type="sldNum" sz="quarter" idx="12"/>
          </p:nvPr>
        </p:nvSpPr>
        <p:spPr/>
        <p:txBody>
          <a:bodyPr/>
          <a:lstStyle/>
          <a:p>
            <a:fld id="{F30F7205-41FB-46DE-B583-596CEB3EBE73}" type="slidenum">
              <a:rPr lang="en-US" smtClean="0"/>
              <a:t>42</a:t>
            </a:fld>
            <a:endParaRPr lang="en-US"/>
          </a:p>
        </p:txBody>
      </p:sp>
      <p:sp>
        <p:nvSpPr>
          <p:cNvPr id="8" name="CuadroTexto 7">
            <a:extLst>
              <a:ext uri="{FF2B5EF4-FFF2-40B4-BE49-F238E27FC236}">
                <a16:creationId xmlns:a16="http://schemas.microsoft.com/office/drawing/2014/main" id="{09A62024-511A-CD2E-55E3-D5A4D3225212}"/>
              </a:ext>
            </a:extLst>
          </p:cNvPr>
          <p:cNvSpPr txBox="1"/>
          <p:nvPr/>
        </p:nvSpPr>
        <p:spPr>
          <a:xfrm>
            <a:off x="838200" y="3779580"/>
            <a:ext cx="10533163" cy="2031325"/>
          </a:xfrm>
          <a:prstGeom prst="rect">
            <a:avLst/>
          </a:prstGeom>
          <a:noFill/>
        </p:spPr>
        <p:txBody>
          <a:bodyPr wrap="square" rtlCol="0">
            <a:spAutoFit/>
          </a:bodyPr>
          <a:lstStyle/>
          <a:p>
            <a:pPr algn="just"/>
            <a:r>
              <a:rPr lang="es-ES" sz="1800" dirty="0">
                <a:effectLst/>
                <a:latin typeface="Gill Sans MT" panose="020B0502020104020203" pitchFamily="34" charset="0"/>
                <a:ea typeface="Gill Sans"/>
                <a:cs typeface="Gill Sans"/>
              </a:rPr>
              <a:t>Enfocándose en los datos de violencia letal, atentados y asesinatos, se observa que el porcentaje de hechos letales es incluso más alto en municipios sin riesgo por presencia de GAI en comparación con los hechos totales de violencia. </a:t>
            </a:r>
            <a:endParaRPr lang="es-ES" dirty="0">
              <a:latin typeface="Gill Sans MT" panose="020B0502020104020203" pitchFamily="34" charset="0"/>
              <a:ea typeface="Gill Sans"/>
              <a:cs typeface="Gill Sans"/>
            </a:endParaRPr>
          </a:p>
          <a:p>
            <a:pPr algn="just"/>
            <a:endParaRPr lang="es-ES" sz="1800" dirty="0">
              <a:effectLst/>
              <a:latin typeface="Gill Sans MT" panose="020B0502020104020203" pitchFamily="34" charset="0"/>
              <a:ea typeface="Gill Sans"/>
              <a:cs typeface="Gill Sans"/>
            </a:endParaRPr>
          </a:p>
          <a:p>
            <a:pPr algn="just"/>
            <a:r>
              <a:rPr lang="es-ES" b="1" dirty="0">
                <a:latin typeface="Gill Sans MT" panose="020B0502020104020203" pitchFamily="34" charset="0"/>
                <a:ea typeface="Gill Sans"/>
                <a:cs typeface="Gill Sans"/>
              </a:rPr>
              <a:t>L</a:t>
            </a:r>
            <a:r>
              <a:rPr lang="es-ES" sz="1800" b="1" dirty="0">
                <a:effectLst/>
                <a:latin typeface="Gill Sans MT" panose="020B0502020104020203" pitchFamily="34" charset="0"/>
                <a:ea typeface="Gill Sans"/>
                <a:cs typeface="Gill Sans"/>
              </a:rPr>
              <a:t>a mayoría de los hechos letales contra candidaturas (30%) no se dan en municipios con riesgos por presencia de GAI.</a:t>
            </a:r>
            <a:r>
              <a:rPr lang="es-ES" sz="1800" dirty="0">
                <a:effectLst/>
                <a:latin typeface="Gill Sans MT" panose="020B0502020104020203" pitchFamily="34" charset="0"/>
                <a:ea typeface="Gill Sans"/>
                <a:cs typeface="Gill Sans"/>
              </a:rPr>
              <a:t> Igualmente, es alto el porcentaje de hechos letales contra liderazgos políticos, que incluyen candidaturas, con un 26% en municipios sin riesgo por presencia de grupos armados ilegales.</a:t>
            </a:r>
            <a:endParaRPr lang="es-CO" sz="1800" dirty="0">
              <a:effectLst/>
              <a:latin typeface="Bahnschrift" panose="020B0502040204020203" pitchFamily="34" charset="0"/>
              <a:ea typeface="Bahnschrift" panose="020B0502040204020203" pitchFamily="34" charset="0"/>
              <a:cs typeface="Bahnschrift" panose="020B0502040204020203" pitchFamily="34" charset="0"/>
            </a:endParaRPr>
          </a:p>
        </p:txBody>
      </p:sp>
      <p:graphicFrame>
        <p:nvGraphicFramePr>
          <p:cNvPr id="7" name="Tabla 6">
            <a:extLst>
              <a:ext uri="{FF2B5EF4-FFF2-40B4-BE49-F238E27FC236}">
                <a16:creationId xmlns:a16="http://schemas.microsoft.com/office/drawing/2014/main" id="{9DFEB42C-3DBC-BEDF-07E0-5B9CB588D424}"/>
              </a:ext>
            </a:extLst>
          </p:cNvPr>
          <p:cNvGraphicFramePr>
            <a:graphicFrameLocks noGrp="1"/>
          </p:cNvGraphicFramePr>
          <p:nvPr>
            <p:extLst>
              <p:ext uri="{D42A27DB-BD31-4B8C-83A1-F6EECF244321}">
                <p14:modId xmlns:p14="http://schemas.microsoft.com/office/powerpoint/2010/main" val="2835879081"/>
              </p:ext>
            </p:extLst>
          </p:nvPr>
        </p:nvGraphicFramePr>
        <p:xfrm>
          <a:off x="1766494" y="1899860"/>
          <a:ext cx="8659010" cy="1584960"/>
        </p:xfrm>
        <a:graphic>
          <a:graphicData uri="http://schemas.openxmlformats.org/drawingml/2006/table">
            <a:tbl>
              <a:tblPr firstRow="1" bandRow="1"/>
              <a:tblGrid>
                <a:gridCol w="25400">
                  <a:extLst>
                    <a:ext uri="{9D8B030D-6E8A-4147-A177-3AD203B41FA5}">
                      <a16:colId xmlns:a16="http://schemas.microsoft.com/office/drawing/2014/main" val="2980335665"/>
                    </a:ext>
                  </a:extLst>
                </a:gridCol>
                <a:gridCol w="1712857">
                  <a:extLst>
                    <a:ext uri="{9D8B030D-6E8A-4147-A177-3AD203B41FA5}">
                      <a16:colId xmlns:a16="http://schemas.microsoft.com/office/drawing/2014/main" val="2910422932"/>
                    </a:ext>
                  </a:extLst>
                </a:gridCol>
                <a:gridCol w="1559859">
                  <a:extLst>
                    <a:ext uri="{9D8B030D-6E8A-4147-A177-3AD203B41FA5}">
                      <a16:colId xmlns:a16="http://schemas.microsoft.com/office/drawing/2014/main" val="22139511"/>
                    </a:ext>
                  </a:extLst>
                </a:gridCol>
                <a:gridCol w="1414242">
                  <a:extLst>
                    <a:ext uri="{9D8B030D-6E8A-4147-A177-3AD203B41FA5}">
                      <a16:colId xmlns:a16="http://schemas.microsoft.com/office/drawing/2014/main" val="931415022"/>
                    </a:ext>
                  </a:extLst>
                </a:gridCol>
                <a:gridCol w="1454464">
                  <a:extLst>
                    <a:ext uri="{9D8B030D-6E8A-4147-A177-3AD203B41FA5}">
                      <a16:colId xmlns:a16="http://schemas.microsoft.com/office/drawing/2014/main" val="2052850959"/>
                    </a:ext>
                  </a:extLst>
                </a:gridCol>
                <a:gridCol w="1497106">
                  <a:extLst>
                    <a:ext uri="{9D8B030D-6E8A-4147-A177-3AD203B41FA5}">
                      <a16:colId xmlns:a16="http://schemas.microsoft.com/office/drawing/2014/main" val="1542812224"/>
                    </a:ext>
                  </a:extLst>
                </a:gridCol>
                <a:gridCol w="995082">
                  <a:extLst>
                    <a:ext uri="{9D8B030D-6E8A-4147-A177-3AD203B41FA5}">
                      <a16:colId xmlns:a16="http://schemas.microsoft.com/office/drawing/2014/main" val="1082079874"/>
                    </a:ext>
                  </a:extLst>
                </a:gridCol>
              </a:tblGrid>
              <a:tr h="0">
                <a:tc gridSpan="2">
                  <a:txBody>
                    <a:bodyPr/>
                    <a:lstStyle/>
                    <a:p>
                      <a:pPr marL="63500" marR="63500" algn="ctr">
                        <a:spcBef>
                          <a:spcPts val="500"/>
                        </a:spcBef>
                        <a:spcAft>
                          <a:spcPts val="500"/>
                        </a:spcAft>
                      </a:pPr>
                      <a:r>
                        <a:rPr lang="es-ES" sz="1300" b="1">
                          <a:solidFill>
                            <a:srgbClr val="000000"/>
                          </a:solidFill>
                          <a:effectLst/>
                          <a:latin typeface="Gill Sans MT" panose="020B0502020104020203" pitchFamily="34" charset="0"/>
                          <a:ea typeface="Arial" panose="020B0604020202020204" pitchFamily="34" charset="0"/>
                          <a:cs typeface="Bahnschrift" panose="020B0502040204020203" pitchFamily="34" charset="0"/>
                        </a:rPr>
                        <a:t>Tipo de liderazgo</a:t>
                      </a:r>
                      <a:endParaRPr lang="es-CO" sz="1300">
                        <a:effectLst/>
                        <a:latin typeface="Gill Sans MT" panose="020B0502020104020203" pitchFamily="34" charset="0"/>
                        <a:ea typeface="Bahnschrift" panose="020B0502040204020203" pitchFamily="34" charset="0"/>
                        <a:cs typeface="Bahnschrift" panose="020B0502040204020203"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hMerge="1">
                  <a:txBody>
                    <a:bodyPr/>
                    <a:lstStyle/>
                    <a:p>
                      <a:endParaRPr lang="es-CO"/>
                    </a:p>
                  </a:txBody>
                  <a:tcPr/>
                </a:tc>
                <a:tc>
                  <a:txBody>
                    <a:bodyPr/>
                    <a:lstStyle/>
                    <a:p>
                      <a:pPr marL="63500" marR="63500" algn="ctr">
                        <a:spcBef>
                          <a:spcPts val="500"/>
                        </a:spcBef>
                        <a:spcAft>
                          <a:spcPts val="500"/>
                        </a:spcAft>
                      </a:pPr>
                      <a:r>
                        <a:rPr lang="es-ES" sz="1300" b="1" dirty="0">
                          <a:solidFill>
                            <a:srgbClr val="000000"/>
                          </a:solidFill>
                          <a:effectLst/>
                          <a:latin typeface="Gill Sans MT" panose="020B0502020104020203" pitchFamily="34" charset="0"/>
                          <a:ea typeface="Arial" panose="020B0604020202020204" pitchFamily="34" charset="0"/>
                          <a:cs typeface="Bahnschrift" panose="020B0502040204020203" pitchFamily="34" charset="0"/>
                        </a:rPr>
                        <a:t>Sin riesgo </a:t>
                      </a:r>
                      <a:br>
                        <a:rPr lang="es-ES" sz="1300" b="1" dirty="0">
                          <a:solidFill>
                            <a:srgbClr val="000000"/>
                          </a:solidFill>
                          <a:effectLst/>
                          <a:latin typeface="Gill Sans MT" panose="020B0502020104020203" pitchFamily="34" charset="0"/>
                          <a:ea typeface="Arial" panose="020B0604020202020204" pitchFamily="34" charset="0"/>
                          <a:cs typeface="Bahnschrift" panose="020B0502040204020203" pitchFamily="34" charset="0"/>
                        </a:rPr>
                      </a:br>
                      <a:r>
                        <a:rPr lang="es-ES" sz="1300" b="1" dirty="0">
                          <a:solidFill>
                            <a:srgbClr val="000000"/>
                          </a:solidFill>
                          <a:effectLst/>
                          <a:latin typeface="Gill Sans MT" panose="020B0502020104020203" pitchFamily="34" charset="0"/>
                          <a:ea typeface="Arial" panose="020B0604020202020204" pitchFamily="34" charset="0"/>
                          <a:cs typeface="Bahnschrift" panose="020B0502040204020203" pitchFamily="34" charset="0"/>
                        </a:rPr>
                        <a:t>(695 municipios)</a:t>
                      </a:r>
                      <a:endParaRPr lang="es-CO" sz="1300" dirty="0">
                        <a:effectLst/>
                        <a:latin typeface="Gill Sans MT" panose="020B0502020104020203" pitchFamily="34" charset="0"/>
                        <a:ea typeface="Bahnschrift" panose="020B0502040204020203" pitchFamily="34" charset="0"/>
                        <a:cs typeface="Bahnschrift" panose="020B0502040204020203"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marL="63500" marR="63500" algn="ctr">
                        <a:spcBef>
                          <a:spcPts val="500"/>
                        </a:spcBef>
                        <a:spcAft>
                          <a:spcPts val="500"/>
                        </a:spcAft>
                      </a:pPr>
                      <a:r>
                        <a:rPr lang="es-ES" sz="1300" b="1" dirty="0">
                          <a:solidFill>
                            <a:srgbClr val="000000"/>
                          </a:solidFill>
                          <a:effectLst/>
                          <a:latin typeface="Gill Sans MT" panose="020B0502020104020203" pitchFamily="34" charset="0"/>
                          <a:ea typeface="Arial" panose="020B0604020202020204" pitchFamily="34" charset="0"/>
                          <a:cs typeface="Bahnschrift" panose="020B0502040204020203" pitchFamily="34" charset="0"/>
                        </a:rPr>
                        <a:t>Medio </a:t>
                      </a:r>
                      <a:br>
                        <a:rPr lang="es-ES" sz="1300" b="1" dirty="0">
                          <a:solidFill>
                            <a:srgbClr val="000000"/>
                          </a:solidFill>
                          <a:effectLst/>
                          <a:latin typeface="Gill Sans MT" panose="020B0502020104020203" pitchFamily="34" charset="0"/>
                          <a:ea typeface="Arial" panose="020B0604020202020204" pitchFamily="34" charset="0"/>
                          <a:cs typeface="Bahnschrift" panose="020B0502040204020203" pitchFamily="34" charset="0"/>
                        </a:rPr>
                      </a:br>
                      <a:r>
                        <a:rPr lang="es-ES" sz="1300" b="1" dirty="0">
                          <a:solidFill>
                            <a:srgbClr val="000000"/>
                          </a:solidFill>
                          <a:effectLst/>
                          <a:latin typeface="Gill Sans MT" panose="020B0502020104020203" pitchFamily="34" charset="0"/>
                          <a:ea typeface="Arial" panose="020B0604020202020204" pitchFamily="34" charset="0"/>
                          <a:cs typeface="Bahnschrift" panose="020B0502040204020203" pitchFamily="34" charset="0"/>
                        </a:rPr>
                        <a:t>(146 municipios)</a:t>
                      </a:r>
                      <a:endParaRPr lang="es-CO" sz="1300" dirty="0">
                        <a:effectLst/>
                        <a:latin typeface="Gill Sans MT" panose="020B0502020104020203" pitchFamily="34" charset="0"/>
                        <a:ea typeface="Bahnschrift" panose="020B0502040204020203" pitchFamily="34" charset="0"/>
                        <a:cs typeface="Bahnschrift" panose="020B0502040204020203"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marL="63500" marR="63500" algn="ctr">
                        <a:spcBef>
                          <a:spcPts val="500"/>
                        </a:spcBef>
                        <a:spcAft>
                          <a:spcPts val="500"/>
                        </a:spcAft>
                      </a:pPr>
                      <a:r>
                        <a:rPr lang="es-ES" sz="1300" b="1" dirty="0">
                          <a:solidFill>
                            <a:srgbClr val="000000"/>
                          </a:solidFill>
                          <a:effectLst/>
                          <a:latin typeface="Gill Sans MT" panose="020B0502020104020203" pitchFamily="34" charset="0"/>
                          <a:ea typeface="Arial" panose="020B0604020202020204" pitchFamily="34" charset="0"/>
                          <a:cs typeface="Bahnschrift" panose="020B0502040204020203" pitchFamily="34" charset="0"/>
                        </a:rPr>
                        <a:t>Alto </a:t>
                      </a:r>
                      <a:br>
                        <a:rPr lang="es-ES" sz="1300" b="1" dirty="0">
                          <a:solidFill>
                            <a:srgbClr val="000000"/>
                          </a:solidFill>
                          <a:effectLst/>
                          <a:latin typeface="Gill Sans MT" panose="020B0502020104020203" pitchFamily="34" charset="0"/>
                          <a:ea typeface="Arial" panose="020B0604020202020204" pitchFamily="34" charset="0"/>
                          <a:cs typeface="Bahnschrift" panose="020B0502040204020203" pitchFamily="34" charset="0"/>
                        </a:rPr>
                      </a:br>
                      <a:r>
                        <a:rPr lang="es-ES" sz="1300" b="1" dirty="0">
                          <a:solidFill>
                            <a:srgbClr val="000000"/>
                          </a:solidFill>
                          <a:effectLst/>
                          <a:latin typeface="Gill Sans MT" panose="020B0502020104020203" pitchFamily="34" charset="0"/>
                          <a:ea typeface="Arial" panose="020B0604020202020204" pitchFamily="34" charset="0"/>
                          <a:cs typeface="Bahnschrift" panose="020B0502040204020203" pitchFamily="34" charset="0"/>
                        </a:rPr>
                        <a:t>(144 municipios)</a:t>
                      </a:r>
                      <a:endParaRPr lang="es-CO" sz="1300" dirty="0">
                        <a:effectLst/>
                        <a:latin typeface="Gill Sans MT" panose="020B0502020104020203" pitchFamily="34" charset="0"/>
                        <a:ea typeface="Bahnschrift" panose="020B0502040204020203" pitchFamily="34" charset="0"/>
                        <a:cs typeface="Bahnschrift" panose="020B0502040204020203"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marL="63500" marR="63500" algn="ctr">
                        <a:spcBef>
                          <a:spcPts val="500"/>
                        </a:spcBef>
                        <a:spcAft>
                          <a:spcPts val="500"/>
                        </a:spcAft>
                      </a:pPr>
                      <a:r>
                        <a:rPr lang="es-ES" sz="1300" b="1" dirty="0">
                          <a:solidFill>
                            <a:srgbClr val="000000"/>
                          </a:solidFill>
                          <a:effectLst/>
                          <a:latin typeface="Gill Sans MT" panose="020B0502020104020203" pitchFamily="34" charset="0"/>
                          <a:ea typeface="Arial" panose="020B0604020202020204" pitchFamily="34" charset="0"/>
                          <a:cs typeface="Bahnschrift" panose="020B0502040204020203" pitchFamily="34" charset="0"/>
                        </a:rPr>
                        <a:t>Extremo </a:t>
                      </a:r>
                      <a:br>
                        <a:rPr lang="es-ES" sz="1300" b="1" dirty="0">
                          <a:solidFill>
                            <a:srgbClr val="000000"/>
                          </a:solidFill>
                          <a:effectLst/>
                          <a:latin typeface="Gill Sans MT" panose="020B0502020104020203" pitchFamily="34" charset="0"/>
                          <a:ea typeface="Arial" panose="020B0604020202020204" pitchFamily="34" charset="0"/>
                          <a:cs typeface="Bahnschrift" panose="020B0502040204020203" pitchFamily="34" charset="0"/>
                        </a:rPr>
                      </a:br>
                      <a:r>
                        <a:rPr lang="es-ES" sz="1300" b="1" dirty="0">
                          <a:solidFill>
                            <a:srgbClr val="000000"/>
                          </a:solidFill>
                          <a:effectLst/>
                          <a:latin typeface="Gill Sans MT" panose="020B0502020104020203" pitchFamily="34" charset="0"/>
                          <a:ea typeface="Arial" panose="020B0604020202020204" pitchFamily="34" charset="0"/>
                          <a:cs typeface="Bahnschrift" panose="020B0502040204020203" pitchFamily="34" charset="0"/>
                        </a:rPr>
                        <a:t>(136 municipios)</a:t>
                      </a:r>
                      <a:endParaRPr lang="es-CO" sz="1300" dirty="0">
                        <a:effectLst/>
                        <a:latin typeface="Gill Sans MT" panose="020B0502020104020203" pitchFamily="34" charset="0"/>
                        <a:ea typeface="Bahnschrift" panose="020B0502040204020203" pitchFamily="34" charset="0"/>
                        <a:cs typeface="Bahnschrift" panose="020B0502040204020203"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marL="63500" marR="63500" algn="ctr">
                        <a:spcBef>
                          <a:spcPts val="500"/>
                        </a:spcBef>
                        <a:spcAft>
                          <a:spcPts val="500"/>
                        </a:spcAft>
                      </a:pPr>
                      <a:r>
                        <a:rPr lang="es-ES" sz="1300" b="1">
                          <a:solidFill>
                            <a:srgbClr val="000000"/>
                          </a:solidFill>
                          <a:effectLst/>
                          <a:latin typeface="Gill Sans MT" panose="020B0502020104020203" pitchFamily="34" charset="0"/>
                          <a:ea typeface="Arial" panose="020B0604020202020204" pitchFamily="34" charset="0"/>
                          <a:cs typeface="Bahnschrift" panose="020B0502040204020203" pitchFamily="34" charset="0"/>
                        </a:rPr>
                        <a:t>Total</a:t>
                      </a:r>
                      <a:endParaRPr lang="es-CO" sz="1300">
                        <a:effectLst/>
                        <a:latin typeface="Gill Sans MT" panose="020B0502020104020203" pitchFamily="34" charset="0"/>
                        <a:ea typeface="Bahnschrift" panose="020B0502040204020203" pitchFamily="34" charset="0"/>
                        <a:cs typeface="Bahnschrift" panose="020B0502040204020203"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extLst>
                  <a:ext uri="{0D108BD9-81ED-4DB2-BD59-A6C34878D82A}">
                    <a16:rowId xmlns:a16="http://schemas.microsoft.com/office/drawing/2014/main" val="1088083731"/>
                  </a:ext>
                </a:extLst>
              </a:tr>
              <a:tr h="0">
                <a:tc gridSpan="2">
                  <a:txBody>
                    <a:bodyPr/>
                    <a:lstStyle/>
                    <a:p>
                      <a:pPr marL="63500" marR="63500" algn="ctr">
                        <a:spcBef>
                          <a:spcPts val="500"/>
                        </a:spcBef>
                        <a:spcAft>
                          <a:spcPts val="500"/>
                        </a:spcAft>
                      </a:pPr>
                      <a:r>
                        <a:rPr lang="es-ES" sz="1300">
                          <a:solidFill>
                            <a:srgbClr val="000000"/>
                          </a:solidFill>
                          <a:effectLst/>
                          <a:latin typeface="Gill Sans MT" panose="020B0502020104020203" pitchFamily="34" charset="0"/>
                          <a:ea typeface="Arial" panose="020B0604020202020204" pitchFamily="34" charset="0"/>
                          <a:cs typeface="Bahnschrift" panose="020B0502040204020203" pitchFamily="34" charset="0"/>
                        </a:rPr>
                        <a:t>Comunal</a:t>
                      </a:r>
                      <a:endParaRPr lang="es-CO" sz="1300">
                        <a:effectLst/>
                        <a:latin typeface="Gill Sans MT" panose="020B0502020104020203" pitchFamily="34" charset="0"/>
                        <a:ea typeface="Bahnschrift" panose="020B0502040204020203" pitchFamily="34" charset="0"/>
                        <a:cs typeface="Bahnschrift" panose="020B0502040204020203"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CO"/>
                    </a:p>
                  </a:txBody>
                  <a:tcPr/>
                </a:tc>
                <a:tc>
                  <a:txBody>
                    <a:bodyPr/>
                    <a:lstStyle/>
                    <a:p>
                      <a:pPr marL="63500" marR="63500" algn="ctr">
                        <a:spcBef>
                          <a:spcPts val="500"/>
                        </a:spcBef>
                        <a:spcAft>
                          <a:spcPts val="500"/>
                        </a:spcAft>
                      </a:pPr>
                      <a:r>
                        <a:rPr lang="es-ES" sz="1300">
                          <a:solidFill>
                            <a:srgbClr val="000000"/>
                          </a:solidFill>
                          <a:effectLst/>
                          <a:latin typeface="Gill Sans MT" panose="020B0502020104020203" pitchFamily="34" charset="0"/>
                          <a:ea typeface="Arial" panose="020B0604020202020204" pitchFamily="34" charset="0"/>
                          <a:cs typeface="Bahnschrift" panose="020B0502040204020203" pitchFamily="34" charset="0"/>
                        </a:rPr>
                        <a:t>3 (8%)</a:t>
                      </a:r>
                      <a:endParaRPr lang="es-CO" sz="1300">
                        <a:effectLst/>
                        <a:latin typeface="Gill Sans MT" panose="020B0502020104020203" pitchFamily="34" charset="0"/>
                        <a:ea typeface="Bahnschrift" panose="020B0502040204020203" pitchFamily="34" charset="0"/>
                        <a:cs typeface="Bahnschrift" panose="020B0502040204020203"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0" marR="63500" algn="ctr">
                        <a:spcBef>
                          <a:spcPts val="500"/>
                        </a:spcBef>
                        <a:spcAft>
                          <a:spcPts val="500"/>
                        </a:spcAft>
                      </a:pPr>
                      <a:r>
                        <a:rPr lang="es-ES" sz="1300">
                          <a:solidFill>
                            <a:srgbClr val="000000"/>
                          </a:solidFill>
                          <a:effectLst/>
                          <a:latin typeface="Gill Sans MT" panose="020B0502020104020203" pitchFamily="34" charset="0"/>
                          <a:ea typeface="Arial" panose="020B0604020202020204" pitchFamily="34" charset="0"/>
                          <a:cs typeface="Bahnschrift" panose="020B0502040204020203" pitchFamily="34" charset="0"/>
                        </a:rPr>
                        <a:t>7 (19%)</a:t>
                      </a:r>
                      <a:endParaRPr lang="es-CO" sz="1300">
                        <a:effectLst/>
                        <a:latin typeface="Gill Sans MT" panose="020B0502020104020203" pitchFamily="34" charset="0"/>
                        <a:ea typeface="Bahnschrift" panose="020B0502040204020203" pitchFamily="34" charset="0"/>
                        <a:cs typeface="Bahnschrift" panose="020B0502040204020203"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0" marR="63500" algn="ctr">
                        <a:spcBef>
                          <a:spcPts val="500"/>
                        </a:spcBef>
                        <a:spcAft>
                          <a:spcPts val="500"/>
                        </a:spcAft>
                      </a:pPr>
                      <a:r>
                        <a:rPr lang="es-ES" sz="1300">
                          <a:solidFill>
                            <a:srgbClr val="000000"/>
                          </a:solidFill>
                          <a:effectLst/>
                          <a:latin typeface="Gill Sans MT" panose="020B0502020104020203" pitchFamily="34" charset="0"/>
                          <a:ea typeface="Arial" panose="020B0604020202020204" pitchFamily="34" charset="0"/>
                          <a:cs typeface="Bahnschrift" panose="020B0502040204020203" pitchFamily="34" charset="0"/>
                        </a:rPr>
                        <a:t>7 (19%)</a:t>
                      </a:r>
                      <a:endParaRPr lang="es-CO" sz="1300">
                        <a:effectLst/>
                        <a:latin typeface="Gill Sans MT" panose="020B0502020104020203" pitchFamily="34" charset="0"/>
                        <a:ea typeface="Bahnschrift" panose="020B0502040204020203" pitchFamily="34" charset="0"/>
                        <a:cs typeface="Bahnschrift" panose="020B0502040204020203"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0" marR="63500" algn="ctr">
                        <a:spcBef>
                          <a:spcPts val="500"/>
                        </a:spcBef>
                        <a:spcAft>
                          <a:spcPts val="500"/>
                        </a:spcAft>
                      </a:pPr>
                      <a:r>
                        <a:rPr lang="es-ES" sz="1300">
                          <a:solidFill>
                            <a:srgbClr val="000000"/>
                          </a:solidFill>
                          <a:effectLst/>
                          <a:latin typeface="Gill Sans MT" panose="020B0502020104020203" pitchFamily="34" charset="0"/>
                          <a:ea typeface="Arial" panose="020B0604020202020204" pitchFamily="34" charset="0"/>
                          <a:cs typeface="Bahnschrift" panose="020B0502040204020203" pitchFamily="34" charset="0"/>
                        </a:rPr>
                        <a:t>20 (54%)</a:t>
                      </a:r>
                      <a:endParaRPr lang="es-CO" sz="1300">
                        <a:effectLst/>
                        <a:latin typeface="Gill Sans MT" panose="020B0502020104020203" pitchFamily="34" charset="0"/>
                        <a:ea typeface="Bahnschrift" panose="020B0502040204020203" pitchFamily="34" charset="0"/>
                        <a:cs typeface="Bahnschrift" panose="020B0502040204020203"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0" marR="63500" algn="ctr">
                        <a:spcBef>
                          <a:spcPts val="500"/>
                        </a:spcBef>
                        <a:spcAft>
                          <a:spcPts val="500"/>
                        </a:spcAft>
                      </a:pPr>
                      <a:r>
                        <a:rPr lang="es-ES" sz="1300">
                          <a:solidFill>
                            <a:srgbClr val="000000"/>
                          </a:solidFill>
                          <a:effectLst/>
                          <a:latin typeface="Gill Sans MT" panose="020B0502020104020203" pitchFamily="34" charset="0"/>
                          <a:ea typeface="Arial" panose="020B0604020202020204" pitchFamily="34" charset="0"/>
                          <a:cs typeface="Bahnschrift" panose="020B0502040204020203" pitchFamily="34" charset="0"/>
                        </a:rPr>
                        <a:t>37</a:t>
                      </a:r>
                      <a:endParaRPr lang="es-CO" sz="1300">
                        <a:effectLst/>
                        <a:latin typeface="Gill Sans MT" panose="020B0502020104020203" pitchFamily="34" charset="0"/>
                        <a:ea typeface="Bahnschrift" panose="020B0502040204020203" pitchFamily="34" charset="0"/>
                        <a:cs typeface="Bahnschrift" panose="020B0502040204020203"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6081451"/>
                  </a:ext>
                </a:extLst>
              </a:tr>
              <a:tr h="0">
                <a:tc gridSpan="2">
                  <a:txBody>
                    <a:bodyPr/>
                    <a:lstStyle/>
                    <a:p>
                      <a:pPr marL="63500" marR="63500" algn="ctr">
                        <a:spcBef>
                          <a:spcPts val="500"/>
                        </a:spcBef>
                        <a:spcAft>
                          <a:spcPts val="500"/>
                        </a:spcAft>
                      </a:pPr>
                      <a:r>
                        <a:rPr lang="es-ES" sz="1300">
                          <a:solidFill>
                            <a:srgbClr val="000000"/>
                          </a:solidFill>
                          <a:effectLst/>
                          <a:latin typeface="Gill Sans MT" panose="020B0502020104020203" pitchFamily="34" charset="0"/>
                          <a:ea typeface="Arial" panose="020B0604020202020204" pitchFamily="34" charset="0"/>
                          <a:cs typeface="Bahnschrift" panose="020B0502040204020203" pitchFamily="34" charset="0"/>
                        </a:rPr>
                        <a:t>Social</a:t>
                      </a:r>
                      <a:endParaRPr lang="es-CO" sz="1300">
                        <a:effectLst/>
                        <a:latin typeface="Gill Sans MT" panose="020B0502020104020203" pitchFamily="34" charset="0"/>
                        <a:ea typeface="Bahnschrift" panose="020B0502040204020203" pitchFamily="34" charset="0"/>
                        <a:cs typeface="Bahnschrift" panose="020B0502040204020203"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CO"/>
                    </a:p>
                  </a:txBody>
                  <a:tcPr/>
                </a:tc>
                <a:tc>
                  <a:txBody>
                    <a:bodyPr/>
                    <a:lstStyle/>
                    <a:p>
                      <a:pPr marL="63500" marR="63500" algn="ctr">
                        <a:spcBef>
                          <a:spcPts val="500"/>
                        </a:spcBef>
                        <a:spcAft>
                          <a:spcPts val="500"/>
                        </a:spcAft>
                      </a:pPr>
                      <a:r>
                        <a:rPr lang="es-ES" sz="1300">
                          <a:solidFill>
                            <a:srgbClr val="000000"/>
                          </a:solidFill>
                          <a:effectLst/>
                          <a:latin typeface="Gill Sans MT" panose="020B0502020104020203" pitchFamily="34" charset="0"/>
                          <a:ea typeface="Arial" panose="020B0604020202020204" pitchFamily="34" charset="0"/>
                          <a:cs typeface="Bahnschrift" panose="020B0502040204020203" pitchFamily="34" charset="0"/>
                        </a:rPr>
                        <a:t>10 (16%)</a:t>
                      </a:r>
                      <a:endParaRPr lang="es-CO" sz="1300">
                        <a:effectLst/>
                        <a:latin typeface="Gill Sans MT" panose="020B0502020104020203" pitchFamily="34" charset="0"/>
                        <a:ea typeface="Bahnschrift" panose="020B0502040204020203" pitchFamily="34" charset="0"/>
                        <a:cs typeface="Bahnschrift" panose="020B0502040204020203"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0" marR="63500" algn="ctr">
                        <a:spcBef>
                          <a:spcPts val="500"/>
                        </a:spcBef>
                        <a:spcAft>
                          <a:spcPts val="500"/>
                        </a:spcAft>
                      </a:pPr>
                      <a:r>
                        <a:rPr lang="es-ES" sz="1300">
                          <a:solidFill>
                            <a:srgbClr val="000000"/>
                          </a:solidFill>
                          <a:effectLst/>
                          <a:latin typeface="Gill Sans MT" panose="020B0502020104020203" pitchFamily="34" charset="0"/>
                          <a:ea typeface="Arial" panose="020B0604020202020204" pitchFamily="34" charset="0"/>
                          <a:cs typeface="Bahnschrift" panose="020B0502040204020203" pitchFamily="34" charset="0"/>
                        </a:rPr>
                        <a:t>16 (25%)</a:t>
                      </a:r>
                      <a:endParaRPr lang="es-CO" sz="1300">
                        <a:effectLst/>
                        <a:latin typeface="Gill Sans MT" panose="020B0502020104020203" pitchFamily="34" charset="0"/>
                        <a:ea typeface="Bahnschrift" panose="020B0502040204020203" pitchFamily="34" charset="0"/>
                        <a:cs typeface="Bahnschrift" panose="020B0502040204020203"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0" marR="63500" algn="ctr">
                        <a:spcBef>
                          <a:spcPts val="500"/>
                        </a:spcBef>
                        <a:spcAft>
                          <a:spcPts val="500"/>
                        </a:spcAft>
                      </a:pPr>
                      <a:r>
                        <a:rPr lang="es-ES" sz="1300">
                          <a:solidFill>
                            <a:srgbClr val="000000"/>
                          </a:solidFill>
                          <a:effectLst/>
                          <a:latin typeface="Gill Sans MT" panose="020B0502020104020203" pitchFamily="34" charset="0"/>
                          <a:ea typeface="Arial" panose="020B0604020202020204" pitchFamily="34" charset="0"/>
                          <a:cs typeface="Bahnschrift" panose="020B0502040204020203" pitchFamily="34" charset="0"/>
                        </a:rPr>
                        <a:t>9 (14%)</a:t>
                      </a:r>
                      <a:endParaRPr lang="es-CO" sz="1300">
                        <a:effectLst/>
                        <a:latin typeface="Gill Sans MT" panose="020B0502020104020203" pitchFamily="34" charset="0"/>
                        <a:ea typeface="Bahnschrift" panose="020B0502040204020203" pitchFamily="34" charset="0"/>
                        <a:cs typeface="Bahnschrift" panose="020B0502040204020203"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0" marR="63500" algn="ctr">
                        <a:spcBef>
                          <a:spcPts val="500"/>
                        </a:spcBef>
                        <a:spcAft>
                          <a:spcPts val="500"/>
                        </a:spcAft>
                      </a:pPr>
                      <a:r>
                        <a:rPr lang="es-ES" sz="1300">
                          <a:solidFill>
                            <a:srgbClr val="000000"/>
                          </a:solidFill>
                          <a:effectLst/>
                          <a:latin typeface="Gill Sans MT" panose="020B0502020104020203" pitchFamily="34" charset="0"/>
                          <a:ea typeface="Arial" panose="020B0604020202020204" pitchFamily="34" charset="0"/>
                          <a:cs typeface="Bahnschrift" panose="020B0502040204020203" pitchFamily="34" charset="0"/>
                        </a:rPr>
                        <a:t>29 (45%)</a:t>
                      </a:r>
                      <a:endParaRPr lang="es-CO" sz="1300">
                        <a:effectLst/>
                        <a:latin typeface="Gill Sans MT" panose="020B0502020104020203" pitchFamily="34" charset="0"/>
                        <a:ea typeface="Bahnschrift" panose="020B0502040204020203" pitchFamily="34" charset="0"/>
                        <a:cs typeface="Bahnschrift" panose="020B0502040204020203"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0" marR="63500" algn="ctr">
                        <a:spcBef>
                          <a:spcPts val="500"/>
                        </a:spcBef>
                        <a:spcAft>
                          <a:spcPts val="500"/>
                        </a:spcAft>
                      </a:pPr>
                      <a:r>
                        <a:rPr lang="es-ES" sz="1300">
                          <a:solidFill>
                            <a:srgbClr val="000000"/>
                          </a:solidFill>
                          <a:effectLst/>
                          <a:latin typeface="Gill Sans MT" panose="020B0502020104020203" pitchFamily="34" charset="0"/>
                          <a:ea typeface="Arial" panose="020B0604020202020204" pitchFamily="34" charset="0"/>
                          <a:cs typeface="Bahnschrift" panose="020B0502040204020203" pitchFamily="34" charset="0"/>
                        </a:rPr>
                        <a:t>64</a:t>
                      </a:r>
                      <a:endParaRPr lang="es-CO" sz="1300">
                        <a:effectLst/>
                        <a:latin typeface="Gill Sans MT" panose="020B0502020104020203" pitchFamily="34" charset="0"/>
                        <a:ea typeface="Bahnschrift" panose="020B0502040204020203" pitchFamily="34" charset="0"/>
                        <a:cs typeface="Bahnschrift" panose="020B0502040204020203"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32825663"/>
                  </a:ext>
                </a:extLst>
              </a:tr>
              <a:tr h="0">
                <a:tc gridSpan="2">
                  <a:txBody>
                    <a:bodyPr/>
                    <a:lstStyle/>
                    <a:p>
                      <a:pPr marL="63500" marR="63500" algn="ctr">
                        <a:spcBef>
                          <a:spcPts val="500"/>
                        </a:spcBef>
                        <a:spcAft>
                          <a:spcPts val="500"/>
                        </a:spcAft>
                      </a:pPr>
                      <a:r>
                        <a:rPr lang="es-ES" sz="1300">
                          <a:solidFill>
                            <a:srgbClr val="000000"/>
                          </a:solidFill>
                          <a:effectLst/>
                          <a:latin typeface="Gill Sans MT" panose="020B0502020104020203" pitchFamily="34" charset="0"/>
                          <a:ea typeface="Arial" panose="020B0604020202020204" pitchFamily="34" charset="0"/>
                          <a:cs typeface="Bahnschrift" panose="020B0502040204020203" pitchFamily="34" charset="0"/>
                        </a:rPr>
                        <a:t>Política</a:t>
                      </a:r>
                      <a:endParaRPr lang="es-CO" sz="1300">
                        <a:effectLst/>
                        <a:latin typeface="Gill Sans MT" panose="020B0502020104020203" pitchFamily="34" charset="0"/>
                        <a:ea typeface="Bahnschrift" panose="020B0502040204020203" pitchFamily="34" charset="0"/>
                        <a:cs typeface="Bahnschrift" panose="020B0502040204020203"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CO"/>
                    </a:p>
                  </a:txBody>
                  <a:tcPr/>
                </a:tc>
                <a:tc>
                  <a:txBody>
                    <a:bodyPr/>
                    <a:lstStyle/>
                    <a:p>
                      <a:pPr marL="63500" marR="63500" algn="ctr">
                        <a:spcBef>
                          <a:spcPts val="500"/>
                        </a:spcBef>
                        <a:spcAft>
                          <a:spcPts val="500"/>
                        </a:spcAft>
                      </a:pPr>
                      <a:r>
                        <a:rPr lang="es-ES" sz="1300">
                          <a:solidFill>
                            <a:srgbClr val="000000"/>
                          </a:solidFill>
                          <a:effectLst/>
                          <a:latin typeface="Gill Sans MT" panose="020B0502020104020203" pitchFamily="34" charset="0"/>
                          <a:ea typeface="Arial" panose="020B0604020202020204" pitchFamily="34" charset="0"/>
                          <a:cs typeface="Bahnschrift" panose="020B0502040204020203" pitchFamily="34" charset="0"/>
                        </a:rPr>
                        <a:t>24 (26%)</a:t>
                      </a:r>
                      <a:endParaRPr lang="es-CO" sz="1300">
                        <a:effectLst/>
                        <a:latin typeface="Gill Sans MT" panose="020B0502020104020203" pitchFamily="34" charset="0"/>
                        <a:ea typeface="Bahnschrift" panose="020B0502040204020203" pitchFamily="34" charset="0"/>
                        <a:cs typeface="Bahnschrift" panose="020B0502040204020203"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0" marR="63500" algn="ctr">
                        <a:spcBef>
                          <a:spcPts val="500"/>
                        </a:spcBef>
                        <a:spcAft>
                          <a:spcPts val="500"/>
                        </a:spcAft>
                      </a:pPr>
                      <a:r>
                        <a:rPr lang="es-ES" sz="1300">
                          <a:solidFill>
                            <a:srgbClr val="000000"/>
                          </a:solidFill>
                          <a:effectLst/>
                          <a:latin typeface="Gill Sans MT" panose="020B0502020104020203" pitchFamily="34" charset="0"/>
                          <a:ea typeface="Arial" panose="020B0604020202020204" pitchFamily="34" charset="0"/>
                          <a:cs typeface="Bahnschrift" panose="020B0502040204020203" pitchFamily="34" charset="0"/>
                        </a:rPr>
                        <a:t>27 (30%)</a:t>
                      </a:r>
                      <a:endParaRPr lang="es-CO" sz="1300">
                        <a:effectLst/>
                        <a:latin typeface="Gill Sans MT" panose="020B0502020104020203" pitchFamily="34" charset="0"/>
                        <a:ea typeface="Bahnschrift" panose="020B0502040204020203" pitchFamily="34" charset="0"/>
                        <a:cs typeface="Bahnschrift" panose="020B0502040204020203"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0" marR="63500" algn="ctr">
                        <a:spcBef>
                          <a:spcPts val="500"/>
                        </a:spcBef>
                        <a:spcAft>
                          <a:spcPts val="500"/>
                        </a:spcAft>
                      </a:pPr>
                      <a:r>
                        <a:rPr lang="es-ES" sz="1300">
                          <a:solidFill>
                            <a:srgbClr val="000000"/>
                          </a:solidFill>
                          <a:effectLst/>
                          <a:latin typeface="Gill Sans MT" panose="020B0502020104020203" pitchFamily="34" charset="0"/>
                          <a:ea typeface="Arial" panose="020B0604020202020204" pitchFamily="34" charset="0"/>
                          <a:cs typeface="Bahnschrift" panose="020B0502040204020203" pitchFamily="34" charset="0"/>
                        </a:rPr>
                        <a:t>14 (15%)</a:t>
                      </a:r>
                      <a:endParaRPr lang="es-CO" sz="1300">
                        <a:effectLst/>
                        <a:latin typeface="Gill Sans MT" panose="020B0502020104020203" pitchFamily="34" charset="0"/>
                        <a:ea typeface="Bahnschrift" panose="020B0502040204020203" pitchFamily="34" charset="0"/>
                        <a:cs typeface="Bahnschrift" panose="020B0502040204020203"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0" marR="63500" algn="ctr">
                        <a:spcBef>
                          <a:spcPts val="500"/>
                        </a:spcBef>
                        <a:spcAft>
                          <a:spcPts val="500"/>
                        </a:spcAft>
                      </a:pPr>
                      <a:r>
                        <a:rPr lang="es-ES" sz="1300">
                          <a:solidFill>
                            <a:srgbClr val="000000"/>
                          </a:solidFill>
                          <a:effectLst/>
                          <a:latin typeface="Gill Sans MT" panose="020B0502020104020203" pitchFamily="34" charset="0"/>
                          <a:ea typeface="Arial" panose="020B0604020202020204" pitchFamily="34" charset="0"/>
                          <a:cs typeface="Bahnschrift" panose="020B0502040204020203" pitchFamily="34" charset="0"/>
                        </a:rPr>
                        <a:t>26 (29%)</a:t>
                      </a:r>
                      <a:endParaRPr lang="es-CO" sz="1300">
                        <a:effectLst/>
                        <a:latin typeface="Gill Sans MT" panose="020B0502020104020203" pitchFamily="34" charset="0"/>
                        <a:ea typeface="Bahnschrift" panose="020B0502040204020203" pitchFamily="34" charset="0"/>
                        <a:cs typeface="Bahnschrift" panose="020B0502040204020203"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0" marR="63500" algn="ctr">
                        <a:spcBef>
                          <a:spcPts val="500"/>
                        </a:spcBef>
                        <a:spcAft>
                          <a:spcPts val="500"/>
                        </a:spcAft>
                      </a:pPr>
                      <a:r>
                        <a:rPr lang="es-ES" sz="1300">
                          <a:solidFill>
                            <a:srgbClr val="000000"/>
                          </a:solidFill>
                          <a:effectLst/>
                          <a:latin typeface="Gill Sans MT" panose="020B0502020104020203" pitchFamily="34" charset="0"/>
                          <a:ea typeface="Arial" panose="020B0604020202020204" pitchFamily="34" charset="0"/>
                          <a:cs typeface="Bahnschrift" panose="020B0502040204020203" pitchFamily="34" charset="0"/>
                        </a:rPr>
                        <a:t>91</a:t>
                      </a:r>
                      <a:endParaRPr lang="es-CO" sz="1300">
                        <a:effectLst/>
                        <a:latin typeface="Gill Sans MT" panose="020B0502020104020203" pitchFamily="34" charset="0"/>
                        <a:ea typeface="Bahnschrift" panose="020B0502040204020203" pitchFamily="34" charset="0"/>
                        <a:cs typeface="Bahnschrift" panose="020B0502040204020203"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90376066"/>
                  </a:ext>
                </a:extLst>
              </a:tr>
              <a:tr h="0">
                <a:tc>
                  <a:txBody>
                    <a:bodyPr/>
                    <a:lstStyle/>
                    <a:p>
                      <a:pPr marL="63500" marR="63500" algn="ctr">
                        <a:spcBef>
                          <a:spcPts val="500"/>
                        </a:spcBef>
                        <a:spcAft>
                          <a:spcPts val="500"/>
                        </a:spcAft>
                      </a:pPr>
                      <a:r>
                        <a:rPr lang="es-ES" sz="1300">
                          <a:effectLst/>
                          <a:latin typeface="Gill Sans MT" panose="020B0502020104020203" pitchFamily="34" charset="0"/>
                          <a:ea typeface="Bahnschrift" panose="020B0502040204020203" pitchFamily="34" charset="0"/>
                          <a:cs typeface="Bahnschrift" panose="020B0502040204020203" pitchFamily="34" charset="0"/>
                        </a:rPr>
                        <a:t> </a:t>
                      </a:r>
                      <a:endParaRPr lang="es-CO" sz="1300">
                        <a:effectLst/>
                        <a:latin typeface="Gill Sans MT" panose="020B0502020104020203" pitchFamily="34" charset="0"/>
                        <a:ea typeface="Bahnschrift" panose="020B0502040204020203" pitchFamily="34" charset="0"/>
                        <a:cs typeface="Bahnschrift" panose="020B0502040204020203"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0" marR="63500" algn="ctr">
                        <a:spcBef>
                          <a:spcPts val="500"/>
                        </a:spcBef>
                        <a:spcAft>
                          <a:spcPts val="500"/>
                        </a:spcAft>
                      </a:pPr>
                      <a:r>
                        <a:rPr lang="es-ES" sz="1300">
                          <a:solidFill>
                            <a:srgbClr val="000000"/>
                          </a:solidFill>
                          <a:effectLst/>
                          <a:latin typeface="Gill Sans MT" panose="020B0502020104020203" pitchFamily="34" charset="0"/>
                          <a:ea typeface="Arial" panose="020B0604020202020204" pitchFamily="34" charset="0"/>
                          <a:cs typeface="Bahnschrift" panose="020B0502040204020203" pitchFamily="34" charset="0"/>
                        </a:rPr>
                        <a:t>Candidaturas elecciones 2023</a:t>
                      </a:r>
                      <a:endParaRPr lang="es-CO" sz="1300">
                        <a:effectLst/>
                        <a:latin typeface="Gill Sans MT" panose="020B0502020104020203" pitchFamily="34" charset="0"/>
                        <a:ea typeface="Bahnschrift" panose="020B0502040204020203" pitchFamily="34" charset="0"/>
                        <a:cs typeface="Bahnschrift"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0" marR="63500" algn="ctr">
                        <a:spcBef>
                          <a:spcPts val="500"/>
                        </a:spcBef>
                        <a:spcAft>
                          <a:spcPts val="500"/>
                        </a:spcAft>
                      </a:pPr>
                      <a:r>
                        <a:rPr lang="es-ES" sz="1300">
                          <a:solidFill>
                            <a:srgbClr val="000000"/>
                          </a:solidFill>
                          <a:effectLst/>
                          <a:latin typeface="Gill Sans MT" panose="020B0502020104020203" pitchFamily="34" charset="0"/>
                          <a:ea typeface="Arial" panose="020B0604020202020204" pitchFamily="34" charset="0"/>
                          <a:cs typeface="Bahnschrift" panose="020B0502040204020203" pitchFamily="34" charset="0"/>
                        </a:rPr>
                        <a:t>9 (30%)</a:t>
                      </a:r>
                      <a:endParaRPr lang="es-CO" sz="1300">
                        <a:effectLst/>
                        <a:latin typeface="Gill Sans MT" panose="020B0502020104020203" pitchFamily="34" charset="0"/>
                        <a:ea typeface="Bahnschrift" panose="020B0502040204020203" pitchFamily="34" charset="0"/>
                        <a:cs typeface="Bahnschrift" panose="020B0502040204020203"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0" marR="63500" algn="ctr">
                        <a:spcBef>
                          <a:spcPts val="500"/>
                        </a:spcBef>
                        <a:spcAft>
                          <a:spcPts val="500"/>
                        </a:spcAft>
                      </a:pPr>
                      <a:r>
                        <a:rPr lang="es-ES" sz="1300">
                          <a:solidFill>
                            <a:srgbClr val="000000"/>
                          </a:solidFill>
                          <a:effectLst/>
                          <a:latin typeface="Gill Sans MT" panose="020B0502020104020203" pitchFamily="34" charset="0"/>
                          <a:ea typeface="Arial" panose="020B0604020202020204" pitchFamily="34" charset="0"/>
                          <a:cs typeface="Bahnschrift" panose="020B0502040204020203" pitchFamily="34" charset="0"/>
                        </a:rPr>
                        <a:t>9 (30%)</a:t>
                      </a:r>
                      <a:endParaRPr lang="es-CO" sz="1300">
                        <a:effectLst/>
                        <a:latin typeface="Gill Sans MT" panose="020B0502020104020203" pitchFamily="34" charset="0"/>
                        <a:ea typeface="Bahnschrift" panose="020B0502040204020203" pitchFamily="34" charset="0"/>
                        <a:cs typeface="Bahnschrift" panose="020B0502040204020203"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0" marR="63500" algn="ctr">
                        <a:spcBef>
                          <a:spcPts val="500"/>
                        </a:spcBef>
                        <a:spcAft>
                          <a:spcPts val="500"/>
                        </a:spcAft>
                      </a:pPr>
                      <a:r>
                        <a:rPr lang="es-ES" sz="1300">
                          <a:solidFill>
                            <a:srgbClr val="000000"/>
                          </a:solidFill>
                          <a:effectLst/>
                          <a:latin typeface="Gill Sans MT" panose="020B0502020104020203" pitchFamily="34" charset="0"/>
                          <a:ea typeface="Arial" panose="020B0604020202020204" pitchFamily="34" charset="0"/>
                          <a:cs typeface="Bahnschrift" panose="020B0502040204020203" pitchFamily="34" charset="0"/>
                        </a:rPr>
                        <a:t>6 (20%)</a:t>
                      </a:r>
                      <a:endParaRPr lang="es-CO" sz="1300">
                        <a:effectLst/>
                        <a:latin typeface="Gill Sans MT" panose="020B0502020104020203" pitchFamily="34" charset="0"/>
                        <a:ea typeface="Bahnschrift" panose="020B0502040204020203" pitchFamily="34" charset="0"/>
                        <a:cs typeface="Bahnschrift" panose="020B0502040204020203"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0" marR="63500" algn="ctr">
                        <a:spcBef>
                          <a:spcPts val="500"/>
                        </a:spcBef>
                        <a:spcAft>
                          <a:spcPts val="500"/>
                        </a:spcAft>
                      </a:pPr>
                      <a:r>
                        <a:rPr lang="es-ES" sz="1300">
                          <a:solidFill>
                            <a:srgbClr val="000000"/>
                          </a:solidFill>
                          <a:effectLst/>
                          <a:latin typeface="Gill Sans MT" panose="020B0502020104020203" pitchFamily="34" charset="0"/>
                          <a:ea typeface="Arial" panose="020B0604020202020204" pitchFamily="34" charset="0"/>
                          <a:cs typeface="Bahnschrift" panose="020B0502040204020203" pitchFamily="34" charset="0"/>
                        </a:rPr>
                        <a:t>6 (20%)</a:t>
                      </a:r>
                      <a:endParaRPr lang="es-CO" sz="1300">
                        <a:effectLst/>
                        <a:latin typeface="Gill Sans MT" panose="020B0502020104020203" pitchFamily="34" charset="0"/>
                        <a:ea typeface="Bahnschrift" panose="020B0502040204020203" pitchFamily="34" charset="0"/>
                        <a:cs typeface="Bahnschrift" panose="020B0502040204020203"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0" marR="63500" algn="ctr">
                        <a:spcBef>
                          <a:spcPts val="500"/>
                        </a:spcBef>
                        <a:spcAft>
                          <a:spcPts val="500"/>
                        </a:spcAft>
                      </a:pPr>
                      <a:r>
                        <a:rPr lang="es-ES" sz="1300">
                          <a:solidFill>
                            <a:srgbClr val="000000"/>
                          </a:solidFill>
                          <a:effectLst/>
                          <a:latin typeface="Gill Sans MT" panose="020B0502020104020203" pitchFamily="34" charset="0"/>
                          <a:ea typeface="Arial" panose="020B0604020202020204" pitchFamily="34" charset="0"/>
                          <a:cs typeface="Bahnschrift" panose="020B0502040204020203" pitchFamily="34" charset="0"/>
                        </a:rPr>
                        <a:t>30</a:t>
                      </a:r>
                      <a:endParaRPr lang="es-CO" sz="1300">
                        <a:effectLst/>
                        <a:latin typeface="Gill Sans MT" panose="020B0502020104020203" pitchFamily="34" charset="0"/>
                        <a:ea typeface="Bahnschrift" panose="020B0502040204020203" pitchFamily="34" charset="0"/>
                        <a:cs typeface="Bahnschrift" panose="020B0502040204020203"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87942581"/>
                  </a:ext>
                </a:extLst>
              </a:tr>
              <a:tr h="0">
                <a:tc gridSpan="2">
                  <a:txBody>
                    <a:bodyPr/>
                    <a:lstStyle/>
                    <a:p>
                      <a:pPr marL="63500" marR="63500" algn="ctr">
                        <a:spcBef>
                          <a:spcPts val="500"/>
                        </a:spcBef>
                        <a:spcAft>
                          <a:spcPts val="500"/>
                        </a:spcAft>
                      </a:pPr>
                      <a:r>
                        <a:rPr lang="es-ES" sz="1300" b="1">
                          <a:solidFill>
                            <a:srgbClr val="000000"/>
                          </a:solidFill>
                          <a:effectLst/>
                          <a:latin typeface="Gill Sans MT" panose="020B0502020104020203" pitchFamily="34" charset="0"/>
                          <a:ea typeface="Arial" panose="020B0604020202020204" pitchFamily="34" charset="0"/>
                          <a:cs typeface="Bahnschrift" panose="020B0502040204020203" pitchFamily="34" charset="0"/>
                        </a:rPr>
                        <a:t>Total</a:t>
                      </a:r>
                      <a:endParaRPr lang="es-CO" sz="1300">
                        <a:effectLst/>
                        <a:latin typeface="Gill Sans MT" panose="020B0502020104020203" pitchFamily="34" charset="0"/>
                        <a:ea typeface="Bahnschrift" panose="020B0502040204020203" pitchFamily="34" charset="0"/>
                        <a:cs typeface="Bahnschrift" panose="020B0502040204020203"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hMerge="1">
                  <a:txBody>
                    <a:bodyPr/>
                    <a:lstStyle/>
                    <a:p>
                      <a:endParaRPr lang="es-CO"/>
                    </a:p>
                  </a:txBody>
                  <a:tcPr/>
                </a:tc>
                <a:tc>
                  <a:txBody>
                    <a:bodyPr/>
                    <a:lstStyle/>
                    <a:p>
                      <a:pPr marL="63500" marR="63500" algn="ctr">
                        <a:spcBef>
                          <a:spcPts val="500"/>
                        </a:spcBef>
                        <a:spcAft>
                          <a:spcPts val="500"/>
                        </a:spcAft>
                      </a:pPr>
                      <a:r>
                        <a:rPr lang="es-ES" sz="1300" b="1">
                          <a:solidFill>
                            <a:srgbClr val="000000"/>
                          </a:solidFill>
                          <a:effectLst/>
                          <a:latin typeface="Gill Sans MT" panose="020B0502020104020203" pitchFamily="34" charset="0"/>
                          <a:ea typeface="Arial" panose="020B0604020202020204" pitchFamily="34" charset="0"/>
                          <a:cs typeface="Bahnschrift" panose="020B0502040204020203" pitchFamily="34" charset="0"/>
                        </a:rPr>
                        <a:t>37 (19%)</a:t>
                      </a:r>
                      <a:endParaRPr lang="es-CO" sz="1300">
                        <a:effectLst/>
                        <a:latin typeface="Gill Sans MT" panose="020B0502020104020203" pitchFamily="34" charset="0"/>
                        <a:ea typeface="Bahnschrift" panose="020B0502040204020203" pitchFamily="34" charset="0"/>
                        <a:cs typeface="Bahnschrift" panose="020B0502040204020203"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marL="63500" marR="63500" algn="ctr">
                        <a:spcBef>
                          <a:spcPts val="500"/>
                        </a:spcBef>
                        <a:spcAft>
                          <a:spcPts val="500"/>
                        </a:spcAft>
                      </a:pPr>
                      <a:r>
                        <a:rPr lang="es-ES" sz="1300" b="1">
                          <a:solidFill>
                            <a:srgbClr val="000000"/>
                          </a:solidFill>
                          <a:effectLst/>
                          <a:latin typeface="Gill Sans MT" panose="020B0502020104020203" pitchFamily="34" charset="0"/>
                          <a:ea typeface="Arial" panose="020B0604020202020204" pitchFamily="34" charset="0"/>
                          <a:cs typeface="Bahnschrift" panose="020B0502040204020203" pitchFamily="34" charset="0"/>
                        </a:rPr>
                        <a:t>50 (26%)</a:t>
                      </a:r>
                      <a:endParaRPr lang="es-CO" sz="1300">
                        <a:effectLst/>
                        <a:latin typeface="Gill Sans MT" panose="020B0502020104020203" pitchFamily="34" charset="0"/>
                        <a:ea typeface="Bahnschrift" panose="020B0502040204020203" pitchFamily="34" charset="0"/>
                        <a:cs typeface="Bahnschrift" panose="020B0502040204020203"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marL="63500" marR="63500" algn="ctr">
                        <a:spcBef>
                          <a:spcPts val="500"/>
                        </a:spcBef>
                        <a:spcAft>
                          <a:spcPts val="500"/>
                        </a:spcAft>
                      </a:pPr>
                      <a:r>
                        <a:rPr lang="es-ES" sz="1300" b="1">
                          <a:solidFill>
                            <a:srgbClr val="000000"/>
                          </a:solidFill>
                          <a:effectLst/>
                          <a:latin typeface="Gill Sans MT" panose="020B0502020104020203" pitchFamily="34" charset="0"/>
                          <a:ea typeface="Arial" panose="020B0604020202020204" pitchFamily="34" charset="0"/>
                          <a:cs typeface="Bahnschrift" panose="020B0502040204020203" pitchFamily="34" charset="0"/>
                        </a:rPr>
                        <a:t>30 (16%)</a:t>
                      </a:r>
                      <a:endParaRPr lang="es-CO" sz="1300">
                        <a:effectLst/>
                        <a:latin typeface="Gill Sans MT" panose="020B0502020104020203" pitchFamily="34" charset="0"/>
                        <a:ea typeface="Bahnschrift" panose="020B0502040204020203" pitchFamily="34" charset="0"/>
                        <a:cs typeface="Bahnschrift" panose="020B0502040204020203"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marL="63500" marR="63500" algn="ctr">
                        <a:spcBef>
                          <a:spcPts val="500"/>
                        </a:spcBef>
                        <a:spcAft>
                          <a:spcPts val="500"/>
                        </a:spcAft>
                      </a:pPr>
                      <a:r>
                        <a:rPr lang="es-ES" sz="1300" b="1">
                          <a:solidFill>
                            <a:srgbClr val="000000"/>
                          </a:solidFill>
                          <a:effectLst/>
                          <a:latin typeface="Gill Sans MT" panose="020B0502020104020203" pitchFamily="34" charset="0"/>
                          <a:ea typeface="Arial" panose="020B0604020202020204" pitchFamily="34" charset="0"/>
                          <a:cs typeface="Bahnschrift" panose="020B0502040204020203" pitchFamily="34" charset="0"/>
                        </a:rPr>
                        <a:t>75 (39%)</a:t>
                      </a:r>
                      <a:endParaRPr lang="es-CO" sz="1300">
                        <a:effectLst/>
                        <a:latin typeface="Gill Sans MT" panose="020B0502020104020203" pitchFamily="34" charset="0"/>
                        <a:ea typeface="Bahnschrift" panose="020B0502040204020203" pitchFamily="34" charset="0"/>
                        <a:cs typeface="Bahnschrift" panose="020B0502040204020203"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marL="63500" marR="63500" algn="ctr">
                        <a:spcBef>
                          <a:spcPts val="500"/>
                        </a:spcBef>
                        <a:spcAft>
                          <a:spcPts val="500"/>
                        </a:spcAft>
                      </a:pPr>
                      <a:r>
                        <a:rPr lang="es-ES" sz="1300" b="1" dirty="0">
                          <a:solidFill>
                            <a:srgbClr val="000000"/>
                          </a:solidFill>
                          <a:effectLst/>
                          <a:latin typeface="Gill Sans MT" panose="020B0502020104020203" pitchFamily="34" charset="0"/>
                          <a:ea typeface="Arial" panose="020B0604020202020204" pitchFamily="34" charset="0"/>
                          <a:cs typeface="Bahnschrift" panose="020B0502040204020203" pitchFamily="34" charset="0"/>
                        </a:rPr>
                        <a:t>192</a:t>
                      </a:r>
                      <a:endParaRPr lang="es-CO" sz="1300" dirty="0">
                        <a:effectLst/>
                        <a:latin typeface="Gill Sans MT" panose="020B0502020104020203" pitchFamily="34" charset="0"/>
                        <a:ea typeface="Bahnschrift" panose="020B0502040204020203" pitchFamily="34" charset="0"/>
                        <a:cs typeface="Bahnschrift" panose="020B0502040204020203"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extLst>
                  <a:ext uri="{0D108BD9-81ED-4DB2-BD59-A6C34878D82A}">
                    <a16:rowId xmlns:a16="http://schemas.microsoft.com/office/drawing/2014/main" val="1936600555"/>
                  </a:ext>
                </a:extLst>
              </a:tr>
            </a:tbl>
          </a:graphicData>
        </a:graphic>
      </p:graphicFrame>
    </p:spTree>
    <p:extLst>
      <p:ext uri="{BB962C8B-B14F-4D97-AF65-F5344CB8AC3E}">
        <p14:creationId xmlns:p14="http://schemas.microsoft.com/office/powerpoint/2010/main" val="16550148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8A9515E-3CD0-1FDD-F53C-584FEAB74C75}"/>
              </a:ext>
            </a:extLst>
          </p:cNvPr>
          <p:cNvSpPr>
            <a:spLocks noGrp="1"/>
          </p:cNvSpPr>
          <p:nvPr>
            <p:ph type="dt" sz="half" idx="10"/>
          </p:nvPr>
        </p:nvSpPr>
        <p:spPr/>
        <p:txBody>
          <a:bodyPr/>
          <a:lstStyle/>
          <a:p>
            <a:fld id="{E2E02DB9-E290-4D18-B5B2-3465991AAB22}" type="datetime1">
              <a:rPr lang="en-US" smtClean="0"/>
              <a:t>10/18/2023</a:t>
            </a:fld>
            <a:endParaRPr lang="en-US"/>
          </a:p>
        </p:txBody>
      </p:sp>
      <p:sp>
        <p:nvSpPr>
          <p:cNvPr id="3" name="Marcador de número de diapositiva 2">
            <a:extLst>
              <a:ext uri="{FF2B5EF4-FFF2-40B4-BE49-F238E27FC236}">
                <a16:creationId xmlns:a16="http://schemas.microsoft.com/office/drawing/2014/main" id="{F384F5DE-50EB-9AFF-6456-46F77E01B9B4}"/>
              </a:ext>
            </a:extLst>
          </p:cNvPr>
          <p:cNvSpPr>
            <a:spLocks noGrp="1"/>
          </p:cNvSpPr>
          <p:nvPr>
            <p:ph type="sldNum" sz="quarter" idx="12"/>
          </p:nvPr>
        </p:nvSpPr>
        <p:spPr/>
        <p:txBody>
          <a:bodyPr/>
          <a:lstStyle/>
          <a:p>
            <a:fld id="{F30F7205-41FB-46DE-B583-596CEB3EBE73}" type="slidenum">
              <a:rPr lang="en-US" smtClean="0"/>
              <a:t>43</a:t>
            </a:fld>
            <a:endParaRPr lang="en-US"/>
          </a:p>
        </p:txBody>
      </p:sp>
      <p:sp>
        <p:nvSpPr>
          <p:cNvPr id="5" name="Rectángulo: esquinas redondeadas 4">
            <a:extLst>
              <a:ext uri="{FF2B5EF4-FFF2-40B4-BE49-F238E27FC236}">
                <a16:creationId xmlns:a16="http://schemas.microsoft.com/office/drawing/2014/main" id="{9729C5F8-EED6-B9FA-25FB-7FC70953D6D8}"/>
              </a:ext>
            </a:extLst>
          </p:cNvPr>
          <p:cNvSpPr/>
          <p:nvPr/>
        </p:nvSpPr>
        <p:spPr>
          <a:xfrm>
            <a:off x="1616364" y="1998252"/>
            <a:ext cx="8712377" cy="2904126"/>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US" sz="4000" b="1" dirty="0">
                <a:latin typeface="Gill Sans MT" panose="020B0502020104020203" pitchFamily="34" charset="77"/>
              </a:rPr>
              <a:t>IV. MAPAS Y FACTORES DE RIESGO ELECTORAL</a:t>
            </a:r>
            <a:br>
              <a:rPr lang="es-US" sz="4000" b="1" dirty="0">
                <a:latin typeface="Gill Sans MT" panose="020B0502020104020203" pitchFamily="34" charset="77"/>
              </a:rPr>
            </a:br>
            <a:endParaRPr lang="es-US" sz="4000" b="1" dirty="0">
              <a:latin typeface="Gill Sans MT" panose="020B0502020104020203" pitchFamily="34" charset="77"/>
            </a:endParaRPr>
          </a:p>
          <a:p>
            <a:pPr algn="ctr"/>
            <a:r>
              <a:rPr lang="es-US" sz="2800" b="1" dirty="0">
                <a:latin typeface="Gill Sans MT" panose="020B0502020104020203" pitchFamily="34" charset="77"/>
              </a:rPr>
              <a:t>(PRIMERA ACTUALIZACIÓN)</a:t>
            </a:r>
            <a:endParaRPr lang="es-US" sz="4000" b="1" dirty="0">
              <a:latin typeface="Gill Sans MT" panose="020B0502020104020203" pitchFamily="34" charset="77"/>
            </a:endParaRPr>
          </a:p>
        </p:txBody>
      </p:sp>
    </p:spTree>
    <p:extLst>
      <p:ext uri="{BB962C8B-B14F-4D97-AF65-F5344CB8AC3E}">
        <p14:creationId xmlns:p14="http://schemas.microsoft.com/office/powerpoint/2010/main" val="13680208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301C7C37-A115-0D25-F080-23B4652A922B}"/>
              </a:ext>
            </a:extLst>
          </p:cNvPr>
          <p:cNvSpPr>
            <a:spLocks noGrp="1"/>
          </p:cNvSpPr>
          <p:nvPr>
            <p:ph type="dt" sz="half" idx="10"/>
          </p:nvPr>
        </p:nvSpPr>
        <p:spPr/>
        <p:txBody>
          <a:bodyPr/>
          <a:lstStyle/>
          <a:p>
            <a:fld id="{449EEAE1-0529-4202-AF54-2B448B3B8F38}" type="datetime1">
              <a:rPr lang="en-US" smtClean="0"/>
              <a:t>10/18/2023</a:t>
            </a:fld>
            <a:endParaRPr lang="en-US"/>
          </a:p>
        </p:txBody>
      </p:sp>
      <p:sp>
        <p:nvSpPr>
          <p:cNvPr id="5" name="Marcador de número de diapositiva 4">
            <a:extLst>
              <a:ext uri="{FF2B5EF4-FFF2-40B4-BE49-F238E27FC236}">
                <a16:creationId xmlns:a16="http://schemas.microsoft.com/office/drawing/2014/main" id="{83F56985-BFC6-B2E2-0BFC-4D6508686C5C}"/>
              </a:ext>
            </a:extLst>
          </p:cNvPr>
          <p:cNvSpPr>
            <a:spLocks noGrp="1"/>
          </p:cNvSpPr>
          <p:nvPr>
            <p:ph type="sldNum" sz="quarter" idx="12"/>
          </p:nvPr>
        </p:nvSpPr>
        <p:spPr/>
        <p:txBody>
          <a:bodyPr/>
          <a:lstStyle/>
          <a:p>
            <a:fld id="{F30F7205-41FB-46DE-B583-596CEB3EBE73}" type="slidenum">
              <a:rPr lang="en-US" smtClean="0"/>
              <a:t>44</a:t>
            </a:fld>
            <a:endParaRPr lang="en-US" dirty="0"/>
          </a:p>
        </p:txBody>
      </p:sp>
      <p:sp>
        <p:nvSpPr>
          <p:cNvPr id="6" name="Rectángulo: esquinas redondeadas 5">
            <a:extLst>
              <a:ext uri="{FF2B5EF4-FFF2-40B4-BE49-F238E27FC236}">
                <a16:creationId xmlns:a16="http://schemas.microsoft.com/office/drawing/2014/main" id="{C60853BD-5E19-C295-2C0C-C99EA2BBC45A}"/>
              </a:ext>
            </a:extLst>
          </p:cNvPr>
          <p:cNvSpPr/>
          <p:nvPr/>
        </p:nvSpPr>
        <p:spPr>
          <a:xfrm>
            <a:off x="952031" y="1388550"/>
            <a:ext cx="5439094" cy="799051"/>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MX" sz="2200" b="1" dirty="0">
                <a:solidFill>
                  <a:schemeClr val="bg1"/>
                </a:solidFill>
                <a:latin typeface="Gill Sans MT" panose="020B0502020104020203" pitchFamily="34" charset="0"/>
              </a:rPr>
              <a:t>MAPA DE RIESGO ELECTORAL </a:t>
            </a:r>
            <a:r>
              <a:rPr lang="es-MX" sz="2200" dirty="0">
                <a:solidFill>
                  <a:schemeClr val="bg1"/>
                </a:solidFill>
                <a:latin typeface="Gill Sans MT" panose="020B0502020104020203" pitchFamily="34" charset="0"/>
              </a:rPr>
              <a:t>Actualización a 13 de octubre de 2023</a:t>
            </a:r>
            <a:endParaRPr lang="es-CO" sz="2200" dirty="0">
              <a:solidFill>
                <a:schemeClr val="bg1"/>
              </a:solidFill>
              <a:latin typeface="Gill Sans MT" panose="020B0502020104020203" pitchFamily="34" charset="0"/>
            </a:endParaRPr>
          </a:p>
        </p:txBody>
      </p:sp>
      <p:pic>
        <p:nvPicPr>
          <p:cNvPr id="3" name="Imagen 2" descr="Dibujo de video juego&#10;&#10;Descripción generada automáticamente con confianza media">
            <a:extLst>
              <a:ext uri="{FF2B5EF4-FFF2-40B4-BE49-F238E27FC236}">
                <a16:creationId xmlns:a16="http://schemas.microsoft.com/office/drawing/2014/main" id="{4250F739-04F8-DE9E-EE1A-2E29E597CD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4956" y="0"/>
            <a:ext cx="4848844" cy="6858000"/>
          </a:xfrm>
          <a:prstGeom prst="rect">
            <a:avLst/>
          </a:prstGeom>
        </p:spPr>
      </p:pic>
      <p:sp>
        <p:nvSpPr>
          <p:cNvPr id="7" name="CuadroTexto 6">
            <a:extLst>
              <a:ext uri="{FF2B5EF4-FFF2-40B4-BE49-F238E27FC236}">
                <a16:creationId xmlns:a16="http://schemas.microsoft.com/office/drawing/2014/main" id="{63C13929-2979-BFA5-BAFC-CE5B37526202}"/>
              </a:ext>
            </a:extLst>
          </p:cNvPr>
          <p:cNvSpPr txBox="1"/>
          <p:nvPr/>
        </p:nvSpPr>
        <p:spPr>
          <a:xfrm>
            <a:off x="1247156" y="2486377"/>
            <a:ext cx="4848844" cy="2062103"/>
          </a:xfrm>
          <a:prstGeom prst="rect">
            <a:avLst/>
          </a:prstGeom>
          <a:noFill/>
        </p:spPr>
        <p:txBody>
          <a:bodyPr wrap="square">
            <a:spAutoFit/>
          </a:bodyPr>
          <a:lstStyle>
            <a:defPPr>
              <a:defRPr lang="en-US"/>
            </a:defPPr>
            <a:lvl1pPr marL="285750" indent="-285750" algn="just">
              <a:buFont typeface="Arial" panose="020B0604020202020204" pitchFamily="34" charset="0"/>
              <a:buChar char="•"/>
              <a:defRPr>
                <a:effectLst/>
                <a:latin typeface="Arial" panose="020B0604020202020204" pitchFamily="34" charset="0"/>
                <a:ea typeface="Arial" panose="020B0604020202020204" pitchFamily="34" charset="0"/>
              </a:defRPr>
            </a:lvl1pPr>
          </a:lstStyle>
          <a:p>
            <a:pPr marL="0" indent="0">
              <a:buNone/>
            </a:pPr>
            <a:r>
              <a:rPr lang="es-ES" sz="1600" dirty="0">
                <a:latin typeface="Gill Sans MT" panose="020B0502020104020203" pitchFamily="34" charset="0"/>
              </a:rPr>
              <a:t>En la primera actualización del Mapa de Riesgo Electoral realizada con corte al 13 de octubre de 2023, se identificó un incremento de 21.1% en el número de municipios en riesgo consolidado (pasaron de 166 a 201).</a:t>
            </a:r>
          </a:p>
          <a:p>
            <a:pPr marL="0" indent="0">
              <a:buNone/>
            </a:pPr>
            <a:endParaRPr lang="es-ES" sz="1600" dirty="0">
              <a:latin typeface="Gill Sans MT" panose="020B0502020104020203" pitchFamily="34" charset="0"/>
            </a:endParaRPr>
          </a:p>
          <a:p>
            <a:pPr marL="0" indent="0">
              <a:buNone/>
            </a:pPr>
            <a:r>
              <a:rPr lang="es-ES" sz="1600" dirty="0">
                <a:latin typeface="Gill Sans MT" panose="020B0502020104020203" pitchFamily="34" charset="0"/>
              </a:rPr>
              <a:t>Lo municipios en riesgo medio pasaron de 27 a 31, en alto de 56 a 66 y en extremo de 83 a 104.</a:t>
            </a:r>
          </a:p>
        </p:txBody>
      </p:sp>
    </p:spTree>
    <p:extLst>
      <p:ext uri="{BB962C8B-B14F-4D97-AF65-F5344CB8AC3E}">
        <p14:creationId xmlns:p14="http://schemas.microsoft.com/office/powerpoint/2010/main" val="37651236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EEFB78AA-6444-E23A-3921-D973AB35277A}"/>
              </a:ext>
            </a:extLst>
          </p:cNvPr>
          <p:cNvSpPr>
            <a:spLocks noGrp="1"/>
          </p:cNvSpPr>
          <p:nvPr>
            <p:ph type="dt" sz="half" idx="10"/>
          </p:nvPr>
        </p:nvSpPr>
        <p:spPr/>
        <p:txBody>
          <a:bodyPr/>
          <a:lstStyle/>
          <a:p>
            <a:fld id="{4F96FC71-73A6-4904-83E6-4DB99DE63C21}" type="datetime1">
              <a:rPr lang="en-US" smtClean="0"/>
              <a:t>10/18/2023</a:t>
            </a:fld>
            <a:endParaRPr lang="en-US"/>
          </a:p>
        </p:txBody>
      </p:sp>
      <p:sp>
        <p:nvSpPr>
          <p:cNvPr id="5" name="Marcador de número de diapositiva 4">
            <a:extLst>
              <a:ext uri="{FF2B5EF4-FFF2-40B4-BE49-F238E27FC236}">
                <a16:creationId xmlns:a16="http://schemas.microsoft.com/office/drawing/2014/main" id="{955FC06B-408D-DE5E-F199-83D70FB879F8}"/>
              </a:ext>
            </a:extLst>
          </p:cNvPr>
          <p:cNvSpPr>
            <a:spLocks noGrp="1"/>
          </p:cNvSpPr>
          <p:nvPr>
            <p:ph type="sldNum" sz="quarter" idx="12"/>
          </p:nvPr>
        </p:nvSpPr>
        <p:spPr/>
        <p:txBody>
          <a:bodyPr/>
          <a:lstStyle/>
          <a:p>
            <a:fld id="{F30F7205-41FB-46DE-B583-596CEB3EBE73}" type="slidenum">
              <a:rPr lang="en-US" smtClean="0"/>
              <a:t>45</a:t>
            </a:fld>
            <a:endParaRPr lang="en-US"/>
          </a:p>
        </p:txBody>
      </p:sp>
      <p:sp>
        <p:nvSpPr>
          <p:cNvPr id="6" name="Rectángulo: esquinas redondeadas 5">
            <a:extLst>
              <a:ext uri="{FF2B5EF4-FFF2-40B4-BE49-F238E27FC236}">
                <a16:creationId xmlns:a16="http://schemas.microsoft.com/office/drawing/2014/main" id="{8D1456F1-182A-B584-7421-D0AE46C11C06}"/>
              </a:ext>
            </a:extLst>
          </p:cNvPr>
          <p:cNvSpPr/>
          <p:nvPr/>
        </p:nvSpPr>
        <p:spPr>
          <a:xfrm>
            <a:off x="2891572" y="561957"/>
            <a:ext cx="6408855" cy="807018"/>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spcAft>
                <a:spcPts val="1000"/>
              </a:spcAft>
            </a:pPr>
            <a:r>
              <a:rPr lang="es-419" sz="2400" b="1" dirty="0">
                <a:latin typeface="Gill Sans MT" panose="020B0502020104020203" pitchFamily="34" charset="0"/>
                <a:ea typeface="Arial" panose="020B0604020202020204" pitchFamily="34" charset="0"/>
              </a:rPr>
              <a:t>Municipios donde aumentó el riesgo</a:t>
            </a:r>
            <a:r>
              <a:rPr lang="es-MX" sz="2400" dirty="0">
                <a:solidFill>
                  <a:schemeClr val="bg1"/>
                </a:solidFill>
                <a:latin typeface="Gill Sans MT" panose="020B0502020104020203" pitchFamily="34" charset="0"/>
              </a:rPr>
              <a:t> </a:t>
            </a:r>
          </a:p>
          <a:p>
            <a:pPr algn="ctr">
              <a:spcAft>
                <a:spcPts val="1000"/>
              </a:spcAft>
            </a:pPr>
            <a:r>
              <a:rPr lang="es-MX" sz="2400" dirty="0">
                <a:solidFill>
                  <a:schemeClr val="bg1"/>
                </a:solidFill>
                <a:latin typeface="Gill Sans MT" panose="020B0502020104020203" pitchFamily="34" charset="0"/>
              </a:rPr>
              <a:t>Actualización a 13 de octubre de 2023</a:t>
            </a:r>
            <a:endParaRPr lang="es-CO" sz="2400" dirty="0">
              <a:effectLst/>
              <a:latin typeface="Gill Sans MT" panose="020B0502020104020203" pitchFamily="34" charset="0"/>
              <a:ea typeface="Arial" panose="020B0604020202020204" pitchFamily="34" charset="0"/>
            </a:endParaRPr>
          </a:p>
        </p:txBody>
      </p:sp>
      <p:sp>
        <p:nvSpPr>
          <p:cNvPr id="11" name="CuadroTexto 10">
            <a:extLst>
              <a:ext uri="{FF2B5EF4-FFF2-40B4-BE49-F238E27FC236}">
                <a16:creationId xmlns:a16="http://schemas.microsoft.com/office/drawing/2014/main" id="{7CF1A835-66A2-3EEE-4DF8-B6FF28CD997F}"/>
              </a:ext>
            </a:extLst>
          </p:cNvPr>
          <p:cNvSpPr txBox="1"/>
          <p:nvPr/>
        </p:nvSpPr>
        <p:spPr>
          <a:xfrm>
            <a:off x="975716" y="2595942"/>
            <a:ext cx="4176781" cy="3046988"/>
          </a:xfrm>
          <a:prstGeom prst="rect">
            <a:avLst/>
          </a:prstGeom>
          <a:noFill/>
        </p:spPr>
        <p:txBody>
          <a:bodyPr wrap="square">
            <a:spAutoFit/>
          </a:bodyPr>
          <a:lstStyle>
            <a:defPPr>
              <a:defRPr lang="en-US"/>
            </a:defPPr>
            <a:lvl1pPr marL="285750" indent="-285750" algn="just">
              <a:buFont typeface="Arial" panose="020B0604020202020204" pitchFamily="34" charset="0"/>
              <a:buChar char="•"/>
              <a:defRPr>
                <a:effectLst/>
                <a:latin typeface="Arial" panose="020B0604020202020204" pitchFamily="34" charset="0"/>
                <a:ea typeface="Arial" panose="020B0604020202020204" pitchFamily="34" charset="0"/>
              </a:defRPr>
            </a:lvl1pPr>
          </a:lstStyle>
          <a:p>
            <a:pPr marL="0" indent="0">
              <a:buNone/>
            </a:pPr>
            <a:r>
              <a:rPr lang="es-ES" sz="1600" dirty="0">
                <a:latin typeface="Gill Sans MT" panose="020B0502020104020203" pitchFamily="34" charset="0"/>
              </a:rPr>
              <a:t>En un total de 48 municipios de 17 departamentos se registró un incremento en el nivel de riesgo:</a:t>
            </a:r>
          </a:p>
          <a:p>
            <a:pPr marL="0" indent="0">
              <a:buNone/>
            </a:pPr>
            <a:endParaRPr lang="es-ES" sz="1600" dirty="0">
              <a:latin typeface="Gill Sans MT" panose="020B0502020104020203" pitchFamily="34" charset="0"/>
            </a:endParaRPr>
          </a:p>
          <a:p>
            <a:r>
              <a:rPr lang="es-ES" sz="1600" dirty="0">
                <a:latin typeface="Gill Sans MT" panose="020B0502020104020203" pitchFamily="34" charset="0"/>
              </a:rPr>
              <a:t>10 municipios sin riesgo pasaron a registrar un nivel medio.</a:t>
            </a:r>
          </a:p>
          <a:p>
            <a:r>
              <a:rPr lang="es-ES" sz="1600" dirty="0">
                <a:latin typeface="Gill Sans MT" panose="020B0502020104020203" pitchFamily="34" charset="0"/>
              </a:rPr>
              <a:t>14 municipios sin riesgo pasaron a uno alto.</a:t>
            </a:r>
          </a:p>
          <a:p>
            <a:r>
              <a:rPr lang="es-ES" sz="1600" dirty="0">
                <a:latin typeface="Gill Sans MT" panose="020B0502020104020203" pitchFamily="34" charset="0"/>
              </a:rPr>
              <a:t>2 pasaron de riesgo medio a alto.</a:t>
            </a:r>
          </a:p>
          <a:p>
            <a:r>
              <a:rPr lang="es-ES" sz="1600" dirty="0">
                <a:latin typeface="Gill Sans MT" panose="020B0502020104020203" pitchFamily="34" charset="0"/>
              </a:rPr>
              <a:t>16 municipios sin riesgo pasaron a registrar un nivel extremo.</a:t>
            </a:r>
          </a:p>
          <a:p>
            <a:r>
              <a:rPr lang="es-ES" sz="1600" dirty="0">
                <a:latin typeface="Gill Sans MT" panose="020B0502020104020203" pitchFamily="34" charset="0"/>
              </a:rPr>
              <a:t>2 pasaron de riesgo medio a extremo.</a:t>
            </a:r>
          </a:p>
          <a:p>
            <a:r>
              <a:rPr lang="es-ES" sz="1600" dirty="0">
                <a:latin typeface="Gill Sans MT" panose="020B0502020104020203" pitchFamily="34" charset="0"/>
              </a:rPr>
              <a:t>4 pasaron de riesgo alto a extremo.</a:t>
            </a:r>
            <a:endParaRPr lang="es-CO" sz="1600" dirty="0">
              <a:latin typeface="Gill Sans MT" panose="020B0502020104020203" pitchFamily="34" charset="0"/>
            </a:endParaRPr>
          </a:p>
        </p:txBody>
      </p:sp>
      <p:sp>
        <p:nvSpPr>
          <p:cNvPr id="13" name="CuadroTexto 12">
            <a:extLst>
              <a:ext uri="{FF2B5EF4-FFF2-40B4-BE49-F238E27FC236}">
                <a16:creationId xmlns:a16="http://schemas.microsoft.com/office/drawing/2014/main" id="{3424F62D-807E-DA9E-B9FB-8E3CDF840F70}"/>
              </a:ext>
            </a:extLst>
          </p:cNvPr>
          <p:cNvSpPr txBox="1"/>
          <p:nvPr/>
        </p:nvSpPr>
        <p:spPr>
          <a:xfrm>
            <a:off x="6347785" y="6289699"/>
            <a:ext cx="4949371" cy="286682"/>
          </a:xfrm>
          <a:prstGeom prst="rect">
            <a:avLst/>
          </a:prstGeom>
          <a:noFill/>
        </p:spPr>
        <p:txBody>
          <a:bodyPr wrap="square">
            <a:spAutoFit/>
          </a:bodyPr>
          <a:lstStyle/>
          <a:p>
            <a:pPr algn="ctr">
              <a:lnSpc>
                <a:spcPct val="115000"/>
              </a:lnSpc>
            </a:pPr>
            <a:r>
              <a:rPr lang="es-419" sz="1200" i="1" dirty="0">
                <a:solidFill>
                  <a:schemeClr val="tx1">
                    <a:lumMod val="50000"/>
                    <a:lumOff val="50000"/>
                  </a:schemeClr>
                </a:solidFill>
                <a:effectLst/>
                <a:latin typeface="Gill Sans MT" panose="020B0502020104020203" pitchFamily="34" charset="0"/>
                <a:ea typeface="Arial" panose="020B0604020202020204" pitchFamily="34" charset="0"/>
              </a:rPr>
              <a:t>Fuente: Observatorio Político Electoral - MOE.</a:t>
            </a:r>
            <a:endParaRPr lang="es-CO" dirty="0">
              <a:solidFill>
                <a:schemeClr val="tx1">
                  <a:lumMod val="50000"/>
                  <a:lumOff val="50000"/>
                </a:schemeClr>
              </a:solidFill>
              <a:effectLst/>
              <a:latin typeface="Gill Sans MT" panose="020B0502020104020203" pitchFamily="34" charset="0"/>
              <a:ea typeface="Arial" panose="020B0604020202020204" pitchFamily="34" charset="0"/>
            </a:endParaRPr>
          </a:p>
        </p:txBody>
      </p:sp>
      <p:graphicFrame>
        <p:nvGraphicFramePr>
          <p:cNvPr id="7" name="Tabla 6">
            <a:extLst>
              <a:ext uri="{FF2B5EF4-FFF2-40B4-BE49-F238E27FC236}">
                <a16:creationId xmlns:a16="http://schemas.microsoft.com/office/drawing/2014/main" id="{24162B6F-5510-580A-258A-2DFC65FE33E1}"/>
              </a:ext>
            </a:extLst>
          </p:cNvPr>
          <p:cNvGraphicFramePr>
            <a:graphicFrameLocks noGrp="1"/>
          </p:cNvGraphicFramePr>
          <p:nvPr/>
        </p:nvGraphicFramePr>
        <p:xfrm>
          <a:off x="6402854" y="1900099"/>
          <a:ext cx="4839234" cy="4351340"/>
        </p:xfrm>
        <a:graphic>
          <a:graphicData uri="http://schemas.openxmlformats.org/drawingml/2006/table">
            <a:tbl>
              <a:tblPr/>
              <a:tblGrid>
                <a:gridCol w="264795">
                  <a:extLst>
                    <a:ext uri="{9D8B030D-6E8A-4147-A177-3AD203B41FA5}">
                      <a16:colId xmlns:a16="http://schemas.microsoft.com/office/drawing/2014/main" val="2904179668"/>
                    </a:ext>
                  </a:extLst>
                </a:gridCol>
                <a:gridCol w="1504345">
                  <a:extLst>
                    <a:ext uri="{9D8B030D-6E8A-4147-A177-3AD203B41FA5}">
                      <a16:colId xmlns:a16="http://schemas.microsoft.com/office/drawing/2014/main" val="816313807"/>
                    </a:ext>
                  </a:extLst>
                </a:gridCol>
                <a:gridCol w="2149065">
                  <a:extLst>
                    <a:ext uri="{9D8B030D-6E8A-4147-A177-3AD203B41FA5}">
                      <a16:colId xmlns:a16="http://schemas.microsoft.com/office/drawing/2014/main" val="3132273984"/>
                    </a:ext>
                  </a:extLst>
                </a:gridCol>
                <a:gridCol w="921029">
                  <a:extLst>
                    <a:ext uri="{9D8B030D-6E8A-4147-A177-3AD203B41FA5}">
                      <a16:colId xmlns:a16="http://schemas.microsoft.com/office/drawing/2014/main" val="2402775340"/>
                    </a:ext>
                  </a:extLst>
                </a:gridCol>
              </a:tblGrid>
              <a:tr h="435134">
                <a:tc>
                  <a:txBody>
                    <a:bodyPr/>
                    <a:lstStyle/>
                    <a:p>
                      <a:pPr algn="ctr" fontAlgn="ctr"/>
                      <a:r>
                        <a:rPr lang="es-CO" sz="1300" b="0" i="0" u="none" strike="noStrike">
                          <a:solidFill>
                            <a:srgbClr val="000000"/>
                          </a:solidFill>
                          <a:effectLst/>
                          <a:latin typeface="Gill Sans MT" panose="020B0502020104020203" pitchFamily="34" charset="0"/>
                        </a:rPr>
                        <a:t>#</a:t>
                      </a:r>
                    </a:p>
                  </a:txBody>
                  <a:tcPr marL="9459" marR="9459" marT="94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ctr" fontAlgn="ctr"/>
                      <a:r>
                        <a:rPr lang="es-CO" sz="1300" b="1" i="0" u="none" strike="noStrike">
                          <a:solidFill>
                            <a:srgbClr val="000000"/>
                          </a:solidFill>
                          <a:effectLst/>
                          <a:latin typeface="Gill Sans MT" panose="020B0502020104020203" pitchFamily="34" charset="0"/>
                        </a:rPr>
                        <a:t>Departamento</a:t>
                      </a:r>
                    </a:p>
                  </a:txBody>
                  <a:tcPr marL="9459" marR="9459" marT="94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ctr" fontAlgn="ctr"/>
                      <a:r>
                        <a:rPr lang="es-ES" sz="1300" b="1" i="0" u="none" strike="noStrike" dirty="0">
                          <a:solidFill>
                            <a:srgbClr val="000000"/>
                          </a:solidFill>
                          <a:effectLst/>
                          <a:latin typeface="Gill Sans MT" panose="020B0502020104020203" pitchFamily="34" charset="0"/>
                        </a:rPr>
                        <a:t># Municipios donde aumenta el riesgo</a:t>
                      </a:r>
                    </a:p>
                  </a:txBody>
                  <a:tcPr marL="9459" marR="9459" marT="94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ctr" fontAlgn="ctr"/>
                      <a:r>
                        <a:rPr lang="es-CO" sz="1300" b="1" i="0" u="none" strike="noStrike">
                          <a:solidFill>
                            <a:srgbClr val="000000"/>
                          </a:solidFill>
                          <a:effectLst/>
                          <a:latin typeface="Gill Sans MT" panose="020B0502020104020203" pitchFamily="34" charset="0"/>
                        </a:rPr>
                        <a:t>%</a:t>
                      </a:r>
                    </a:p>
                  </a:txBody>
                  <a:tcPr marL="9459" marR="9459" marT="94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extLst>
                  <a:ext uri="{0D108BD9-81ED-4DB2-BD59-A6C34878D82A}">
                    <a16:rowId xmlns:a16="http://schemas.microsoft.com/office/drawing/2014/main" val="1376220190"/>
                  </a:ext>
                </a:extLst>
              </a:tr>
              <a:tr h="217567">
                <a:tc>
                  <a:txBody>
                    <a:bodyPr/>
                    <a:lstStyle/>
                    <a:p>
                      <a:pPr algn="ctr" fontAlgn="ctr"/>
                      <a:r>
                        <a:rPr lang="es-CO" sz="1300" b="0" i="0" u="none" strike="noStrike">
                          <a:solidFill>
                            <a:srgbClr val="000000"/>
                          </a:solidFill>
                          <a:effectLst/>
                          <a:latin typeface="Gill Sans MT" panose="020B0502020104020203" pitchFamily="34" charset="0"/>
                        </a:rPr>
                        <a:t>1</a:t>
                      </a:r>
                    </a:p>
                  </a:txBody>
                  <a:tcPr marL="9459" marR="9459" marT="94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Gill Sans MT" panose="020B0502020104020203" pitchFamily="34" charset="0"/>
                        </a:rPr>
                        <a:t>Cauca</a:t>
                      </a:r>
                    </a:p>
                  </a:txBody>
                  <a:tcPr marL="9459" marR="9459" marT="94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Gill Sans MT" panose="020B0502020104020203" pitchFamily="34" charset="0"/>
                        </a:rPr>
                        <a:t>6</a:t>
                      </a:r>
                    </a:p>
                  </a:txBody>
                  <a:tcPr marL="9459" marR="9459" marT="94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Gill Sans MT" panose="020B0502020104020203" pitchFamily="34" charset="0"/>
                        </a:rPr>
                        <a:t>12,5%</a:t>
                      </a:r>
                    </a:p>
                  </a:txBody>
                  <a:tcPr marL="9459" marR="9459" marT="94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8327820"/>
                  </a:ext>
                </a:extLst>
              </a:tr>
              <a:tr h="217567">
                <a:tc>
                  <a:txBody>
                    <a:bodyPr/>
                    <a:lstStyle/>
                    <a:p>
                      <a:pPr algn="ctr" fontAlgn="ctr"/>
                      <a:r>
                        <a:rPr lang="es-CO" sz="1300" b="0" i="0" u="none" strike="noStrike">
                          <a:solidFill>
                            <a:srgbClr val="000000"/>
                          </a:solidFill>
                          <a:effectLst/>
                          <a:latin typeface="Gill Sans MT" panose="020B0502020104020203" pitchFamily="34" charset="0"/>
                        </a:rPr>
                        <a:t>2</a:t>
                      </a:r>
                    </a:p>
                  </a:txBody>
                  <a:tcPr marL="9459" marR="9459" marT="94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Gill Sans MT" panose="020B0502020104020203" pitchFamily="34" charset="0"/>
                        </a:rPr>
                        <a:t>Magdalena</a:t>
                      </a:r>
                    </a:p>
                  </a:txBody>
                  <a:tcPr marL="9459" marR="9459" marT="94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Gill Sans MT" panose="020B0502020104020203" pitchFamily="34" charset="0"/>
                        </a:rPr>
                        <a:t>6</a:t>
                      </a:r>
                    </a:p>
                  </a:txBody>
                  <a:tcPr marL="9459" marR="9459" marT="94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Gill Sans MT" panose="020B0502020104020203" pitchFamily="34" charset="0"/>
                        </a:rPr>
                        <a:t>12,5%</a:t>
                      </a:r>
                    </a:p>
                  </a:txBody>
                  <a:tcPr marL="9459" marR="9459" marT="94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960573"/>
                  </a:ext>
                </a:extLst>
              </a:tr>
              <a:tr h="217567">
                <a:tc>
                  <a:txBody>
                    <a:bodyPr/>
                    <a:lstStyle/>
                    <a:p>
                      <a:pPr algn="ctr" fontAlgn="ctr"/>
                      <a:r>
                        <a:rPr lang="es-CO" sz="1300" b="0" i="0" u="none" strike="noStrike">
                          <a:solidFill>
                            <a:srgbClr val="000000"/>
                          </a:solidFill>
                          <a:effectLst/>
                          <a:latin typeface="Gill Sans MT" panose="020B0502020104020203" pitchFamily="34" charset="0"/>
                        </a:rPr>
                        <a:t>3</a:t>
                      </a:r>
                    </a:p>
                  </a:txBody>
                  <a:tcPr marL="9459" marR="9459" marT="94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Gill Sans MT" panose="020B0502020104020203" pitchFamily="34" charset="0"/>
                        </a:rPr>
                        <a:t>Antioquia</a:t>
                      </a:r>
                    </a:p>
                  </a:txBody>
                  <a:tcPr marL="9459" marR="9459" marT="94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Gill Sans MT" panose="020B0502020104020203" pitchFamily="34" charset="0"/>
                        </a:rPr>
                        <a:t>5</a:t>
                      </a:r>
                    </a:p>
                  </a:txBody>
                  <a:tcPr marL="9459" marR="9459" marT="94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Gill Sans MT" panose="020B0502020104020203" pitchFamily="34" charset="0"/>
                        </a:rPr>
                        <a:t>10,4%</a:t>
                      </a:r>
                    </a:p>
                  </a:txBody>
                  <a:tcPr marL="9459" marR="9459" marT="94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7607381"/>
                  </a:ext>
                </a:extLst>
              </a:tr>
              <a:tr h="217567">
                <a:tc>
                  <a:txBody>
                    <a:bodyPr/>
                    <a:lstStyle/>
                    <a:p>
                      <a:pPr algn="ctr" fontAlgn="ctr"/>
                      <a:r>
                        <a:rPr lang="es-CO" sz="1300" b="0" i="0" u="none" strike="noStrike">
                          <a:solidFill>
                            <a:srgbClr val="000000"/>
                          </a:solidFill>
                          <a:effectLst/>
                          <a:latin typeface="Gill Sans MT" panose="020B0502020104020203" pitchFamily="34" charset="0"/>
                        </a:rPr>
                        <a:t>4</a:t>
                      </a:r>
                    </a:p>
                  </a:txBody>
                  <a:tcPr marL="9459" marR="9459" marT="94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Gill Sans MT" panose="020B0502020104020203" pitchFamily="34" charset="0"/>
                        </a:rPr>
                        <a:t>Putumayo</a:t>
                      </a:r>
                    </a:p>
                  </a:txBody>
                  <a:tcPr marL="9459" marR="9459" marT="94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Gill Sans MT" panose="020B0502020104020203" pitchFamily="34" charset="0"/>
                        </a:rPr>
                        <a:t>5</a:t>
                      </a:r>
                    </a:p>
                  </a:txBody>
                  <a:tcPr marL="9459" marR="9459" marT="94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Gill Sans MT" panose="020B0502020104020203" pitchFamily="34" charset="0"/>
                        </a:rPr>
                        <a:t>10,4%</a:t>
                      </a:r>
                    </a:p>
                  </a:txBody>
                  <a:tcPr marL="9459" marR="9459" marT="94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5807520"/>
                  </a:ext>
                </a:extLst>
              </a:tr>
              <a:tr h="217567">
                <a:tc>
                  <a:txBody>
                    <a:bodyPr/>
                    <a:lstStyle/>
                    <a:p>
                      <a:pPr algn="ctr" fontAlgn="ctr"/>
                      <a:r>
                        <a:rPr lang="es-CO" sz="1300" b="0" i="0" u="none" strike="noStrike">
                          <a:solidFill>
                            <a:srgbClr val="000000"/>
                          </a:solidFill>
                          <a:effectLst/>
                          <a:latin typeface="Gill Sans MT" panose="020B0502020104020203" pitchFamily="34" charset="0"/>
                        </a:rPr>
                        <a:t>5</a:t>
                      </a:r>
                    </a:p>
                  </a:txBody>
                  <a:tcPr marL="9459" marR="9459" marT="94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Gill Sans MT" panose="020B0502020104020203" pitchFamily="34" charset="0"/>
                        </a:rPr>
                        <a:t>Valle del Cauca</a:t>
                      </a:r>
                    </a:p>
                  </a:txBody>
                  <a:tcPr marL="9459" marR="9459" marT="94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Gill Sans MT" panose="020B0502020104020203" pitchFamily="34" charset="0"/>
                        </a:rPr>
                        <a:t>4</a:t>
                      </a:r>
                    </a:p>
                  </a:txBody>
                  <a:tcPr marL="9459" marR="9459" marT="94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Gill Sans MT" panose="020B0502020104020203" pitchFamily="34" charset="0"/>
                        </a:rPr>
                        <a:t>8,3%</a:t>
                      </a:r>
                    </a:p>
                  </a:txBody>
                  <a:tcPr marL="9459" marR="9459" marT="94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8612120"/>
                  </a:ext>
                </a:extLst>
              </a:tr>
              <a:tr h="217567">
                <a:tc>
                  <a:txBody>
                    <a:bodyPr/>
                    <a:lstStyle/>
                    <a:p>
                      <a:pPr algn="ctr" fontAlgn="ctr"/>
                      <a:r>
                        <a:rPr lang="es-CO" sz="1300" b="0" i="0" u="none" strike="noStrike">
                          <a:solidFill>
                            <a:srgbClr val="000000"/>
                          </a:solidFill>
                          <a:effectLst/>
                          <a:latin typeface="Gill Sans MT" panose="020B0502020104020203" pitchFamily="34" charset="0"/>
                        </a:rPr>
                        <a:t>6</a:t>
                      </a:r>
                    </a:p>
                  </a:txBody>
                  <a:tcPr marL="9459" marR="9459" marT="94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Gill Sans MT" panose="020B0502020104020203" pitchFamily="34" charset="0"/>
                        </a:rPr>
                        <a:t>Bolívar</a:t>
                      </a:r>
                    </a:p>
                  </a:txBody>
                  <a:tcPr marL="9459" marR="9459" marT="94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Gill Sans MT" panose="020B0502020104020203" pitchFamily="34" charset="0"/>
                        </a:rPr>
                        <a:t>3</a:t>
                      </a:r>
                    </a:p>
                  </a:txBody>
                  <a:tcPr marL="9459" marR="9459" marT="94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Gill Sans MT" panose="020B0502020104020203" pitchFamily="34" charset="0"/>
                        </a:rPr>
                        <a:t>6,3%</a:t>
                      </a:r>
                    </a:p>
                  </a:txBody>
                  <a:tcPr marL="9459" marR="9459" marT="94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6834745"/>
                  </a:ext>
                </a:extLst>
              </a:tr>
              <a:tr h="217567">
                <a:tc>
                  <a:txBody>
                    <a:bodyPr/>
                    <a:lstStyle/>
                    <a:p>
                      <a:pPr algn="ctr" fontAlgn="ctr"/>
                      <a:r>
                        <a:rPr lang="es-CO" sz="1300" b="0" i="0" u="none" strike="noStrike">
                          <a:solidFill>
                            <a:srgbClr val="000000"/>
                          </a:solidFill>
                          <a:effectLst/>
                          <a:latin typeface="Gill Sans MT" panose="020B0502020104020203" pitchFamily="34" charset="0"/>
                        </a:rPr>
                        <a:t>7</a:t>
                      </a:r>
                    </a:p>
                  </a:txBody>
                  <a:tcPr marL="9459" marR="9459" marT="94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Gill Sans MT" panose="020B0502020104020203" pitchFamily="34" charset="0"/>
                        </a:rPr>
                        <a:t>Nariño</a:t>
                      </a:r>
                    </a:p>
                  </a:txBody>
                  <a:tcPr marL="9459" marR="9459" marT="94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Gill Sans MT" panose="020B0502020104020203" pitchFamily="34" charset="0"/>
                        </a:rPr>
                        <a:t>3</a:t>
                      </a:r>
                    </a:p>
                  </a:txBody>
                  <a:tcPr marL="9459" marR="9459" marT="94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Gill Sans MT" panose="020B0502020104020203" pitchFamily="34" charset="0"/>
                        </a:rPr>
                        <a:t>6,3%</a:t>
                      </a:r>
                    </a:p>
                  </a:txBody>
                  <a:tcPr marL="9459" marR="9459" marT="94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0100645"/>
                  </a:ext>
                </a:extLst>
              </a:tr>
              <a:tr h="217567">
                <a:tc>
                  <a:txBody>
                    <a:bodyPr/>
                    <a:lstStyle/>
                    <a:p>
                      <a:pPr algn="ctr" fontAlgn="ctr"/>
                      <a:r>
                        <a:rPr lang="es-CO" sz="1300" b="0" i="0" u="none" strike="noStrike">
                          <a:solidFill>
                            <a:srgbClr val="000000"/>
                          </a:solidFill>
                          <a:effectLst/>
                          <a:latin typeface="Gill Sans MT" panose="020B0502020104020203" pitchFamily="34" charset="0"/>
                        </a:rPr>
                        <a:t>8</a:t>
                      </a:r>
                    </a:p>
                  </a:txBody>
                  <a:tcPr marL="9459" marR="9459" marT="94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Gill Sans MT" panose="020B0502020104020203" pitchFamily="34" charset="0"/>
                        </a:rPr>
                        <a:t>Caquetá</a:t>
                      </a:r>
                    </a:p>
                  </a:txBody>
                  <a:tcPr marL="9459" marR="9459" marT="94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Gill Sans MT" panose="020B0502020104020203" pitchFamily="34" charset="0"/>
                        </a:rPr>
                        <a:t>2</a:t>
                      </a:r>
                    </a:p>
                  </a:txBody>
                  <a:tcPr marL="9459" marR="9459" marT="94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Gill Sans MT" panose="020B0502020104020203" pitchFamily="34" charset="0"/>
                        </a:rPr>
                        <a:t>4,2%</a:t>
                      </a:r>
                    </a:p>
                  </a:txBody>
                  <a:tcPr marL="9459" marR="9459" marT="94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6729777"/>
                  </a:ext>
                </a:extLst>
              </a:tr>
              <a:tr h="217567">
                <a:tc>
                  <a:txBody>
                    <a:bodyPr/>
                    <a:lstStyle/>
                    <a:p>
                      <a:pPr algn="ctr" fontAlgn="ctr"/>
                      <a:r>
                        <a:rPr lang="es-CO" sz="1300" b="0" i="0" u="none" strike="noStrike">
                          <a:solidFill>
                            <a:srgbClr val="000000"/>
                          </a:solidFill>
                          <a:effectLst/>
                          <a:latin typeface="Gill Sans MT" panose="020B0502020104020203" pitchFamily="34" charset="0"/>
                        </a:rPr>
                        <a:t>9</a:t>
                      </a:r>
                    </a:p>
                  </a:txBody>
                  <a:tcPr marL="9459" marR="9459" marT="94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Gill Sans MT" panose="020B0502020104020203" pitchFamily="34" charset="0"/>
                        </a:rPr>
                        <a:t>Chocó</a:t>
                      </a:r>
                    </a:p>
                  </a:txBody>
                  <a:tcPr marL="9459" marR="9459" marT="94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Gill Sans MT" panose="020B0502020104020203" pitchFamily="34" charset="0"/>
                        </a:rPr>
                        <a:t>2</a:t>
                      </a:r>
                    </a:p>
                  </a:txBody>
                  <a:tcPr marL="9459" marR="9459" marT="94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Gill Sans MT" panose="020B0502020104020203" pitchFamily="34" charset="0"/>
                        </a:rPr>
                        <a:t>4,2%</a:t>
                      </a:r>
                    </a:p>
                  </a:txBody>
                  <a:tcPr marL="9459" marR="9459" marT="94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3242068"/>
                  </a:ext>
                </a:extLst>
              </a:tr>
              <a:tr h="217567">
                <a:tc>
                  <a:txBody>
                    <a:bodyPr/>
                    <a:lstStyle/>
                    <a:p>
                      <a:pPr algn="ctr" fontAlgn="ctr"/>
                      <a:r>
                        <a:rPr lang="es-CO" sz="1300" b="0" i="0" u="none" strike="noStrike">
                          <a:solidFill>
                            <a:srgbClr val="000000"/>
                          </a:solidFill>
                          <a:effectLst/>
                          <a:latin typeface="Gill Sans MT" panose="020B0502020104020203" pitchFamily="34" charset="0"/>
                        </a:rPr>
                        <a:t>10</a:t>
                      </a:r>
                    </a:p>
                  </a:txBody>
                  <a:tcPr marL="9459" marR="9459" marT="94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Gill Sans MT" panose="020B0502020104020203" pitchFamily="34" charset="0"/>
                        </a:rPr>
                        <a:t>La Guajira</a:t>
                      </a:r>
                    </a:p>
                  </a:txBody>
                  <a:tcPr marL="9459" marR="9459" marT="94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Gill Sans MT" panose="020B0502020104020203" pitchFamily="34" charset="0"/>
                        </a:rPr>
                        <a:t>2</a:t>
                      </a:r>
                    </a:p>
                  </a:txBody>
                  <a:tcPr marL="9459" marR="9459" marT="94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Gill Sans MT" panose="020B0502020104020203" pitchFamily="34" charset="0"/>
                        </a:rPr>
                        <a:t>4,2%</a:t>
                      </a:r>
                    </a:p>
                  </a:txBody>
                  <a:tcPr marL="9459" marR="9459" marT="94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7165977"/>
                  </a:ext>
                </a:extLst>
              </a:tr>
              <a:tr h="217567">
                <a:tc>
                  <a:txBody>
                    <a:bodyPr/>
                    <a:lstStyle/>
                    <a:p>
                      <a:pPr algn="ctr" fontAlgn="ctr"/>
                      <a:r>
                        <a:rPr lang="es-CO" sz="1300" b="0" i="0" u="none" strike="noStrike">
                          <a:solidFill>
                            <a:srgbClr val="000000"/>
                          </a:solidFill>
                          <a:effectLst/>
                          <a:latin typeface="Gill Sans MT" panose="020B0502020104020203" pitchFamily="34" charset="0"/>
                        </a:rPr>
                        <a:t>11</a:t>
                      </a:r>
                    </a:p>
                  </a:txBody>
                  <a:tcPr marL="9459" marR="9459" marT="94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Gill Sans MT" panose="020B0502020104020203" pitchFamily="34" charset="0"/>
                        </a:rPr>
                        <a:t>Norte de Santander</a:t>
                      </a:r>
                    </a:p>
                  </a:txBody>
                  <a:tcPr marL="9459" marR="9459" marT="94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Gill Sans MT" panose="020B0502020104020203" pitchFamily="34" charset="0"/>
                        </a:rPr>
                        <a:t>2</a:t>
                      </a:r>
                    </a:p>
                  </a:txBody>
                  <a:tcPr marL="9459" marR="9459" marT="94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Gill Sans MT" panose="020B0502020104020203" pitchFamily="34" charset="0"/>
                        </a:rPr>
                        <a:t>4,2%</a:t>
                      </a:r>
                    </a:p>
                  </a:txBody>
                  <a:tcPr marL="9459" marR="9459" marT="94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5510740"/>
                  </a:ext>
                </a:extLst>
              </a:tr>
              <a:tr h="217567">
                <a:tc>
                  <a:txBody>
                    <a:bodyPr/>
                    <a:lstStyle/>
                    <a:p>
                      <a:pPr algn="ctr" fontAlgn="ctr"/>
                      <a:r>
                        <a:rPr lang="es-CO" sz="1300" b="0" i="0" u="none" strike="noStrike">
                          <a:solidFill>
                            <a:srgbClr val="000000"/>
                          </a:solidFill>
                          <a:effectLst/>
                          <a:latin typeface="Gill Sans MT" panose="020B0502020104020203" pitchFamily="34" charset="0"/>
                        </a:rPr>
                        <a:t>12</a:t>
                      </a:r>
                    </a:p>
                  </a:txBody>
                  <a:tcPr marL="9459" marR="9459" marT="94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Gill Sans MT" panose="020B0502020104020203" pitchFamily="34" charset="0"/>
                        </a:rPr>
                        <a:t>Santander</a:t>
                      </a:r>
                    </a:p>
                  </a:txBody>
                  <a:tcPr marL="9459" marR="9459" marT="94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Gill Sans MT" panose="020B0502020104020203" pitchFamily="34" charset="0"/>
                        </a:rPr>
                        <a:t>2</a:t>
                      </a:r>
                    </a:p>
                  </a:txBody>
                  <a:tcPr marL="9459" marR="9459" marT="94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Gill Sans MT" panose="020B0502020104020203" pitchFamily="34" charset="0"/>
                        </a:rPr>
                        <a:t>4,2%</a:t>
                      </a:r>
                    </a:p>
                  </a:txBody>
                  <a:tcPr marL="9459" marR="9459" marT="94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946340"/>
                  </a:ext>
                </a:extLst>
              </a:tr>
              <a:tr h="217567">
                <a:tc>
                  <a:txBody>
                    <a:bodyPr/>
                    <a:lstStyle/>
                    <a:p>
                      <a:pPr algn="ctr" fontAlgn="ctr"/>
                      <a:r>
                        <a:rPr lang="es-CO" sz="1300" b="0" i="0" u="none" strike="noStrike">
                          <a:solidFill>
                            <a:srgbClr val="000000"/>
                          </a:solidFill>
                          <a:effectLst/>
                          <a:latin typeface="Gill Sans MT" panose="020B0502020104020203" pitchFamily="34" charset="0"/>
                        </a:rPr>
                        <a:t>13</a:t>
                      </a:r>
                    </a:p>
                  </a:txBody>
                  <a:tcPr marL="9459" marR="9459" marT="94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Gill Sans MT" panose="020B0502020104020203" pitchFamily="34" charset="0"/>
                        </a:rPr>
                        <a:t>Tolima</a:t>
                      </a:r>
                    </a:p>
                  </a:txBody>
                  <a:tcPr marL="9459" marR="9459" marT="94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Gill Sans MT" panose="020B0502020104020203" pitchFamily="34" charset="0"/>
                        </a:rPr>
                        <a:t>2</a:t>
                      </a:r>
                    </a:p>
                  </a:txBody>
                  <a:tcPr marL="9459" marR="9459" marT="94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Gill Sans MT" panose="020B0502020104020203" pitchFamily="34" charset="0"/>
                        </a:rPr>
                        <a:t>4,2%</a:t>
                      </a:r>
                    </a:p>
                  </a:txBody>
                  <a:tcPr marL="9459" marR="9459" marT="94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598174"/>
                  </a:ext>
                </a:extLst>
              </a:tr>
              <a:tr h="217567">
                <a:tc>
                  <a:txBody>
                    <a:bodyPr/>
                    <a:lstStyle/>
                    <a:p>
                      <a:pPr algn="ctr" fontAlgn="ctr"/>
                      <a:r>
                        <a:rPr lang="es-CO" sz="1300" b="0" i="0" u="none" strike="noStrike">
                          <a:solidFill>
                            <a:srgbClr val="000000"/>
                          </a:solidFill>
                          <a:effectLst/>
                          <a:latin typeface="Gill Sans MT" panose="020B0502020104020203" pitchFamily="34" charset="0"/>
                        </a:rPr>
                        <a:t>14</a:t>
                      </a:r>
                    </a:p>
                  </a:txBody>
                  <a:tcPr marL="9459" marR="9459" marT="94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Gill Sans MT" panose="020B0502020104020203" pitchFamily="34" charset="0"/>
                        </a:rPr>
                        <a:t>Córdoba</a:t>
                      </a:r>
                    </a:p>
                  </a:txBody>
                  <a:tcPr marL="9459" marR="9459" marT="94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Gill Sans MT" panose="020B0502020104020203" pitchFamily="34" charset="0"/>
                        </a:rPr>
                        <a:t>1</a:t>
                      </a:r>
                    </a:p>
                  </a:txBody>
                  <a:tcPr marL="9459" marR="9459" marT="94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Gill Sans MT" panose="020B0502020104020203" pitchFamily="34" charset="0"/>
                        </a:rPr>
                        <a:t>2,1%</a:t>
                      </a:r>
                    </a:p>
                  </a:txBody>
                  <a:tcPr marL="9459" marR="9459" marT="94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7204216"/>
                  </a:ext>
                </a:extLst>
              </a:tr>
              <a:tr h="217567">
                <a:tc>
                  <a:txBody>
                    <a:bodyPr/>
                    <a:lstStyle/>
                    <a:p>
                      <a:pPr algn="ctr" fontAlgn="ctr"/>
                      <a:r>
                        <a:rPr lang="es-CO" sz="1300" b="0" i="0" u="none" strike="noStrike">
                          <a:solidFill>
                            <a:srgbClr val="000000"/>
                          </a:solidFill>
                          <a:effectLst/>
                          <a:latin typeface="Gill Sans MT" panose="020B0502020104020203" pitchFamily="34" charset="0"/>
                        </a:rPr>
                        <a:t>15</a:t>
                      </a:r>
                    </a:p>
                  </a:txBody>
                  <a:tcPr marL="9459" marR="9459" marT="94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Gill Sans MT" panose="020B0502020104020203" pitchFamily="34" charset="0"/>
                        </a:rPr>
                        <a:t>Huila</a:t>
                      </a:r>
                    </a:p>
                  </a:txBody>
                  <a:tcPr marL="9459" marR="9459" marT="94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Gill Sans MT" panose="020B0502020104020203" pitchFamily="34" charset="0"/>
                        </a:rPr>
                        <a:t>1</a:t>
                      </a:r>
                    </a:p>
                  </a:txBody>
                  <a:tcPr marL="9459" marR="9459" marT="94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Gill Sans MT" panose="020B0502020104020203" pitchFamily="34" charset="0"/>
                        </a:rPr>
                        <a:t>2,1%</a:t>
                      </a:r>
                    </a:p>
                  </a:txBody>
                  <a:tcPr marL="9459" marR="9459" marT="94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7836604"/>
                  </a:ext>
                </a:extLst>
              </a:tr>
              <a:tr h="217567">
                <a:tc>
                  <a:txBody>
                    <a:bodyPr/>
                    <a:lstStyle/>
                    <a:p>
                      <a:pPr algn="ctr" fontAlgn="ctr"/>
                      <a:r>
                        <a:rPr lang="es-CO" sz="1300" b="0" i="0" u="none" strike="noStrike">
                          <a:solidFill>
                            <a:srgbClr val="000000"/>
                          </a:solidFill>
                          <a:effectLst/>
                          <a:latin typeface="Gill Sans MT" panose="020B0502020104020203" pitchFamily="34" charset="0"/>
                        </a:rPr>
                        <a:t>16</a:t>
                      </a:r>
                    </a:p>
                  </a:txBody>
                  <a:tcPr marL="9459" marR="9459" marT="94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Gill Sans MT" panose="020B0502020104020203" pitchFamily="34" charset="0"/>
                        </a:rPr>
                        <a:t>Meta</a:t>
                      </a:r>
                    </a:p>
                  </a:txBody>
                  <a:tcPr marL="9459" marR="9459" marT="94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Gill Sans MT" panose="020B0502020104020203" pitchFamily="34" charset="0"/>
                        </a:rPr>
                        <a:t>1</a:t>
                      </a:r>
                    </a:p>
                  </a:txBody>
                  <a:tcPr marL="9459" marR="9459" marT="94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Gill Sans MT" panose="020B0502020104020203" pitchFamily="34" charset="0"/>
                        </a:rPr>
                        <a:t>2,1%</a:t>
                      </a:r>
                    </a:p>
                  </a:txBody>
                  <a:tcPr marL="9459" marR="9459" marT="94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5923286"/>
                  </a:ext>
                </a:extLst>
              </a:tr>
              <a:tr h="217567">
                <a:tc>
                  <a:txBody>
                    <a:bodyPr/>
                    <a:lstStyle/>
                    <a:p>
                      <a:pPr algn="ctr" fontAlgn="ctr"/>
                      <a:r>
                        <a:rPr lang="es-CO" sz="1300" b="0" i="0" u="none" strike="noStrike">
                          <a:solidFill>
                            <a:srgbClr val="000000"/>
                          </a:solidFill>
                          <a:effectLst/>
                          <a:latin typeface="Gill Sans MT" panose="020B0502020104020203" pitchFamily="34" charset="0"/>
                        </a:rPr>
                        <a:t>17</a:t>
                      </a:r>
                    </a:p>
                  </a:txBody>
                  <a:tcPr marL="9459" marR="9459" marT="94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Gill Sans MT" panose="020B0502020104020203" pitchFamily="34" charset="0"/>
                        </a:rPr>
                        <a:t>Sucre</a:t>
                      </a:r>
                    </a:p>
                  </a:txBody>
                  <a:tcPr marL="9459" marR="9459" marT="94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Gill Sans MT" panose="020B0502020104020203" pitchFamily="34" charset="0"/>
                        </a:rPr>
                        <a:t>1</a:t>
                      </a:r>
                    </a:p>
                  </a:txBody>
                  <a:tcPr marL="9459" marR="9459" marT="94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Gill Sans MT" panose="020B0502020104020203" pitchFamily="34" charset="0"/>
                        </a:rPr>
                        <a:t>2,1%</a:t>
                      </a:r>
                    </a:p>
                  </a:txBody>
                  <a:tcPr marL="9459" marR="9459" marT="94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1383611"/>
                  </a:ext>
                </a:extLst>
              </a:tr>
              <a:tr h="217567">
                <a:tc>
                  <a:txBody>
                    <a:bodyPr/>
                    <a:lstStyle/>
                    <a:p>
                      <a:pPr algn="ctr" fontAlgn="ctr"/>
                      <a:r>
                        <a:rPr lang="es-CO" sz="1300" b="0" i="0" u="none" strike="noStrike">
                          <a:solidFill>
                            <a:srgbClr val="000000"/>
                          </a:solidFill>
                          <a:effectLst/>
                          <a:latin typeface="Gill Sans MT" panose="020B0502020104020203" pitchFamily="34" charset="0"/>
                        </a:rPr>
                        <a:t> </a:t>
                      </a:r>
                    </a:p>
                  </a:txBody>
                  <a:tcPr marL="9459" marR="9459" marT="9459"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s-CO" sz="1300" b="1" i="0" u="none" strike="noStrike">
                          <a:solidFill>
                            <a:srgbClr val="000000"/>
                          </a:solidFill>
                          <a:effectLst/>
                          <a:latin typeface="Gill Sans MT" panose="020B0502020104020203" pitchFamily="34" charset="0"/>
                        </a:rPr>
                        <a:t>Total</a:t>
                      </a:r>
                    </a:p>
                  </a:txBody>
                  <a:tcPr marL="9459" marR="9459" marT="94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s-CO" sz="1300" b="1" i="0" u="none" strike="noStrike">
                          <a:solidFill>
                            <a:srgbClr val="000000"/>
                          </a:solidFill>
                          <a:effectLst/>
                          <a:latin typeface="Gill Sans MT" panose="020B0502020104020203" pitchFamily="34" charset="0"/>
                        </a:rPr>
                        <a:t>48</a:t>
                      </a:r>
                    </a:p>
                  </a:txBody>
                  <a:tcPr marL="9459" marR="9459" marT="94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s-CO" sz="1300" b="0" i="0" u="none" strike="noStrike" dirty="0">
                          <a:solidFill>
                            <a:srgbClr val="000000"/>
                          </a:solidFill>
                          <a:effectLst/>
                          <a:latin typeface="Gill Sans MT" panose="020B0502020104020203" pitchFamily="34" charset="0"/>
                        </a:rPr>
                        <a:t> </a:t>
                      </a:r>
                    </a:p>
                  </a:txBody>
                  <a:tcPr marL="9459" marR="9459" marT="9459"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353509920"/>
                  </a:ext>
                </a:extLst>
              </a:tr>
            </a:tbl>
          </a:graphicData>
        </a:graphic>
      </p:graphicFrame>
    </p:spTree>
    <p:extLst>
      <p:ext uri="{BB962C8B-B14F-4D97-AF65-F5344CB8AC3E}">
        <p14:creationId xmlns:p14="http://schemas.microsoft.com/office/powerpoint/2010/main" val="30281794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EEFB78AA-6444-E23A-3921-D973AB35277A}"/>
              </a:ext>
            </a:extLst>
          </p:cNvPr>
          <p:cNvSpPr>
            <a:spLocks noGrp="1"/>
          </p:cNvSpPr>
          <p:nvPr>
            <p:ph type="dt" sz="half" idx="10"/>
          </p:nvPr>
        </p:nvSpPr>
        <p:spPr/>
        <p:txBody>
          <a:bodyPr/>
          <a:lstStyle/>
          <a:p>
            <a:fld id="{4F96FC71-73A6-4904-83E6-4DB99DE63C21}" type="datetime1">
              <a:rPr lang="en-US" smtClean="0"/>
              <a:t>10/18/2023</a:t>
            </a:fld>
            <a:endParaRPr lang="en-US"/>
          </a:p>
        </p:txBody>
      </p:sp>
      <p:sp>
        <p:nvSpPr>
          <p:cNvPr id="5" name="Marcador de número de diapositiva 4">
            <a:extLst>
              <a:ext uri="{FF2B5EF4-FFF2-40B4-BE49-F238E27FC236}">
                <a16:creationId xmlns:a16="http://schemas.microsoft.com/office/drawing/2014/main" id="{955FC06B-408D-DE5E-F199-83D70FB879F8}"/>
              </a:ext>
            </a:extLst>
          </p:cNvPr>
          <p:cNvSpPr>
            <a:spLocks noGrp="1"/>
          </p:cNvSpPr>
          <p:nvPr>
            <p:ph type="sldNum" sz="quarter" idx="12"/>
          </p:nvPr>
        </p:nvSpPr>
        <p:spPr/>
        <p:txBody>
          <a:bodyPr/>
          <a:lstStyle/>
          <a:p>
            <a:fld id="{F30F7205-41FB-46DE-B583-596CEB3EBE73}" type="slidenum">
              <a:rPr lang="en-US" smtClean="0"/>
              <a:t>46</a:t>
            </a:fld>
            <a:endParaRPr lang="en-US"/>
          </a:p>
        </p:txBody>
      </p:sp>
      <p:sp>
        <p:nvSpPr>
          <p:cNvPr id="6" name="Rectángulo: esquinas redondeadas 5">
            <a:extLst>
              <a:ext uri="{FF2B5EF4-FFF2-40B4-BE49-F238E27FC236}">
                <a16:creationId xmlns:a16="http://schemas.microsoft.com/office/drawing/2014/main" id="{8D1456F1-182A-B584-7421-D0AE46C11C06}"/>
              </a:ext>
            </a:extLst>
          </p:cNvPr>
          <p:cNvSpPr/>
          <p:nvPr/>
        </p:nvSpPr>
        <p:spPr>
          <a:xfrm>
            <a:off x="7943850" y="2498940"/>
            <a:ext cx="3561585" cy="2050758"/>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spcAft>
                <a:spcPts val="1000"/>
              </a:spcAft>
            </a:pPr>
            <a:r>
              <a:rPr lang="es-419" sz="2400" b="1" dirty="0">
                <a:latin typeface="Gill Sans MT" panose="020B0502020104020203" pitchFamily="34" charset="0"/>
                <a:ea typeface="Arial" panose="020B0604020202020204" pitchFamily="34" charset="0"/>
              </a:rPr>
              <a:t>Municipios donde aumentó el riesgo a nivel extremo</a:t>
            </a:r>
          </a:p>
          <a:p>
            <a:pPr algn="ctr">
              <a:spcAft>
                <a:spcPts val="1000"/>
              </a:spcAft>
            </a:pPr>
            <a:r>
              <a:rPr lang="es-MX" sz="2400" dirty="0">
                <a:solidFill>
                  <a:schemeClr val="bg1"/>
                </a:solidFill>
                <a:latin typeface="Gill Sans MT" panose="020B0502020104020203" pitchFamily="34" charset="0"/>
              </a:rPr>
              <a:t>Actualización a 13 de octubre de 2023</a:t>
            </a:r>
            <a:endParaRPr lang="es-CO" sz="2400" dirty="0">
              <a:effectLst/>
              <a:latin typeface="Gill Sans MT" panose="020B0502020104020203" pitchFamily="34" charset="0"/>
              <a:ea typeface="Arial" panose="020B0604020202020204" pitchFamily="34" charset="0"/>
            </a:endParaRPr>
          </a:p>
        </p:txBody>
      </p:sp>
      <p:graphicFrame>
        <p:nvGraphicFramePr>
          <p:cNvPr id="3" name="Tabla 2">
            <a:extLst>
              <a:ext uri="{FF2B5EF4-FFF2-40B4-BE49-F238E27FC236}">
                <a16:creationId xmlns:a16="http://schemas.microsoft.com/office/drawing/2014/main" id="{3FB638DB-7E35-1C68-D034-9B2B76B63858}"/>
              </a:ext>
            </a:extLst>
          </p:cNvPr>
          <p:cNvGraphicFramePr>
            <a:graphicFrameLocks noGrp="1"/>
          </p:cNvGraphicFramePr>
          <p:nvPr/>
        </p:nvGraphicFramePr>
        <p:xfrm>
          <a:off x="746760" y="638594"/>
          <a:ext cx="6486155" cy="5446998"/>
        </p:xfrm>
        <a:graphic>
          <a:graphicData uri="http://schemas.openxmlformats.org/drawingml/2006/table">
            <a:tbl>
              <a:tblPr/>
              <a:tblGrid>
                <a:gridCol w="498936">
                  <a:extLst>
                    <a:ext uri="{9D8B030D-6E8A-4147-A177-3AD203B41FA5}">
                      <a16:colId xmlns:a16="http://schemas.microsoft.com/office/drawing/2014/main" val="326218450"/>
                    </a:ext>
                  </a:extLst>
                </a:gridCol>
                <a:gridCol w="2805605">
                  <a:extLst>
                    <a:ext uri="{9D8B030D-6E8A-4147-A177-3AD203B41FA5}">
                      <a16:colId xmlns:a16="http://schemas.microsoft.com/office/drawing/2014/main" val="1925145512"/>
                    </a:ext>
                  </a:extLst>
                </a:gridCol>
                <a:gridCol w="3181614">
                  <a:extLst>
                    <a:ext uri="{9D8B030D-6E8A-4147-A177-3AD203B41FA5}">
                      <a16:colId xmlns:a16="http://schemas.microsoft.com/office/drawing/2014/main" val="324874684"/>
                    </a:ext>
                  </a:extLst>
                </a:gridCol>
              </a:tblGrid>
              <a:tr h="189189">
                <a:tc>
                  <a:txBody>
                    <a:bodyPr/>
                    <a:lstStyle/>
                    <a:p>
                      <a:pPr algn="ctr" fontAlgn="b"/>
                      <a:r>
                        <a:rPr lang="es-CO" sz="1500" b="1" i="0" u="none" strike="noStrike">
                          <a:solidFill>
                            <a:srgbClr val="000000"/>
                          </a:solidFill>
                          <a:effectLst/>
                          <a:latin typeface="Gill Sans MT" panose="020B0502020104020203" pitchFamily="34" charset="0"/>
                        </a:rPr>
                        <a:t>#</a:t>
                      </a:r>
                    </a:p>
                  </a:txBody>
                  <a:tcPr marL="8226" marR="8226" marT="8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ctr" fontAlgn="b"/>
                      <a:r>
                        <a:rPr lang="es-CO" sz="1500" b="1" i="0" u="none" strike="noStrike" dirty="0">
                          <a:solidFill>
                            <a:srgbClr val="000000"/>
                          </a:solidFill>
                          <a:effectLst/>
                          <a:latin typeface="Gill Sans MT" panose="020B0502020104020203" pitchFamily="34" charset="0"/>
                        </a:rPr>
                        <a:t>Departamento</a:t>
                      </a:r>
                    </a:p>
                  </a:txBody>
                  <a:tcPr marL="8226" marR="8226" marT="8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ctr" fontAlgn="b"/>
                      <a:r>
                        <a:rPr lang="es-CO" sz="1500" b="1" i="0" u="none" strike="noStrike">
                          <a:solidFill>
                            <a:srgbClr val="000000"/>
                          </a:solidFill>
                          <a:effectLst/>
                          <a:latin typeface="Gill Sans MT" panose="020B0502020104020203" pitchFamily="34" charset="0"/>
                        </a:rPr>
                        <a:t>Municipio</a:t>
                      </a:r>
                    </a:p>
                  </a:txBody>
                  <a:tcPr marL="8226" marR="8226" marT="8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extLst>
                  <a:ext uri="{0D108BD9-81ED-4DB2-BD59-A6C34878D82A}">
                    <a16:rowId xmlns:a16="http://schemas.microsoft.com/office/drawing/2014/main" val="2072809113"/>
                  </a:ext>
                </a:extLst>
              </a:tr>
              <a:tr h="189189">
                <a:tc>
                  <a:txBody>
                    <a:bodyPr/>
                    <a:lstStyle/>
                    <a:p>
                      <a:pPr algn="ctr" fontAlgn="b"/>
                      <a:r>
                        <a:rPr lang="es-CO" sz="1500" b="0" i="0" u="none" strike="noStrike">
                          <a:solidFill>
                            <a:srgbClr val="000000"/>
                          </a:solidFill>
                          <a:effectLst/>
                          <a:latin typeface="Gill Sans MT" panose="020B0502020104020203" pitchFamily="34" charset="0"/>
                        </a:rPr>
                        <a:t>1</a:t>
                      </a:r>
                    </a:p>
                  </a:txBody>
                  <a:tcPr marL="8226" marR="8226" marT="8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500" b="0" i="0" u="none" strike="noStrike">
                          <a:solidFill>
                            <a:srgbClr val="000000"/>
                          </a:solidFill>
                          <a:effectLst/>
                          <a:latin typeface="Gill Sans MT" panose="020B0502020104020203" pitchFamily="34" charset="0"/>
                        </a:rPr>
                        <a:t>Antioquia</a:t>
                      </a:r>
                    </a:p>
                  </a:txBody>
                  <a:tcPr marL="8226" marR="8226" marT="8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500" b="0" i="0" u="none" strike="noStrike">
                          <a:solidFill>
                            <a:srgbClr val="000000"/>
                          </a:solidFill>
                          <a:effectLst/>
                          <a:latin typeface="Gill Sans MT" panose="020B0502020104020203" pitchFamily="34" charset="0"/>
                        </a:rPr>
                        <a:t>Mutatá</a:t>
                      </a:r>
                    </a:p>
                  </a:txBody>
                  <a:tcPr marL="8226" marR="8226" marT="8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8165977"/>
                  </a:ext>
                </a:extLst>
              </a:tr>
              <a:tr h="189189">
                <a:tc>
                  <a:txBody>
                    <a:bodyPr/>
                    <a:lstStyle/>
                    <a:p>
                      <a:pPr algn="ctr" fontAlgn="b"/>
                      <a:r>
                        <a:rPr lang="es-CO" sz="1500" b="0" i="0" u="none" strike="noStrike">
                          <a:solidFill>
                            <a:srgbClr val="000000"/>
                          </a:solidFill>
                          <a:effectLst/>
                          <a:latin typeface="Gill Sans MT" panose="020B0502020104020203" pitchFamily="34" charset="0"/>
                        </a:rPr>
                        <a:t>2</a:t>
                      </a:r>
                    </a:p>
                  </a:txBody>
                  <a:tcPr marL="8226" marR="8226" marT="8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500" b="0" i="0" u="none" strike="noStrike">
                          <a:solidFill>
                            <a:srgbClr val="000000"/>
                          </a:solidFill>
                          <a:effectLst/>
                          <a:latin typeface="Gill Sans MT" panose="020B0502020104020203" pitchFamily="34" charset="0"/>
                        </a:rPr>
                        <a:t>Antioquia</a:t>
                      </a:r>
                    </a:p>
                  </a:txBody>
                  <a:tcPr marL="8226" marR="8226" marT="8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500" b="0" i="0" u="none" strike="noStrike">
                          <a:solidFill>
                            <a:srgbClr val="000000"/>
                          </a:solidFill>
                          <a:effectLst/>
                          <a:latin typeface="Gill Sans MT" panose="020B0502020104020203" pitchFamily="34" charset="0"/>
                        </a:rPr>
                        <a:t>Segovia</a:t>
                      </a:r>
                    </a:p>
                  </a:txBody>
                  <a:tcPr marL="8226" marR="8226" marT="8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2249080"/>
                  </a:ext>
                </a:extLst>
              </a:tr>
              <a:tr h="189189">
                <a:tc>
                  <a:txBody>
                    <a:bodyPr/>
                    <a:lstStyle/>
                    <a:p>
                      <a:pPr algn="ctr" fontAlgn="b"/>
                      <a:r>
                        <a:rPr lang="es-CO" sz="1500" b="0" i="0" u="none" strike="noStrike">
                          <a:solidFill>
                            <a:srgbClr val="000000"/>
                          </a:solidFill>
                          <a:effectLst/>
                          <a:latin typeface="Gill Sans MT" panose="020B0502020104020203" pitchFamily="34" charset="0"/>
                        </a:rPr>
                        <a:t>3</a:t>
                      </a:r>
                    </a:p>
                  </a:txBody>
                  <a:tcPr marL="8226" marR="8226" marT="8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500" b="0" i="0" u="none" strike="noStrike">
                          <a:solidFill>
                            <a:srgbClr val="000000"/>
                          </a:solidFill>
                          <a:effectLst/>
                          <a:latin typeface="Gill Sans MT" panose="020B0502020104020203" pitchFamily="34" charset="0"/>
                        </a:rPr>
                        <a:t>Bolívar</a:t>
                      </a:r>
                    </a:p>
                  </a:txBody>
                  <a:tcPr marL="8226" marR="8226" marT="8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500" b="0" i="0" u="none" strike="noStrike">
                          <a:solidFill>
                            <a:srgbClr val="000000"/>
                          </a:solidFill>
                          <a:effectLst/>
                          <a:latin typeface="Gill Sans MT" panose="020B0502020104020203" pitchFamily="34" charset="0"/>
                        </a:rPr>
                        <a:t>Morales</a:t>
                      </a:r>
                    </a:p>
                  </a:txBody>
                  <a:tcPr marL="8226" marR="8226" marT="8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5335825"/>
                  </a:ext>
                </a:extLst>
              </a:tr>
              <a:tr h="189189">
                <a:tc>
                  <a:txBody>
                    <a:bodyPr/>
                    <a:lstStyle/>
                    <a:p>
                      <a:pPr algn="ctr" fontAlgn="b"/>
                      <a:r>
                        <a:rPr lang="es-CO" sz="1500" b="0" i="0" u="none" strike="noStrike">
                          <a:solidFill>
                            <a:srgbClr val="000000"/>
                          </a:solidFill>
                          <a:effectLst/>
                          <a:latin typeface="Gill Sans MT" panose="020B0502020104020203" pitchFamily="34" charset="0"/>
                        </a:rPr>
                        <a:t>4</a:t>
                      </a:r>
                    </a:p>
                  </a:txBody>
                  <a:tcPr marL="8226" marR="8226" marT="8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500" b="0" i="0" u="none" strike="noStrike">
                          <a:solidFill>
                            <a:srgbClr val="000000"/>
                          </a:solidFill>
                          <a:effectLst/>
                          <a:latin typeface="Gill Sans MT" panose="020B0502020104020203" pitchFamily="34" charset="0"/>
                        </a:rPr>
                        <a:t>Bolívar</a:t>
                      </a:r>
                    </a:p>
                  </a:txBody>
                  <a:tcPr marL="8226" marR="8226" marT="8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500" b="0" i="0" u="none" strike="noStrike">
                          <a:solidFill>
                            <a:srgbClr val="000000"/>
                          </a:solidFill>
                          <a:effectLst/>
                          <a:latin typeface="Gill Sans MT" panose="020B0502020104020203" pitchFamily="34" charset="0"/>
                        </a:rPr>
                        <a:t>Santa Rosa del Sur</a:t>
                      </a:r>
                    </a:p>
                  </a:txBody>
                  <a:tcPr marL="8226" marR="8226" marT="8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3382053"/>
                  </a:ext>
                </a:extLst>
              </a:tr>
              <a:tr h="189189">
                <a:tc>
                  <a:txBody>
                    <a:bodyPr/>
                    <a:lstStyle/>
                    <a:p>
                      <a:pPr algn="ctr" fontAlgn="b"/>
                      <a:r>
                        <a:rPr lang="es-CO" sz="1500" b="0" i="0" u="none" strike="noStrike">
                          <a:solidFill>
                            <a:srgbClr val="000000"/>
                          </a:solidFill>
                          <a:effectLst/>
                          <a:latin typeface="Gill Sans MT" panose="020B0502020104020203" pitchFamily="34" charset="0"/>
                        </a:rPr>
                        <a:t>5</a:t>
                      </a:r>
                    </a:p>
                  </a:txBody>
                  <a:tcPr marL="8226" marR="8226" marT="8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500" b="0" i="0" u="none" strike="noStrike">
                          <a:solidFill>
                            <a:srgbClr val="000000"/>
                          </a:solidFill>
                          <a:effectLst/>
                          <a:latin typeface="Gill Sans MT" panose="020B0502020104020203" pitchFamily="34" charset="0"/>
                        </a:rPr>
                        <a:t>Bolívar</a:t>
                      </a:r>
                    </a:p>
                  </a:txBody>
                  <a:tcPr marL="8226" marR="8226" marT="8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500" b="0" i="0" u="none" strike="noStrike">
                          <a:solidFill>
                            <a:srgbClr val="000000"/>
                          </a:solidFill>
                          <a:effectLst/>
                          <a:latin typeface="Gill Sans MT" panose="020B0502020104020203" pitchFamily="34" charset="0"/>
                        </a:rPr>
                        <a:t>Simití</a:t>
                      </a:r>
                    </a:p>
                  </a:txBody>
                  <a:tcPr marL="8226" marR="8226" marT="8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83955072"/>
                  </a:ext>
                </a:extLst>
              </a:tr>
              <a:tr h="189189">
                <a:tc>
                  <a:txBody>
                    <a:bodyPr/>
                    <a:lstStyle/>
                    <a:p>
                      <a:pPr algn="ctr" fontAlgn="b"/>
                      <a:r>
                        <a:rPr lang="es-CO" sz="1500" b="0" i="0" u="none" strike="noStrike">
                          <a:solidFill>
                            <a:srgbClr val="000000"/>
                          </a:solidFill>
                          <a:effectLst/>
                          <a:latin typeface="Gill Sans MT" panose="020B0502020104020203" pitchFamily="34" charset="0"/>
                        </a:rPr>
                        <a:t>6</a:t>
                      </a:r>
                    </a:p>
                  </a:txBody>
                  <a:tcPr marL="8226" marR="8226" marT="8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500" b="0" i="0" u="none" strike="noStrike">
                          <a:solidFill>
                            <a:srgbClr val="000000"/>
                          </a:solidFill>
                          <a:effectLst/>
                          <a:latin typeface="Gill Sans MT" panose="020B0502020104020203" pitchFamily="34" charset="0"/>
                        </a:rPr>
                        <a:t>Caquetá</a:t>
                      </a:r>
                    </a:p>
                  </a:txBody>
                  <a:tcPr marL="8226" marR="8226" marT="8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500" b="0" i="0" u="none" strike="noStrike">
                          <a:solidFill>
                            <a:srgbClr val="000000"/>
                          </a:solidFill>
                          <a:effectLst/>
                          <a:latin typeface="Gill Sans MT" panose="020B0502020104020203" pitchFamily="34" charset="0"/>
                        </a:rPr>
                        <a:t>El Paujil</a:t>
                      </a:r>
                    </a:p>
                  </a:txBody>
                  <a:tcPr marL="8226" marR="8226" marT="8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7728534"/>
                  </a:ext>
                </a:extLst>
              </a:tr>
              <a:tr h="189189">
                <a:tc>
                  <a:txBody>
                    <a:bodyPr/>
                    <a:lstStyle/>
                    <a:p>
                      <a:pPr algn="ctr" fontAlgn="b"/>
                      <a:r>
                        <a:rPr lang="es-CO" sz="1500" b="0" i="0" u="none" strike="noStrike">
                          <a:solidFill>
                            <a:srgbClr val="000000"/>
                          </a:solidFill>
                          <a:effectLst/>
                          <a:latin typeface="Gill Sans MT" panose="020B0502020104020203" pitchFamily="34" charset="0"/>
                        </a:rPr>
                        <a:t>7</a:t>
                      </a:r>
                    </a:p>
                  </a:txBody>
                  <a:tcPr marL="8226" marR="8226" marT="8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500" b="0" i="0" u="none" strike="noStrike">
                          <a:solidFill>
                            <a:srgbClr val="000000"/>
                          </a:solidFill>
                          <a:effectLst/>
                          <a:latin typeface="Gill Sans MT" panose="020B0502020104020203" pitchFamily="34" charset="0"/>
                        </a:rPr>
                        <a:t>Cauca</a:t>
                      </a:r>
                    </a:p>
                  </a:txBody>
                  <a:tcPr marL="8226" marR="8226" marT="8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500" b="0" i="0" u="none" strike="noStrike">
                          <a:solidFill>
                            <a:srgbClr val="000000"/>
                          </a:solidFill>
                          <a:effectLst/>
                          <a:latin typeface="Gill Sans MT" panose="020B0502020104020203" pitchFamily="34" charset="0"/>
                        </a:rPr>
                        <a:t>Argelia</a:t>
                      </a:r>
                    </a:p>
                  </a:txBody>
                  <a:tcPr marL="8226" marR="8226" marT="8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0086304"/>
                  </a:ext>
                </a:extLst>
              </a:tr>
              <a:tr h="189189">
                <a:tc>
                  <a:txBody>
                    <a:bodyPr/>
                    <a:lstStyle/>
                    <a:p>
                      <a:pPr algn="ctr" fontAlgn="b"/>
                      <a:r>
                        <a:rPr lang="es-CO" sz="1500" b="0" i="0" u="none" strike="noStrike">
                          <a:solidFill>
                            <a:srgbClr val="000000"/>
                          </a:solidFill>
                          <a:effectLst/>
                          <a:latin typeface="Gill Sans MT" panose="020B0502020104020203" pitchFamily="34" charset="0"/>
                        </a:rPr>
                        <a:t>8</a:t>
                      </a:r>
                    </a:p>
                  </a:txBody>
                  <a:tcPr marL="8226" marR="8226" marT="8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500" b="0" i="0" u="none" strike="noStrike">
                          <a:solidFill>
                            <a:srgbClr val="000000"/>
                          </a:solidFill>
                          <a:effectLst/>
                          <a:latin typeface="Gill Sans MT" panose="020B0502020104020203" pitchFamily="34" charset="0"/>
                        </a:rPr>
                        <a:t>Cauca</a:t>
                      </a:r>
                    </a:p>
                  </a:txBody>
                  <a:tcPr marL="8226" marR="8226" marT="8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500" b="0" i="0" u="none" strike="noStrike">
                          <a:solidFill>
                            <a:srgbClr val="000000"/>
                          </a:solidFill>
                          <a:effectLst/>
                          <a:latin typeface="Gill Sans MT" panose="020B0502020104020203" pitchFamily="34" charset="0"/>
                        </a:rPr>
                        <a:t>Cajibío</a:t>
                      </a:r>
                    </a:p>
                  </a:txBody>
                  <a:tcPr marL="8226" marR="8226" marT="8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6464686"/>
                  </a:ext>
                </a:extLst>
              </a:tr>
              <a:tr h="189189">
                <a:tc>
                  <a:txBody>
                    <a:bodyPr/>
                    <a:lstStyle/>
                    <a:p>
                      <a:pPr algn="ctr" fontAlgn="b"/>
                      <a:r>
                        <a:rPr lang="es-CO" sz="1500" b="0" i="0" u="none" strike="noStrike">
                          <a:solidFill>
                            <a:srgbClr val="000000"/>
                          </a:solidFill>
                          <a:effectLst/>
                          <a:latin typeface="Gill Sans MT" panose="020B0502020104020203" pitchFamily="34" charset="0"/>
                        </a:rPr>
                        <a:t>9</a:t>
                      </a:r>
                    </a:p>
                  </a:txBody>
                  <a:tcPr marL="8226" marR="8226" marT="8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500" b="0" i="0" u="none" strike="noStrike">
                          <a:solidFill>
                            <a:srgbClr val="000000"/>
                          </a:solidFill>
                          <a:effectLst/>
                          <a:latin typeface="Gill Sans MT" panose="020B0502020104020203" pitchFamily="34" charset="0"/>
                        </a:rPr>
                        <a:t>Cauca</a:t>
                      </a:r>
                    </a:p>
                  </a:txBody>
                  <a:tcPr marL="8226" marR="8226" marT="8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500" b="0" i="0" u="none" strike="noStrike">
                          <a:solidFill>
                            <a:srgbClr val="000000"/>
                          </a:solidFill>
                          <a:effectLst/>
                          <a:latin typeface="Gill Sans MT" panose="020B0502020104020203" pitchFamily="34" charset="0"/>
                        </a:rPr>
                        <a:t>Guachené</a:t>
                      </a:r>
                    </a:p>
                  </a:txBody>
                  <a:tcPr marL="8226" marR="8226" marT="8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4608016"/>
                  </a:ext>
                </a:extLst>
              </a:tr>
              <a:tr h="189189">
                <a:tc>
                  <a:txBody>
                    <a:bodyPr/>
                    <a:lstStyle/>
                    <a:p>
                      <a:pPr algn="ctr" fontAlgn="b"/>
                      <a:r>
                        <a:rPr lang="es-CO" sz="1500" b="0" i="0" u="none" strike="noStrike">
                          <a:solidFill>
                            <a:srgbClr val="000000"/>
                          </a:solidFill>
                          <a:effectLst/>
                          <a:latin typeface="Gill Sans MT" panose="020B0502020104020203" pitchFamily="34" charset="0"/>
                        </a:rPr>
                        <a:t>10</a:t>
                      </a:r>
                    </a:p>
                  </a:txBody>
                  <a:tcPr marL="8226" marR="8226" marT="8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500" b="0" i="0" u="none" strike="noStrike">
                          <a:solidFill>
                            <a:srgbClr val="000000"/>
                          </a:solidFill>
                          <a:effectLst/>
                          <a:latin typeface="Gill Sans MT" panose="020B0502020104020203" pitchFamily="34" charset="0"/>
                        </a:rPr>
                        <a:t>Córdoba</a:t>
                      </a:r>
                    </a:p>
                  </a:txBody>
                  <a:tcPr marL="8226" marR="8226" marT="8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500" b="0" i="0" u="none" strike="noStrike">
                          <a:solidFill>
                            <a:srgbClr val="000000"/>
                          </a:solidFill>
                          <a:effectLst/>
                          <a:latin typeface="Gill Sans MT" panose="020B0502020104020203" pitchFamily="34" charset="0"/>
                        </a:rPr>
                        <a:t>Tierralta</a:t>
                      </a:r>
                    </a:p>
                  </a:txBody>
                  <a:tcPr marL="8226" marR="8226" marT="8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5963655"/>
                  </a:ext>
                </a:extLst>
              </a:tr>
              <a:tr h="189189">
                <a:tc>
                  <a:txBody>
                    <a:bodyPr/>
                    <a:lstStyle/>
                    <a:p>
                      <a:pPr algn="ctr" fontAlgn="b"/>
                      <a:r>
                        <a:rPr lang="es-CO" sz="1500" b="0" i="0" u="none" strike="noStrike">
                          <a:solidFill>
                            <a:srgbClr val="000000"/>
                          </a:solidFill>
                          <a:effectLst/>
                          <a:latin typeface="Gill Sans MT" panose="020B0502020104020203" pitchFamily="34" charset="0"/>
                        </a:rPr>
                        <a:t>11</a:t>
                      </a:r>
                    </a:p>
                  </a:txBody>
                  <a:tcPr marL="8226" marR="8226" marT="8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500" b="0" i="0" u="none" strike="noStrike" dirty="0">
                          <a:solidFill>
                            <a:srgbClr val="000000"/>
                          </a:solidFill>
                          <a:effectLst/>
                          <a:latin typeface="Gill Sans MT" panose="020B0502020104020203" pitchFamily="34" charset="0"/>
                        </a:rPr>
                        <a:t>Chocó</a:t>
                      </a:r>
                    </a:p>
                  </a:txBody>
                  <a:tcPr marL="8226" marR="8226" marT="8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500" b="0" i="0" u="none" strike="noStrike">
                          <a:solidFill>
                            <a:srgbClr val="000000"/>
                          </a:solidFill>
                          <a:effectLst/>
                          <a:latin typeface="Gill Sans MT" panose="020B0502020104020203" pitchFamily="34" charset="0"/>
                        </a:rPr>
                        <a:t>Atrato</a:t>
                      </a:r>
                    </a:p>
                  </a:txBody>
                  <a:tcPr marL="8226" marR="8226" marT="8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7570674"/>
                  </a:ext>
                </a:extLst>
              </a:tr>
              <a:tr h="189189">
                <a:tc>
                  <a:txBody>
                    <a:bodyPr/>
                    <a:lstStyle/>
                    <a:p>
                      <a:pPr algn="ctr" fontAlgn="b"/>
                      <a:r>
                        <a:rPr lang="es-CO" sz="1500" b="0" i="0" u="none" strike="noStrike">
                          <a:solidFill>
                            <a:srgbClr val="000000"/>
                          </a:solidFill>
                          <a:effectLst/>
                          <a:latin typeface="Gill Sans MT" panose="020B0502020104020203" pitchFamily="34" charset="0"/>
                        </a:rPr>
                        <a:t>12</a:t>
                      </a:r>
                    </a:p>
                  </a:txBody>
                  <a:tcPr marL="8226" marR="8226" marT="8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500" b="0" i="0" u="none" strike="noStrike">
                          <a:solidFill>
                            <a:srgbClr val="000000"/>
                          </a:solidFill>
                          <a:effectLst/>
                          <a:latin typeface="Gill Sans MT" panose="020B0502020104020203" pitchFamily="34" charset="0"/>
                        </a:rPr>
                        <a:t>Magdalena</a:t>
                      </a:r>
                    </a:p>
                  </a:txBody>
                  <a:tcPr marL="8226" marR="8226" marT="8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500" b="0" i="0" u="none" strike="noStrike">
                          <a:solidFill>
                            <a:srgbClr val="000000"/>
                          </a:solidFill>
                          <a:effectLst/>
                          <a:latin typeface="Gill Sans MT" panose="020B0502020104020203" pitchFamily="34" charset="0"/>
                        </a:rPr>
                        <a:t>San Zenón</a:t>
                      </a:r>
                    </a:p>
                  </a:txBody>
                  <a:tcPr marL="8226" marR="8226" marT="8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8168228"/>
                  </a:ext>
                </a:extLst>
              </a:tr>
              <a:tr h="189189">
                <a:tc>
                  <a:txBody>
                    <a:bodyPr/>
                    <a:lstStyle/>
                    <a:p>
                      <a:pPr algn="ctr" fontAlgn="b"/>
                      <a:r>
                        <a:rPr lang="es-CO" sz="1500" b="0" i="0" u="none" strike="noStrike">
                          <a:solidFill>
                            <a:srgbClr val="000000"/>
                          </a:solidFill>
                          <a:effectLst/>
                          <a:latin typeface="Gill Sans MT" panose="020B0502020104020203" pitchFamily="34" charset="0"/>
                        </a:rPr>
                        <a:t>13</a:t>
                      </a:r>
                    </a:p>
                  </a:txBody>
                  <a:tcPr marL="8226" marR="8226" marT="8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500" b="0" i="0" u="none" strike="noStrike">
                          <a:solidFill>
                            <a:srgbClr val="000000"/>
                          </a:solidFill>
                          <a:effectLst/>
                          <a:latin typeface="Gill Sans MT" panose="020B0502020104020203" pitchFamily="34" charset="0"/>
                        </a:rPr>
                        <a:t>Nariño</a:t>
                      </a:r>
                    </a:p>
                  </a:txBody>
                  <a:tcPr marL="8226" marR="8226" marT="8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500" b="0" i="0" u="none" strike="noStrike">
                          <a:solidFill>
                            <a:srgbClr val="000000"/>
                          </a:solidFill>
                          <a:effectLst/>
                          <a:latin typeface="Gill Sans MT" panose="020B0502020104020203" pitchFamily="34" charset="0"/>
                        </a:rPr>
                        <a:t>La Llanada</a:t>
                      </a:r>
                    </a:p>
                  </a:txBody>
                  <a:tcPr marL="8226" marR="8226" marT="8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748177"/>
                  </a:ext>
                </a:extLst>
              </a:tr>
              <a:tr h="189189">
                <a:tc>
                  <a:txBody>
                    <a:bodyPr/>
                    <a:lstStyle/>
                    <a:p>
                      <a:pPr algn="ctr" fontAlgn="b"/>
                      <a:r>
                        <a:rPr lang="es-CO" sz="1500" b="0" i="0" u="none" strike="noStrike">
                          <a:solidFill>
                            <a:srgbClr val="000000"/>
                          </a:solidFill>
                          <a:effectLst/>
                          <a:latin typeface="Gill Sans MT" panose="020B0502020104020203" pitchFamily="34" charset="0"/>
                        </a:rPr>
                        <a:t>14</a:t>
                      </a:r>
                    </a:p>
                  </a:txBody>
                  <a:tcPr marL="8226" marR="8226" marT="8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500" b="0" i="0" u="none" strike="noStrike">
                          <a:solidFill>
                            <a:srgbClr val="000000"/>
                          </a:solidFill>
                          <a:effectLst/>
                          <a:latin typeface="Gill Sans MT" panose="020B0502020104020203" pitchFamily="34" charset="0"/>
                        </a:rPr>
                        <a:t>Nariño</a:t>
                      </a:r>
                    </a:p>
                  </a:txBody>
                  <a:tcPr marL="8226" marR="8226" marT="8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500" b="0" i="0" u="none" strike="noStrike">
                          <a:solidFill>
                            <a:srgbClr val="000000"/>
                          </a:solidFill>
                          <a:effectLst/>
                          <a:latin typeface="Gill Sans MT" panose="020B0502020104020203" pitchFamily="34" charset="0"/>
                        </a:rPr>
                        <a:t>Samaniego</a:t>
                      </a:r>
                    </a:p>
                  </a:txBody>
                  <a:tcPr marL="8226" marR="8226" marT="8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61363477"/>
                  </a:ext>
                </a:extLst>
              </a:tr>
              <a:tr h="189189">
                <a:tc>
                  <a:txBody>
                    <a:bodyPr/>
                    <a:lstStyle/>
                    <a:p>
                      <a:pPr algn="ctr" fontAlgn="b"/>
                      <a:r>
                        <a:rPr lang="es-CO" sz="1500" b="0" i="0" u="none" strike="noStrike">
                          <a:solidFill>
                            <a:srgbClr val="000000"/>
                          </a:solidFill>
                          <a:effectLst/>
                          <a:latin typeface="Gill Sans MT" panose="020B0502020104020203" pitchFamily="34" charset="0"/>
                        </a:rPr>
                        <a:t>15</a:t>
                      </a:r>
                    </a:p>
                  </a:txBody>
                  <a:tcPr marL="8226" marR="8226" marT="8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500" b="0" i="0" u="none" strike="noStrike">
                          <a:solidFill>
                            <a:srgbClr val="000000"/>
                          </a:solidFill>
                          <a:effectLst/>
                          <a:latin typeface="Gill Sans MT" panose="020B0502020104020203" pitchFamily="34" charset="0"/>
                        </a:rPr>
                        <a:t>Nariño</a:t>
                      </a:r>
                    </a:p>
                  </a:txBody>
                  <a:tcPr marL="8226" marR="8226" marT="8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500" b="0" i="0" u="none" strike="noStrike">
                          <a:solidFill>
                            <a:srgbClr val="000000"/>
                          </a:solidFill>
                          <a:effectLst/>
                          <a:latin typeface="Gill Sans MT" panose="020B0502020104020203" pitchFamily="34" charset="0"/>
                        </a:rPr>
                        <a:t>Taminango</a:t>
                      </a:r>
                    </a:p>
                  </a:txBody>
                  <a:tcPr marL="8226" marR="8226" marT="8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9623446"/>
                  </a:ext>
                </a:extLst>
              </a:tr>
              <a:tr h="189189">
                <a:tc>
                  <a:txBody>
                    <a:bodyPr/>
                    <a:lstStyle/>
                    <a:p>
                      <a:pPr algn="ctr" fontAlgn="b"/>
                      <a:r>
                        <a:rPr lang="es-CO" sz="1500" b="0" i="0" u="none" strike="noStrike">
                          <a:solidFill>
                            <a:srgbClr val="000000"/>
                          </a:solidFill>
                          <a:effectLst/>
                          <a:latin typeface="Gill Sans MT" panose="020B0502020104020203" pitchFamily="34" charset="0"/>
                        </a:rPr>
                        <a:t>16</a:t>
                      </a:r>
                    </a:p>
                  </a:txBody>
                  <a:tcPr marL="8226" marR="8226" marT="8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500" b="0" i="0" u="none" strike="noStrike">
                          <a:solidFill>
                            <a:srgbClr val="000000"/>
                          </a:solidFill>
                          <a:effectLst/>
                          <a:latin typeface="Gill Sans MT" panose="020B0502020104020203" pitchFamily="34" charset="0"/>
                        </a:rPr>
                        <a:t>Norte de Santander</a:t>
                      </a:r>
                    </a:p>
                  </a:txBody>
                  <a:tcPr marL="8226" marR="8226" marT="8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500" b="0" i="0" u="none" strike="noStrike">
                          <a:solidFill>
                            <a:srgbClr val="000000"/>
                          </a:solidFill>
                          <a:effectLst/>
                          <a:latin typeface="Gill Sans MT" panose="020B0502020104020203" pitchFamily="34" charset="0"/>
                        </a:rPr>
                        <a:t>El Tarra</a:t>
                      </a:r>
                    </a:p>
                  </a:txBody>
                  <a:tcPr marL="8226" marR="8226" marT="8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26269567"/>
                  </a:ext>
                </a:extLst>
              </a:tr>
              <a:tr h="189189">
                <a:tc>
                  <a:txBody>
                    <a:bodyPr/>
                    <a:lstStyle/>
                    <a:p>
                      <a:pPr algn="ctr" fontAlgn="b"/>
                      <a:r>
                        <a:rPr lang="es-CO" sz="1500" b="0" i="0" u="none" strike="noStrike">
                          <a:solidFill>
                            <a:srgbClr val="000000"/>
                          </a:solidFill>
                          <a:effectLst/>
                          <a:latin typeface="Gill Sans MT" panose="020B0502020104020203" pitchFamily="34" charset="0"/>
                        </a:rPr>
                        <a:t>17</a:t>
                      </a:r>
                    </a:p>
                  </a:txBody>
                  <a:tcPr marL="8226" marR="8226" marT="8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500" b="0" i="0" u="none" strike="noStrike">
                          <a:solidFill>
                            <a:srgbClr val="000000"/>
                          </a:solidFill>
                          <a:effectLst/>
                          <a:latin typeface="Gill Sans MT" panose="020B0502020104020203" pitchFamily="34" charset="0"/>
                        </a:rPr>
                        <a:t>Santander</a:t>
                      </a:r>
                    </a:p>
                  </a:txBody>
                  <a:tcPr marL="8226" marR="8226" marT="8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500" b="0" i="0" u="none" strike="noStrike">
                          <a:solidFill>
                            <a:srgbClr val="000000"/>
                          </a:solidFill>
                          <a:effectLst/>
                          <a:latin typeface="Gill Sans MT" panose="020B0502020104020203" pitchFamily="34" charset="0"/>
                        </a:rPr>
                        <a:t>El Carmen de Chucurí</a:t>
                      </a:r>
                    </a:p>
                  </a:txBody>
                  <a:tcPr marL="8226" marR="8226" marT="8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1185456"/>
                  </a:ext>
                </a:extLst>
              </a:tr>
              <a:tr h="189189">
                <a:tc>
                  <a:txBody>
                    <a:bodyPr/>
                    <a:lstStyle/>
                    <a:p>
                      <a:pPr algn="ctr" fontAlgn="b"/>
                      <a:r>
                        <a:rPr lang="es-CO" sz="1500" b="0" i="0" u="none" strike="noStrike">
                          <a:solidFill>
                            <a:srgbClr val="000000"/>
                          </a:solidFill>
                          <a:effectLst/>
                          <a:latin typeface="Gill Sans MT" panose="020B0502020104020203" pitchFamily="34" charset="0"/>
                        </a:rPr>
                        <a:t>18</a:t>
                      </a:r>
                    </a:p>
                  </a:txBody>
                  <a:tcPr marL="8226" marR="8226" marT="8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500" b="0" i="0" u="none" strike="noStrike">
                          <a:solidFill>
                            <a:srgbClr val="000000"/>
                          </a:solidFill>
                          <a:effectLst/>
                          <a:latin typeface="Gill Sans MT" panose="020B0502020104020203" pitchFamily="34" charset="0"/>
                        </a:rPr>
                        <a:t>Sucre</a:t>
                      </a:r>
                    </a:p>
                  </a:txBody>
                  <a:tcPr marL="8226" marR="8226" marT="8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500" b="0" i="0" u="none" strike="noStrike">
                          <a:solidFill>
                            <a:srgbClr val="000000"/>
                          </a:solidFill>
                          <a:effectLst/>
                          <a:latin typeface="Gill Sans MT" panose="020B0502020104020203" pitchFamily="34" charset="0"/>
                        </a:rPr>
                        <a:t>San Onofre</a:t>
                      </a:r>
                    </a:p>
                  </a:txBody>
                  <a:tcPr marL="8226" marR="8226" marT="8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7025026"/>
                  </a:ext>
                </a:extLst>
              </a:tr>
              <a:tr h="189189">
                <a:tc>
                  <a:txBody>
                    <a:bodyPr/>
                    <a:lstStyle/>
                    <a:p>
                      <a:pPr algn="ctr" fontAlgn="b"/>
                      <a:r>
                        <a:rPr lang="es-CO" sz="1500" b="0" i="0" u="none" strike="noStrike">
                          <a:solidFill>
                            <a:srgbClr val="000000"/>
                          </a:solidFill>
                          <a:effectLst/>
                          <a:latin typeface="Gill Sans MT" panose="020B0502020104020203" pitchFamily="34" charset="0"/>
                        </a:rPr>
                        <a:t>19</a:t>
                      </a:r>
                    </a:p>
                  </a:txBody>
                  <a:tcPr marL="8226" marR="8226" marT="8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500" b="0" i="0" u="none" strike="noStrike">
                          <a:solidFill>
                            <a:srgbClr val="000000"/>
                          </a:solidFill>
                          <a:effectLst/>
                          <a:latin typeface="Gill Sans MT" panose="020B0502020104020203" pitchFamily="34" charset="0"/>
                        </a:rPr>
                        <a:t>Valle del Cauca</a:t>
                      </a:r>
                    </a:p>
                  </a:txBody>
                  <a:tcPr marL="8226" marR="8226" marT="8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500" b="0" i="0" u="none" strike="noStrike">
                          <a:solidFill>
                            <a:srgbClr val="000000"/>
                          </a:solidFill>
                          <a:effectLst/>
                          <a:latin typeface="Gill Sans MT" panose="020B0502020104020203" pitchFamily="34" charset="0"/>
                        </a:rPr>
                        <a:t>Jamundí</a:t>
                      </a:r>
                    </a:p>
                  </a:txBody>
                  <a:tcPr marL="8226" marR="8226" marT="8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0203545"/>
                  </a:ext>
                </a:extLst>
              </a:tr>
              <a:tr h="189189">
                <a:tc>
                  <a:txBody>
                    <a:bodyPr/>
                    <a:lstStyle/>
                    <a:p>
                      <a:pPr algn="ctr" fontAlgn="b"/>
                      <a:r>
                        <a:rPr lang="es-CO" sz="1500" b="0" i="0" u="none" strike="noStrike">
                          <a:solidFill>
                            <a:srgbClr val="000000"/>
                          </a:solidFill>
                          <a:effectLst/>
                          <a:latin typeface="Gill Sans MT" panose="020B0502020104020203" pitchFamily="34" charset="0"/>
                        </a:rPr>
                        <a:t>20</a:t>
                      </a:r>
                    </a:p>
                  </a:txBody>
                  <a:tcPr marL="8226" marR="8226" marT="8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500" b="0" i="0" u="none" strike="noStrike">
                          <a:solidFill>
                            <a:srgbClr val="000000"/>
                          </a:solidFill>
                          <a:effectLst/>
                          <a:latin typeface="Gill Sans MT" panose="020B0502020104020203" pitchFamily="34" charset="0"/>
                        </a:rPr>
                        <a:t>Valle del Cauca</a:t>
                      </a:r>
                    </a:p>
                  </a:txBody>
                  <a:tcPr marL="8226" marR="8226" marT="8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500" b="0" i="0" u="none" strike="noStrike">
                          <a:solidFill>
                            <a:srgbClr val="000000"/>
                          </a:solidFill>
                          <a:effectLst/>
                          <a:latin typeface="Gill Sans MT" panose="020B0502020104020203" pitchFamily="34" charset="0"/>
                        </a:rPr>
                        <a:t>Tuluá</a:t>
                      </a:r>
                    </a:p>
                  </a:txBody>
                  <a:tcPr marL="8226" marR="8226" marT="8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9369770"/>
                  </a:ext>
                </a:extLst>
              </a:tr>
              <a:tr h="189189">
                <a:tc>
                  <a:txBody>
                    <a:bodyPr/>
                    <a:lstStyle/>
                    <a:p>
                      <a:pPr algn="ctr" fontAlgn="b"/>
                      <a:r>
                        <a:rPr lang="es-CO" sz="1500" b="0" i="0" u="none" strike="noStrike">
                          <a:solidFill>
                            <a:srgbClr val="000000"/>
                          </a:solidFill>
                          <a:effectLst/>
                          <a:latin typeface="Gill Sans MT" panose="020B0502020104020203" pitchFamily="34" charset="0"/>
                        </a:rPr>
                        <a:t>21</a:t>
                      </a:r>
                    </a:p>
                  </a:txBody>
                  <a:tcPr marL="8226" marR="8226" marT="8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500" b="0" i="0" u="none" strike="noStrike">
                          <a:solidFill>
                            <a:srgbClr val="000000"/>
                          </a:solidFill>
                          <a:effectLst/>
                          <a:latin typeface="Gill Sans MT" panose="020B0502020104020203" pitchFamily="34" charset="0"/>
                        </a:rPr>
                        <a:t>Putumayo</a:t>
                      </a:r>
                    </a:p>
                  </a:txBody>
                  <a:tcPr marL="8226" marR="8226" marT="8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500" b="0" i="0" u="none" strike="noStrike">
                          <a:solidFill>
                            <a:srgbClr val="000000"/>
                          </a:solidFill>
                          <a:effectLst/>
                          <a:latin typeface="Gill Sans MT" panose="020B0502020104020203" pitchFamily="34" charset="0"/>
                        </a:rPr>
                        <a:t>Puerto Asís</a:t>
                      </a:r>
                    </a:p>
                  </a:txBody>
                  <a:tcPr marL="8226" marR="8226" marT="8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0392423"/>
                  </a:ext>
                </a:extLst>
              </a:tr>
              <a:tr h="189189">
                <a:tc>
                  <a:txBody>
                    <a:bodyPr/>
                    <a:lstStyle/>
                    <a:p>
                      <a:pPr algn="ctr" fontAlgn="b"/>
                      <a:r>
                        <a:rPr lang="es-CO" sz="1500" b="0" i="0" u="none" strike="noStrike">
                          <a:solidFill>
                            <a:srgbClr val="000000"/>
                          </a:solidFill>
                          <a:effectLst/>
                          <a:latin typeface="Gill Sans MT" panose="020B0502020104020203" pitchFamily="34" charset="0"/>
                        </a:rPr>
                        <a:t>22</a:t>
                      </a:r>
                    </a:p>
                  </a:txBody>
                  <a:tcPr marL="8226" marR="8226" marT="8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500" b="0" i="0" u="none" strike="noStrike">
                          <a:solidFill>
                            <a:srgbClr val="000000"/>
                          </a:solidFill>
                          <a:effectLst/>
                          <a:latin typeface="Gill Sans MT" panose="020B0502020104020203" pitchFamily="34" charset="0"/>
                        </a:rPr>
                        <a:t>Putumayo</a:t>
                      </a:r>
                    </a:p>
                  </a:txBody>
                  <a:tcPr marL="8226" marR="8226" marT="8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500" b="0" i="0" u="none" strike="noStrike" dirty="0" err="1">
                          <a:solidFill>
                            <a:srgbClr val="000000"/>
                          </a:solidFill>
                          <a:effectLst/>
                          <a:latin typeface="Gill Sans MT" panose="020B0502020104020203" pitchFamily="34" charset="0"/>
                        </a:rPr>
                        <a:t>Leguízamo</a:t>
                      </a:r>
                      <a:endParaRPr lang="es-CO" sz="1500" b="0" i="0" u="none" strike="noStrike" dirty="0">
                        <a:solidFill>
                          <a:srgbClr val="000000"/>
                        </a:solidFill>
                        <a:effectLst/>
                        <a:latin typeface="Gill Sans MT" panose="020B0502020104020203" pitchFamily="34" charset="0"/>
                      </a:endParaRPr>
                    </a:p>
                  </a:txBody>
                  <a:tcPr marL="8226" marR="8226" marT="8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7191264"/>
                  </a:ext>
                </a:extLst>
              </a:tr>
            </a:tbl>
          </a:graphicData>
        </a:graphic>
      </p:graphicFrame>
      <p:sp>
        <p:nvSpPr>
          <p:cNvPr id="2" name="CuadroTexto 1">
            <a:extLst>
              <a:ext uri="{FF2B5EF4-FFF2-40B4-BE49-F238E27FC236}">
                <a16:creationId xmlns:a16="http://schemas.microsoft.com/office/drawing/2014/main" id="{427F555E-F6F4-EE83-0F6C-9B0F3390C3C7}"/>
              </a:ext>
            </a:extLst>
          </p:cNvPr>
          <p:cNvSpPr txBox="1"/>
          <p:nvPr/>
        </p:nvSpPr>
        <p:spPr>
          <a:xfrm>
            <a:off x="1515151" y="6146103"/>
            <a:ext cx="4949371" cy="286682"/>
          </a:xfrm>
          <a:prstGeom prst="rect">
            <a:avLst/>
          </a:prstGeom>
          <a:noFill/>
        </p:spPr>
        <p:txBody>
          <a:bodyPr wrap="square">
            <a:spAutoFit/>
          </a:bodyPr>
          <a:lstStyle/>
          <a:p>
            <a:pPr algn="ctr">
              <a:lnSpc>
                <a:spcPct val="115000"/>
              </a:lnSpc>
            </a:pPr>
            <a:r>
              <a:rPr lang="es-419" sz="1200" i="1" dirty="0">
                <a:solidFill>
                  <a:schemeClr val="tx1">
                    <a:lumMod val="50000"/>
                    <a:lumOff val="50000"/>
                  </a:schemeClr>
                </a:solidFill>
                <a:effectLst/>
                <a:latin typeface="Gill Sans MT" panose="020B0502020104020203" pitchFamily="34" charset="0"/>
                <a:ea typeface="Arial" panose="020B0604020202020204" pitchFamily="34" charset="0"/>
              </a:rPr>
              <a:t>Fuente: Observatorio Político Electoral - MOE.</a:t>
            </a:r>
            <a:endParaRPr lang="es-CO" dirty="0">
              <a:solidFill>
                <a:schemeClr val="tx1">
                  <a:lumMod val="50000"/>
                  <a:lumOff val="50000"/>
                </a:schemeClr>
              </a:solidFill>
              <a:effectLst/>
              <a:latin typeface="Gill Sans MT" panose="020B0502020104020203" pitchFamily="34" charset="0"/>
              <a:ea typeface="Arial" panose="020B0604020202020204" pitchFamily="34" charset="0"/>
            </a:endParaRPr>
          </a:p>
        </p:txBody>
      </p:sp>
    </p:spTree>
    <p:extLst>
      <p:ext uri="{BB962C8B-B14F-4D97-AF65-F5344CB8AC3E}">
        <p14:creationId xmlns:p14="http://schemas.microsoft.com/office/powerpoint/2010/main" val="42282586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EEFB78AA-6444-E23A-3921-D973AB35277A}"/>
              </a:ext>
            </a:extLst>
          </p:cNvPr>
          <p:cNvSpPr>
            <a:spLocks noGrp="1"/>
          </p:cNvSpPr>
          <p:nvPr>
            <p:ph type="dt" sz="half" idx="10"/>
          </p:nvPr>
        </p:nvSpPr>
        <p:spPr/>
        <p:txBody>
          <a:bodyPr/>
          <a:lstStyle/>
          <a:p>
            <a:fld id="{4F96FC71-73A6-4904-83E6-4DB99DE63C21}" type="datetime1">
              <a:rPr lang="en-US" smtClean="0"/>
              <a:t>10/18/2023</a:t>
            </a:fld>
            <a:endParaRPr lang="en-US"/>
          </a:p>
        </p:txBody>
      </p:sp>
      <p:sp>
        <p:nvSpPr>
          <p:cNvPr id="5" name="Marcador de número de diapositiva 4">
            <a:extLst>
              <a:ext uri="{FF2B5EF4-FFF2-40B4-BE49-F238E27FC236}">
                <a16:creationId xmlns:a16="http://schemas.microsoft.com/office/drawing/2014/main" id="{955FC06B-408D-DE5E-F199-83D70FB879F8}"/>
              </a:ext>
            </a:extLst>
          </p:cNvPr>
          <p:cNvSpPr>
            <a:spLocks noGrp="1"/>
          </p:cNvSpPr>
          <p:nvPr>
            <p:ph type="sldNum" sz="quarter" idx="12"/>
          </p:nvPr>
        </p:nvSpPr>
        <p:spPr/>
        <p:txBody>
          <a:bodyPr/>
          <a:lstStyle/>
          <a:p>
            <a:fld id="{F30F7205-41FB-46DE-B583-596CEB3EBE73}" type="slidenum">
              <a:rPr lang="en-US" smtClean="0"/>
              <a:t>47</a:t>
            </a:fld>
            <a:endParaRPr lang="en-US"/>
          </a:p>
        </p:txBody>
      </p:sp>
      <p:sp>
        <p:nvSpPr>
          <p:cNvPr id="6" name="Rectángulo: esquinas redondeadas 5">
            <a:extLst>
              <a:ext uri="{FF2B5EF4-FFF2-40B4-BE49-F238E27FC236}">
                <a16:creationId xmlns:a16="http://schemas.microsoft.com/office/drawing/2014/main" id="{8D1456F1-182A-B584-7421-D0AE46C11C06}"/>
              </a:ext>
            </a:extLst>
          </p:cNvPr>
          <p:cNvSpPr/>
          <p:nvPr/>
        </p:nvSpPr>
        <p:spPr>
          <a:xfrm>
            <a:off x="3157728" y="734149"/>
            <a:ext cx="5876544" cy="911278"/>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spcAft>
                <a:spcPts val="1000"/>
              </a:spcAft>
            </a:pPr>
            <a:r>
              <a:rPr lang="es-419" sz="2400" b="1" dirty="0">
                <a:latin typeface="Gill Sans MT" panose="020B0502020104020203" pitchFamily="34" charset="0"/>
                <a:ea typeface="Arial" panose="020B0604020202020204" pitchFamily="34" charset="0"/>
              </a:rPr>
              <a:t>Municipios donde disminuyó el riesgo</a:t>
            </a:r>
          </a:p>
          <a:p>
            <a:pPr algn="ctr">
              <a:spcAft>
                <a:spcPts val="1000"/>
              </a:spcAft>
            </a:pPr>
            <a:r>
              <a:rPr lang="es-MX" sz="2400" dirty="0">
                <a:solidFill>
                  <a:schemeClr val="bg1"/>
                </a:solidFill>
                <a:latin typeface="Gill Sans MT" panose="020B0502020104020203" pitchFamily="34" charset="0"/>
              </a:rPr>
              <a:t>Actualización a 13 de octubre de 2023</a:t>
            </a:r>
            <a:endParaRPr lang="es-CO" sz="2400" dirty="0">
              <a:effectLst/>
              <a:latin typeface="Gill Sans MT" panose="020B0502020104020203" pitchFamily="34" charset="0"/>
              <a:ea typeface="Arial" panose="020B0604020202020204" pitchFamily="34" charset="0"/>
            </a:endParaRPr>
          </a:p>
        </p:txBody>
      </p:sp>
      <p:sp>
        <p:nvSpPr>
          <p:cNvPr id="11" name="CuadroTexto 10">
            <a:extLst>
              <a:ext uri="{FF2B5EF4-FFF2-40B4-BE49-F238E27FC236}">
                <a16:creationId xmlns:a16="http://schemas.microsoft.com/office/drawing/2014/main" id="{7CF1A835-66A2-3EEE-4DF8-B6FF28CD997F}"/>
              </a:ext>
            </a:extLst>
          </p:cNvPr>
          <p:cNvSpPr txBox="1"/>
          <p:nvPr/>
        </p:nvSpPr>
        <p:spPr>
          <a:xfrm>
            <a:off x="6635293" y="2970452"/>
            <a:ext cx="4176781" cy="1815882"/>
          </a:xfrm>
          <a:prstGeom prst="rect">
            <a:avLst/>
          </a:prstGeom>
          <a:noFill/>
        </p:spPr>
        <p:txBody>
          <a:bodyPr wrap="square">
            <a:spAutoFit/>
          </a:bodyPr>
          <a:lstStyle>
            <a:defPPr>
              <a:defRPr lang="en-US"/>
            </a:defPPr>
            <a:lvl1pPr marL="285750" indent="-285750" algn="just">
              <a:buFont typeface="Arial" panose="020B0604020202020204" pitchFamily="34" charset="0"/>
              <a:buChar char="•"/>
              <a:defRPr>
                <a:effectLst/>
                <a:latin typeface="Arial" panose="020B0604020202020204" pitchFamily="34" charset="0"/>
                <a:ea typeface="Arial" panose="020B0604020202020204" pitchFamily="34" charset="0"/>
              </a:defRPr>
            </a:lvl1pPr>
          </a:lstStyle>
          <a:p>
            <a:pPr marL="0" indent="0">
              <a:buNone/>
            </a:pPr>
            <a:r>
              <a:rPr lang="es-ES" sz="1600" dirty="0">
                <a:latin typeface="Gill Sans MT" panose="020B0502020104020203" pitchFamily="34" charset="0"/>
              </a:rPr>
              <a:t>En un total de 9 municipios de 8 departamentos se registró una reducción en el nivel de riesgo:</a:t>
            </a:r>
          </a:p>
          <a:p>
            <a:pPr marL="0" indent="0">
              <a:buNone/>
            </a:pPr>
            <a:endParaRPr lang="es-ES" sz="1600" dirty="0">
              <a:latin typeface="Gill Sans MT" panose="020B0502020104020203" pitchFamily="34" charset="0"/>
            </a:endParaRPr>
          </a:p>
          <a:p>
            <a:r>
              <a:rPr lang="es-ES" sz="1600" dirty="0">
                <a:latin typeface="Gill Sans MT" panose="020B0502020104020203" pitchFamily="34" charset="0"/>
              </a:rPr>
              <a:t>5 municipios pasaron de registrar riesgo medio a no registrar ninguno.</a:t>
            </a:r>
          </a:p>
          <a:p>
            <a:r>
              <a:rPr lang="es-ES" sz="1600" dirty="0">
                <a:latin typeface="Gill Sans MT" panose="020B0502020104020203" pitchFamily="34" charset="0"/>
              </a:rPr>
              <a:t>3 pasaron de riesgo alto a medio.</a:t>
            </a:r>
          </a:p>
          <a:p>
            <a:r>
              <a:rPr lang="es-ES" sz="1600" dirty="0">
                <a:latin typeface="Gill Sans MT" panose="020B0502020104020203" pitchFamily="34" charset="0"/>
              </a:rPr>
              <a:t>1 pasó de riesgo extremo a alto.</a:t>
            </a:r>
            <a:endParaRPr lang="es-CO" sz="1600" dirty="0">
              <a:latin typeface="Gill Sans MT" panose="020B0502020104020203" pitchFamily="34" charset="0"/>
            </a:endParaRPr>
          </a:p>
        </p:txBody>
      </p:sp>
      <p:sp>
        <p:nvSpPr>
          <p:cNvPr id="13" name="CuadroTexto 12">
            <a:extLst>
              <a:ext uri="{FF2B5EF4-FFF2-40B4-BE49-F238E27FC236}">
                <a16:creationId xmlns:a16="http://schemas.microsoft.com/office/drawing/2014/main" id="{3424F62D-807E-DA9E-B9FB-8E3CDF840F70}"/>
              </a:ext>
            </a:extLst>
          </p:cNvPr>
          <p:cNvSpPr txBox="1"/>
          <p:nvPr/>
        </p:nvSpPr>
        <p:spPr>
          <a:xfrm>
            <a:off x="838200" y="5502404"/>
            <a:ext cx="4949371" cy="286682"/>
          </a:xfrm>
          <a:prstGeom prst="rect">
            <a:avLst/>
          </a:prstGeom>
          <a:noFill/>
        </p:spPr>
        <p:txBody>
          <a:bodyPr wrap="square">
            <a:spAutoFit/>
          </a:bodyPr>
          <a:lstStyle/>
          <a:p>
            <a:pPr algn="ctr">
              <a:lnSpc>
                <a:spcPct val="115000"/>
              </a:lnSpc>
            </a:pPr>
            <a:r>
              <a:rPr lang="es-419" sz="1200" i="1" dirty="0">
                <a:solidFill>
                  <a:schemeClr val="tx1">
                    <a:lumMod val="50000"/>
                    <a:lumOff val="50000"/>
                  </a:schemeClr>
                </a:solidFill>
                <a:effectLst/>
                <a:latin typeface="Gill Sans MT" panose="020B0502020104020203" pitchFamily="34" charset="0"/>
                <a:ea typeface="Arial" panose="020B0604020202020204" pitchFamily="34" charset="0"/>
              </a:rPr>
              <a:t>Fuente: Observatorio Político Electoral - MOE.</a:t>
            </a:r>
            <a:endParaRPr lang="es-CO" dirty="0">
              <a:solidFill>
                <a:schemeClr val="tx1">
                  <a:lumMod val="50000"/>
                  <a:lumOff val="50000"/>
                </a:schemeClr>
              </a:solidFill>
              <a:effectLst/>
              <a:latin typeface="Gill Sans MT" panose="020B0502020104020203" pitchFamily="34" charset="0"/>
              <a:ea typeface="Arial" panose="020B0604020202020204" pitchFamily="34" charset="0"/>
            </a:endParaRPr>
          </a:p>
        </p:txBody>
      </p:sp>
      <p:graphicFrame>
        <p:nvGraphicFramePr>
          <p:cNvPr id="3" name="Tabla 2">
            <a:extLst>
              <a:ext uri="{FF2B5EF4-FFF2-40B4-BE49-F238E27FC236}">
                <a16:creationId xmlns:a16="http://schemas.microsoft.com/office/drawing/2014/main" id="{FE172215-86A0-FC01-C826-49CBEF034118}"/>
              </a:ext>
            </a:extLst>
          </p:cNvPr>
          <p:cNvGraphicFramePr>
            <a:graphicFrameLocks noGrp="1"/>
          </p:cNvGraphicFramePr>
          <p:nvPr/>
        </p:nvGraphicFramePr>
        <p:xfrm>
          <a:off x="967097" y="2477492"/>
          <a:ext cx="4863688" cy="2927143"/>
        </p:xfrm>
        <a:graphic>
          <a:graphicData uri="http://schemas.openxmlformats.org/drawingml/2006/table">
            <a:tbl>
              <a:tblPr/>
              <a:tblGrid>
                <a:gridCol w="235815">
                  <a:extLst>
                    <a:ext uri="{9D8B030D-6E8A-4147-A177-3AD203B41FA5}">
                      <a16:colId xmlns:a16="http://schemas.microsoft.com/office/drawing/2014/main" val="1297045069"/>
                    </a:ext>
                  </a:extLst>
                </a:gridCol>
                <a:gridCol w="1635968">
                  <a:extLst>
                    <a:ext uri="{9D8B030D-6E8A-4147-A177-3AD203B41FA5}">
                      <a16:colId xmlns:a16="http://schemas.microsoft.com/office/drawing/2014/main" val="2012524657"/>
                    </a:ext>
                  </a:extLst>
                </a:gridCol>
                <a:gridCol w="2343414">
                  <a:extLst>
                    <a:ext uri="{9D8B030D-6E8A-4147-A177-3AD203B41FA5}">
                      <a16:colId xmlns:a16="http://schemas.microsoft.com/office/drawing/2014/main" val="2592262121"/>
                    </a:ext>
                  </a:extLst>
                </a:gridCol>
                <a:gridCol w="648491">
                  <a:extLst>
                    <a:ext uri="{9D8B030D-6E8A-4147-A177-3AD203B41FA5}">
                      <a16:colId xmlns:a16="http://schemas.microsoft.com/office/drawing/2014/main" val="4126542070"/>
                    </a:ext>
                  </a:extLst>
                </a:gridCol>
              </a:tblGrid>
              <a:tr h="532207">
                <a:tc>
                  <a:txBody>
                    <a:bodyPr/>
                    <a:lstStyle/>
                    <a:p>
                      <a:pPr algn="ctr" fontAlgn="ctr"/>
                      <a:r>
                        <a:rPr lang="es-CO" sz="1300" b="0" i="0" u="none" strike="noStrike">
                          <a:solidFill>
                            <a:srgbClr val="000000"/>
                          </a:solidFill>
                          <a:effectLst/>
                          <a:latin typeface="Gill Sans MT" panose="020B0502020104020203"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ctr" fontAlgn="ctr"/>
                      <a:r>
                        <a:rPr lang="es-CO" sz="1300" b="1" i="0" u="none" strike="noStrike">
                          <a:solidFill>
                            <a:srgbClr val="000000"/>
                          </a:solidFill>
                          <a:effectLst/>
                          <a:latin typeface="Gill Sans MT" panose="020B0502020104020203" pitchFamily="34" charset="0"/>
                        </a:rPr>
                        <a:t>Departamento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ctr" fontAlgn="ctr"/>
                      <a:r>
                        <a:rPr lang="es-ES" sz="1300" b="1" i="0" u="none" strike="noStrike" dirty="0">
                          <a:solidFill>
                            <a:srgbClr val="000000"/>
                          </a:solidFill>
                          <a:effectLst/>
                          <a:latin typeface="Gill Sans MT" panose="020B0502020104020203" pitchFamily="34" charset="0"/>
                        </a:rPr>
                        <a:t># Municipios donde disminuye el riesgo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ctr" fontAlgn="ctr"/>
                      <a:r>
                        <a:rPr lang="es-CO" sz="1300" b="1" i="0" u="none" strike="noStrike">
                          <a:solidFill>
                            <a:srgbClr val="000000"/>
                          </a:solidFill>
                          <a:effectLst/>
                          <a:latin typeface="Gill Sans MT" panose="020B0502020104020203"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extLst>
                  <a:ext uri="{0D108BD9-81ED-4DB2-BD59-A6C34878D82A}">
                    <a16:rowId xmlns:a16="http://schemas.microsoft.com/office/drawing/2014/main" val="2565012591"/>
                  </a:ext>
                </a:extLst>
              </a:tr>
              <a:tr h="266104">
                <a:tc>
                  <a:txBody>
                    <a:bodyPr/>
                    <a:lstStyle/>
                    <a:p>
                      <a:pPr algn="ctr" fontAlgn="ctr"/>
                      <a:r>
                        <a:rPr lang="es-CO" sz="1300" b="0" i="0" u="none" strike="noStrike">
                          <a:solidFill>
                            <a:srgbClr val="000000"/>
                          </a:solidFill>
                          <a:effectLst/>
                          <a:latin typeface="Gill Sans MT" panose="020B0502020104020203"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Gill Sans MT" panose="020B0502020104020203" pitchFamily="34" charset="0"/>
                        </a:rPr>
                        <a:t>Antioquia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Gill Sans MT" panose="020B0502020104020203"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Gill Sans MT" panose="020B0502020104020203" pitchFamily="34" charset="0"/>
                        </a:rPr>
                        <a:t>22,2%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6592791"/>
                  </a:ext>
                </a:extLst>
              </a:tr>
              <a:tr h="266104">
                <a:tc>
                  <a:txBody>
                    <a:bodyPr/>
                    <a:lstStyle/>
                    <a:p>
                      <a:pPr algn="ctr" fontAlgn="ctr"/>
                      <a:r>
                        <a:rPr lang="es-CO" sz="1300" b="0" i="0" u="none" strike="noStrike">
                          <a:solidFill>
                            <a:srgbClr val="000000"/>
                          </a:solidFill>
                          <a:effectLst/>
                          <a:latin typeface="Gill Sans MT" panose="020B0502020104020203"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Gill Sans MT" panose="020B0502020104020203" pitchFamily="34" charset="0"/>
                        </a:rPr>
                        <a:t>Bolívar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Gill Sans MT" panose="020B0502020104020203"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Gill Sans MT" panose="020B0502020104020203" pitchFamily="34" charset="0"/>
                        </a:rPr>
                        <a:t>11,1%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5705163"/>
                  </a:ext>
                </a:extLst>
              </a:tr>
              <a:tr h="266104">
                <a:tc>
                  <a:txBody>
                    <a:bodyPr/>
                    <a:lstStyle/>
                    <a:p>
                      <a:pPr algn="ctr" fontAlgn="ctr"/>
                      <a:r>
                        <a:rPr lang="es-CO" sz="1300" b="0" i="0" u="none" strike="noStrike">
                          <a:solidFill>
                            <a:srgbClr val="000000"/>
                          </a:solidFill>
                          <a:effectLst/>
                          <a:latin typeface="Gill Sans MT" panose="020B0502020104020203"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Gill Sans MT" panose="020B0502020104020203" pitchFamily="34" charset="0"/>
                        </a:rPr>
                        <a:t>Boyacá</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Gill Sans MT" panose="020B0502020104020203"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Gill Sans MT" panose="020B0502020104020203" pitchFamily="34" charset="0"/>
                        </a:rPr>
                        <a:t>11,1%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4146863"/>
                  </a:ext>
                </a:extLst>
              </a:tr>
              <a:tr h="266104">
                <a:tc>
                  <a:txBody>
                    <a:bodyPr/>
                    <a:lstStyle/>
                    <a:p>
                      <a:pPr algn="ctr" fontAlgn="ctr"/>
                      <a:r>
                        <a:rPr lang="es-CO" sz="1300" b="0" i="0" u="none" strike="noStrike">
                          <a:solidFill>
                            <a:srgbClr val="000000"/>
                          </a:solidFill>
                          <a:effectLst/>
                          <a:latin typeface="Gill Sans MT" panose="020B0502020104020203"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Gill Sans MT" panose="020B0502020104020203" pitchFamily="34" charset="0"/>
                        </a:rPr>
                        <a:t>Casanare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Gill Sans MT" panose="020B0502020104020203"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Gill Sans MT" panose="020B0502020104020203" pitchFamily="34" charset="0"/>
                        </a:rPr>
                        <a:t>11,1%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4218019"/>
                  </a:ext>
                </a:extLst>
              </a:tr>
              <a:tr h="266104">
                <a:tc>
                  <a:txBody>
                    <a:bodyPr/>
                    <a:lstStyle/>
                    <a:p>
                      <a:pPr algn="ctr" fontAlgn="ctr"/>
                      <a:r>
                        <a:rPr lang="es-CO" sz="1300" b="0" i="0" u="none" strike="noStrike">
                          <a:solidFill>
                            <a:srgbClr val="000000"/>
                          </a:solidFill>
                          <a:effectLst/>
                          <a:latin typeface="Gill Sans MT" panose="020B0502020104020203"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Gill Sans MT" panose="020B0502020104020203" pitchFamily="34" charset="0"/>
                        </a:rPr>
                        <a:t>Cauca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Gill Sans MT" panose="020B0502020104020203"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Gill Sans MT" panose="020B0502020104020203" pitchFamily="34" charset="0"/>
                        </a:rPr>
                        <a:t>11,1%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7058043"/>
                  </a:ext>
                </a:extLst>
              </a:tr>
              <a:tr h="266104">
                <a:tc>
                  <a:txBody>
                    <a:bodyPr/>
                    <a:lstStyle/>
                    <a:p>
                      <a:pPr algn="ctr" fontAlgn="ctr"/>
                      <a:r>
                        <a:rPr lang="es-CO" sz="1300" b="0" i="0" u="none" strike="noStrike">
                          <a:solidFill>
                            <a:srgbClr val="000000"/>
                          </a:solidFill>
                          <a:effectLst/>
                          <a:latin typeface="Gill Sans MT" panose="020B0502020104020203"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Gill Sans MT" panose="020B0502020104020203" pitchFamily="34" charset="0"/>
                        </a:rPr>
                        <a:t>Córdoba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Gill Sans MT" panose="020B0502020104020203"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Gill Sans MT" panose="020B0502020104020203" pitchFamily="34" charset="0"/>
                        </a:rPr>
                        <a:t>11,1%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705791"/>
                  </a:ext>
                </a:extLst>
              </a:tr>
              <a:tr h="266104">
                <a:tc>
                  <a:txBody>
                    <a:bodyPr/>
                    <a:lstStyle/>
                    <a:p>
                      <a:pPr algn="ctr" fontAlgn="ctr"/>
                      <a:r>
                        <a:rPr lang="es-CO" sz="1300" b="0" i="0" u="none" strike="noStrike">
                          <a:solidFill>
                            <a:srgbClr val="000000"/>
                          </a:solidFill>
                          <a:effectLst/>
                          <a:latin typeface="Gill Sans MT" panose="020B0502020104020203"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Gill Sans MT" panose="020B0502020104020203" pitchFamily="34" charset="0"/>
                        </a:rPr>
                        <a:t>Quindío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dirty="0">
                          <a:solidFill>
                            <a:srgbClr val="000000"/>
                          </a:solidFill>
                          <a:effectLst/>
                          <a:latin typeface="Gill Sans MT" panose="020B0502020104020203"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Gill Sans MT" panose="020B0502020104020203" pitchFamily="34" charset="0"/>
                        </a:rPr>
                        <a:t>11,1%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186616"/>
                  </a:ext>
                </a:extLst>
              </a:tr>
              <a:tr h="266104">
                <a:tc>
                  <a:txBody>
                    <a:bodyPr/>
                    <a:lstStyle/>
                    <a:p>
                      <a:pPr algn="ctr" fontAlgn="ctr"/>
                      <a:r>
                        <a:rPr lang="es-CO" sz="1300" b="0" i="0" u="none" strike="noStrike">
                          <a:solidFill>
                            <a:srgbClr val="000000"/>
                          </a:solidFill>
                          <a:effectLst/>
                          <a:latin typeface="Gill Sans MT" panose="020B0502020104020203"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Gill Sans MT" panose="020B0502020104020203" pitchFamily="34" charset="0"/>
                        </a:rPr>
                        <a:t>Tolima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Gill Sans MT" panose="020B0502020104020203"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Gill Sans MT" panose="020B0502020104020203" pitchFamily="34" charset="0"/>
                        </a:rPr>
                        <a:t>11,1%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2541813"/>
                  </a:ext>
                </a:extLst>
              </a:tr>
              <a:tr h="266104">
                <a:tc>
                  <a:txBody>
                    <a:bodyPr/>
                    <a:lstStyle/>
                    <a:p>
                      <a:pPr algn="ctr" fontAlgn="ctr"/>
                      <a:r>
                        <a:rPr lang="es-CO" sz="1300" b="0" i="0" u="none" strike="noStrike">
                          <a:solidFill>
                            <a:srgbClr val="000000"/>
                          </a:solidFill>
                          <a:effectLst/>
                          <a:latin typeface="Gill Sans MT" panose="020B0502020104020203" pitchFamily="34" charset="0"/>
                        </a:rPr>
                        <a:t> </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s-CO" sz="1300" b="1" i="0" u="none" strike="noStrike">
                          <a:solidFill>
                            <a:srgbClr val="000000"/>
                          </a:solidFill>
                          <a:effectLst/>
                          <a:latin typeface="Gill Sans MT" panose="020B0502020104020203" pitchFamily="34" charset="0"/>
                        </a:rPr>
                        <a:t>Total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s-CO" sz="1300" b="1" i="0" u="none" strike="noStrike">
                          <a:solidFill>
                            <a:srgbClr val="000000"/>
                          </a:solidFill>
                          <a:effectLst/>
                          <a:latin typeface="Gill Sans MT" panose="020B0502020104020203"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s-CO" sz="1300" b="0" i="0" u="none" strike="noStrike" dirty="0">
                          <a:solidFill>
                            <a:srgbClr val="000000"/>
                          </a:solidFill>
                          <a:effectLst/>
                          <a:latin typeface="Gill Sans MT" panose="020B0502020104020203" pitchFamily="34" charset="0"/>
                        </a:rPr>
                        <a:t> </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907164006"/>
                  </a:ext>
                </a:extLst>
              </a:tr>
            </a:tbl>
          </a:graphicData>
        </a:graphic>
      </p:graphicFrame>
    </p:spTree>
    <p:extLst>
      <p:ext uri="{BB962C8B-B14F-4D97-AF65-F5344CB8AC3E}">
        <p14:creationId xmlns:p14="http://schemas.microsoft.com/office/powerpoint/2010/main" val="3025583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8A9515E-3CD0-1FDD-F53C-584FEAB74C75}"/>
              </a:ext>
            </a:extLst>
          </p:cNvPr>
          <p:cNvSpPr>
            <a:spLocks noGrp="1"/>
          </p:cNvSpPr>
          <p:nvPr>
            <p:ph type="dt" sz="half" idx="10"/>
          </p:nvPr>
        </p:nvSpPr>
        <p:spPr/>
        <p:txBody>
          <a:bodyPr/>
          <a:lstStyle/>
          <a:p>
            <a:fld id="{E2E02DB9-E290-4D18-B5B2-3465991AAB22}" type="datetime1">
              <a:rPr lang="en-US" smtClean="0"/>
              <a:t>10/18/2023</a:t>
            </a:fld>
            <a:endParaRPr lang="en-US"/>
          </a:p>
        </p:txBody>
      </p:sp>
      <p:sp>
        <p:nvSpPr>
          <p:cNvPr id="3" name="Marcador de número de diapositiva 2">
            <a:extLst>
              <a:ext uri="{FF2B5EF4-FFF2-40B4-BE49-F238E27FC236}">
                <a16:creationId xmlns:a16="http://schemas.microsoft.com/office/drawing/2014/main" id="{F384F5DE-50EB-9AFF-6456-46F77E01B9B4}"/>
              </a:ext>
            </a:extLst>
          </p:cNvPr>
          <p:cNvSpPr>
            <a:spLocks noGrp="1"/>
          </p:cNvSpPr>
          <p:nvPr>
            <p:ph type="sldNum" sz="quarter" idx="12"/>
          </p:nvPr>
        </p:nvSpPr>
        <p:spPr/>
        <p:txBody>
          <a:bodyPr/>
          <a:lstStyle/>
          <a:p>
            <a:fld id="{F30F7205-41FB-46DE-B583-596CEB3EBE73}" type="slidenum">
              <a:rPr lang="en-US" smtClean="0"/>
              <a:t>48</a:t>
            </a:fld>
            <a:endParaRPr lang="en-US"/>
          </a:p>
        </p:txBody>
      </p:sp>
      <p:sp>
        <p:nvSpPr>
          <p:cNvPr id="5" name="Rectángulo: esquinas redondeadas 4">
            <a:extLst>
              <a:ext uri="{FF2B5EF4-FFF2-40B4-BE49-F238E27FC236}">
                <a16:creationId xmlns:a16="http://schemas.microsoft.com/office/drawing/2014/main" id="{9729C5F8-EED6-B9FA-25FB-7FC70953D6D8}"/>
              </a:ext>
            </a:extLst>
          </p:cNvPr>
          <p:cNvSpPr/>
          <p:nvPr/>
        </p:nvSpPr>
        <p:spPr>
          <a:xfrm>
            <a:off x="1616364" y="1998252"/>
            <a:ext cx="8712377" cy="2904126"/>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US" sz="4000" b="1" dirty="0">
                <a:latin typeface="Gill Sans MT" panose="020B0502020104020203" pitchFamily="34" charset="77"/>
              </a:rPr>
              <a:t>V. PILAS CON EL VOTO</a:t>
            </a:r>
          </a:p>
        </p:txBody>
      </p:sp>
    </p:spTree>
    <p:extLst>
      <p:ext uri="{BB962C8B-B14F-4D97-AF65-F5344CB8AC3E}">
        <p14:creationId xmlns:p14="http://schemas.microsoft.com/office/powerpoint/2010/main" val="22073099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EEFB78AA-6444-E23A-3921-D973AB35277A}"/>
              </a:ext>
            </a:extLst>
          </p:cNvPr>
          <p:cNvSpPr>
            <a:spLocks noGrp="1"/>
          </p:cNvSpPr>
          <p:nvPr>
            <p:ph type="dt" sz="half" idx="10"/>
          </p:nvPr>
        </p:nvSpPr>
        <p:spPr/>
        <p:txBody>
          <a:bodyPr/>
          <a:lstStyle/>
          <a:p>
            <a:fld id="{4F96FC71-73A6-4904-83E6-4DB99DE63C21}" type="datetime1">
              <a:rPr lang="en-US" smtClean="0"/>
              <a:t>10/18/2023</a:t>
            </a:fld>
            <a:endParaRPr lang="en-US"/>
          </a:p>
        </p:txBody>
      </p:sp>
      <p:sp>
        <p:nvSpPr>
          <p:cNvPr id="5" name="Marcador de número de diapositiva 4">
            <a:extLst>
              <a:ext uri="{FF2B5EF4-FFF2-40B4-BE49-F238E27FC236}">
                <a16:creationId xmlns:a16="http://schemas.microsoft.com/office/drawing/2014/main" id="{955FC06B-408D-DE5E-F199-83D70FB879F8}"/>
              </a:ext>
            </a:extLst>
          </p:cNvPr>
          <p:cNvSpPr>
            <a:spLocks noGrp="1"/>
          </p:cNvSpPr>
          <p:nvPr>
            <p:ph type="sldNum" sz="quarter" idx="12"/>
          </p:nvPr>
        </p:nvSpPr>
        <p:spPr/>
        <p:txBody>
          <a:bodyPr/>
          <a:lstStyle/>
          <a:p>
            <a:fld id="{F30F7205-41FB-46DE-B583-596CEB3EBE73}" type="slidenum">
              <a:rPr lang="en-US" smtClean="0"/>
              <a:t>49</a:t>
            </a:fld>
            <a:endParaRPr lang="en-US" dirty="0"/>
          </a:p>
        </p:txBody>
      </p:sp>
      <p:sp>
        <p:nvSpPr>
          <p:cNvPr id="8" name="Rectángulo: esquinas redondeadas 7">
            <a:extLst>
              <a:ext uri="{FF2B5EF4-FFF2-40B4-BE49-F238E27FC236}">
                <a16:creationId xmlns:a16="http://schemas.microsoft.com/office/drawing/2014/main" id="{6F74CDA6-EA9D-B785-20A0-6B1DB7574A83}"/>
              </a:ext>
            </a:extLst>
          </p:cNvPr>
          <p:cNvSpPr/>
          <p:nvPr/>
        </p:nvSpPr>
        <p:spPr>
          <a:xfrm>
            <a:off x="3231670" y="287203"/>
            <a:ext cx="5679350" cy="799051"/>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CO" sz="2400" b="1" kern="0" dirty="0">
                <a:solidFill>
                  <a:schemeClr val="bg1"/>
                </a:solidFill>
                <a:effectLst/>
                <a:latin typeface="Arial" panose="020B0604020202020204" pitchFamily="34" charset="0"/>
                <a:ea typeface="Times New Roman" panose="02020603050405020304" pitchFamily="18" charset="0"/>
              </a:rPr>
              <a:t>Reportes irregularidades electorales Pilas con el Voto</a:t>
            </a:r>
            <a:endParaRPr lang="es-CO" sz="2400" dirty="0">
              <a:solidFill>
                <a:schemeClr val="bg1"/>
              </a:solidFill>
              <a:latin typeface="Museo Sans 900" panose="02000000000000000000" pitchFamily="50" charset="0"/>
            </a:endParaRPr>
          </a:p>
        </p:txBody>
      </p:sp>
      <p:sp>
        <p:nvSpPr>
          <p:cNvPr id="9" name="CuadroTexto 8">
            <a:extLst>
              <a:ext uri="{FF2B5EF4-FFF2-40B4-BE49-F238E27FC236}">
                <a16:creationId xmlns:a16="http://schemas.microsoft.com/office/drawing/2014/main" id="{F48E18AF-D3C3-6492-1EE4-5C103E90FC9B}"/>
              </a:ext>
            </a:extLst>
          </p:cNvPr>
          <p:cNvSpPr txBox="1"/>
          <p:nvPr/>
        </p:nvSpPr>
        <p:spPr>
          <a:xfrm>
            <a:off x="6760109" y="5571476"/>
            <a:ext cx="3730090" cy="338554"/>
          </a:xfrm>
          <a:prstGeom prst="rect">
            <a:avLst/>
          </a:prstGeom>
          <a:noFill/>
        </p:spPr>
        <p:txBody>
          <a:bodyPr wrap="square" rtlCol="0">
            <a:spAutoFit/>
          </a:bodyPr>
          <a:lstStyle/>
          <a:p>
            <a:pPr algn="r">
              <a:spcBef>
                <a:spcPts val="1200"/>
              </a:spcBef>
              <a:spcAft>
                <a:spcPts val="1200"/>
              </a:spcAft>
            </a:pPr>
            <a:r>
              <a:rPr lang="es-CO" sz="1600" kern="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Fecha </a:t>
            </a:r>
            <a:r>
              <a:rPr lang="es-CO" sz="16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corte: 04 de septiembre 2023 </a:t>
            </a:r>
          </a:p>
        </p:txBody>
      </p:sp>
      <p:graphicFrame>
        <p:nvGraphicFramePr>
          <p:cNvPr id="10" name="Tabla 9">
            <a:extLst>
              <a:ext uri="{FF2B5EF4-FFF2-40B4-BE49-F238E27FC236}">
                <a16:creationId xmlns:a16="http://schemas.microsoft.com/office/drawing/2014/main" id="{6B87F772-37B1-2C20-7C90-9D70469923E7}"/>
              </a:ext>
            </a:extLst>
          </p:cNvPr>
          <p:cNvGraphicFramePr>
            <a:graphicFrameLocks noGrp="1"/>
          </p:cNvGraphicFramePr>
          <p:nvPr>
            <p:extLst>
              <p:ext uri="{D42A27DB-BD31-4B8C-83A1-F6EECF244321}">
                <p14:modId xmlns:p14="http://schemas.microsoft.com/office/powerpoint/2010/main" val="2819585079"/>
              </p:ext>
            </p:extLst>
          </p:nvPr>
        </p:nvGraphicFramePr>
        <p:xfrm>
          <a:off x="4810849" y="1913146"/>
          <a:ext cx="5679350" cy="3406590"/>
        </p:xfrm>
        <a:graphic>
          <a:graphicData uri="http://schemas.openxmlformats.org/drawingml/2006/table">
            <a:tbl>
              <a:tblPr firstRow="1" firstCol="1" bandRow="1">
                <a:tableStyleId>{00A15C55-8517-42AA-B614-E9B94910E393}</a:tableStyleId>
              </a:tblPr>
              <a:tblGrid>
                <a:gridCol w="4363278">
                  <a:extLst>
                    <a:ext uri="{9D8B030D-6E8A-4147-A177-3AD203B41FA5}">
                      <a16:colId xmlns:a16="http://schemas.microsoft.com/office/drawing/2014/main" val="9059111"/>
                    </a:ext>
                  </a:extLst>
                </a:gridCol>
                <a:gridCol w="1316072">
                  <a:extLst>
                    <a:ext uri="{9D8B030D-6E8A-4147-A177-3AD203B41FA5}">
                      <a16:colId xmlns:a16="http://schemas.microsoft.com/office/drawing/2014/main" val="1601927419"/>
                    </a:ext>
                  </a:extLst>
                </a:gridCol>
              </a:tblGrid>
              <a:tr h="190500">
                <a:tc>
                  <a:txBody>
                    <a:bodyPr/>
                    <a:lstStyle/>
                    <a:p>
                      <a:pPr algn="ctr">
                        <a:lnSpc>
                          <a:spcPct val="107000"/>
                        </a:lnSpc>
                        <a:spcAft>
                          <a:spcPts val="800"/>
                        </a:spcAft>
                      </a:pPr>
                      <a:r>
                        <a:rPr lang="es-CO" sz="2000" b="1" kern="0" dirty="0">
                          <a:solidFill>
                            <a:schemeClr val="tx1"/>
                          </a:solidFill>
                          <a:effectLst/>
                        </a:rPr>
                        <a:t>Tipo de irregularidad</a:t>
                      </a:r>
                      <a:endParaRPr lang="es-CO" sz="2000" b="1"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s-CO" sz="2000" b="1" kern="0" dirty="0">
                          <a:solidFill>
                            <a:schemeClr val="tx1"/>
                          </a:solidFill>
                          <a:effectLst/>
                        </a:rPr>
                        <a:t>Reportes</a:t>
                      </a:r>
                      <a:endParaRPr lang="es-CO" sz="2000" b="1"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024892042"/>
                  </a:ext>
                </a:extLst>
              </a:tr>
              <a:tr h="269625">
                <a:tc>
                  <a:txBody>
                    <a:bodyPr/>
                    <a:lstStyle/>
                    <a:p>
                      <a:pPr>
                        <a:lnSpc>
                          <a:spcPct val="107000"/>
                        </a:lnSpc>
                        <a:spcAft>
                          <a:spcPts val="800"/>
                        </a:spcAft>
                      </a:pPr>
                      <a:r>
                        <a:rPr lang="es-CO" sz="2000" b="0" kern="0" dirty="0">
                          <a:solidFill>
                            <a:schemeClr val="tx1"/>
                          </a:solidFill>
                          <a:effectLst/>
                        </a:rPr>
                        <a:t>En la Función Pública</a:t>
                      </a:r>
                      <a:endParaRPr lang="es-CO" sz="2000" b="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s-CO" sz="2000" kern="0" dirty="0">
                          <a:effectLst/>
                          <a:latin typeface="Arial" panose="020B0604020202020204" pitchFamily="34" charset="0"/>
                          <a:ea typeface="Calibri" panose="020F0502020204030204" pitchFamily="34" charset="0"/>
                          <a:cs typeface="Arial" panose="020B0604020202020204" pitchFamily="34" charset="0"/>
                        </a:rPr>
                        <a:t>471</a:t>
                      </a:r>
                      <a:endParaRPr lang="es-CO" sz="20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794354998"/>
                  </a:ext>
                </a:extLst>
              </a:tr>
              <a:tr h="190500">
                <a:tc>
                  <a:txBody>
                    <a:bodyPr/>
                    <a:lstStyle/>
                    <a:p>
                      <a:pPr>
                        <a:lnSpc>
                          <a:spcPct val="107000"/>
                        </a:lnSpc>
                        <a:spcAft>
                          <a:spcPts val="800"/>
                        </a:spcAft>
                      </a:pPr>
                      <a:r>
                        <a:rPr lang="es-CO" sz="2000" b="0" kern="0" dirty="0">
                          <a:solidFill>
                            <a:schemeClr val="tx1"/>
                          </a:solidFill>
                          <a:effectLst/>
                        </a:rPr>
                        <a:t>Publicidad y Medios de Comunicación</a:t>
                      </a:r>
                      <a:endParaRPr lang="es-CO" sz="2000" b="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s-CO" sz="2000" kern="0" dirty="0">
                          <a:effectLst/>
                          <a:latin typeface="Arial" panose="020B0604020202020204" pitchFamily="34" charset="0"/>
                          <a:ea typeface="Calibri" panose="020F0502020204030204" pitchFamily="34" charset="0"/>
                          <a:cs typeface="Arial" panose="020B0604020202020204" pitchFamily="34" charset="0"/>
                        </a:rPr>
                        <a:t>317</a:t>
                      </a:r>
                      <a:endParaRPr lang="es-CO" sz="20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989021232"/>
                  </a:ext>
                </a:extLst>
              </a:tr>
              <a:tr h="190500">
                <a:tc>
                  <a:txBody>
                    <a:bodyPr/>
                    <a:lstStyle/>
                    <a:p>
                      <a:pPr>
                        <a:lnSpc>
                          <a:spcPct val="107000"/>
                        </a:lnSpc>
                        <a:spcAft>
                          <a:spcPts val="800"/>
                        </a:spcAft>
                      </a:pPr>
                      <a:r>
                        <a:rPr lang="es-CO" sz="2000" b="0" kern="0" dirty="0">
                          <a:solidFill>
                            <a:schemeClr val="tx1"/>
                          </a:solidFill>
                          <a:effectLst/>
                        </a:rPr>
                        <a:t>En la Inscripción de Cédulas</a:t>
                      </a:r>
                      <a:endParaRPr lang="es-CO" sz="2000" b="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s-CO" sz="2000" kern="0" dirty="0">
                          <a:effectLst/>
                          <a:latin typeface="Arial" panose="020B0604020202020204" pitchFamily="34" charset="0"/>
                          <a:ea typeface="Calibri" panose="020F0502020204030204" pitchFamily="34" charset="0"/>
                          <a:cs typeface="Arial" panose="020B0604020202020204" pitchFamily="34" charset="0"/>
                        </a:rPr>
                        <a:t>210</a:t>
                      </a:r>
                      <a:endParaRPr lang="es-CO" sz="20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265783332"/>
                  </a:ext>
                </a:extLst>
              </a:tr>
              <a:tr h="190500">
                <a:tc>
                  <a:txBody>
                    <a:bodyPr/>
                    <a:lstStyle/>
                    <a:p>
                      <a:pPr>
                        <a:lnSpc>
                          <a:spcPct val="107000"/>
                        </a:lnSpc>
                        <a:spcAft>
                          <a:spcPts val="800"/>
                        </a:spcAft>
                      </a:pPr>
                      <a:r>
                        <a:rPr lang="es-CO" sz="2000" b="0" kern="0" dirty="0">
                          <a:solidFill>
                            <a:schemeClr val="tx1"/>
                          </a:solidFill>
                          <a:effectLst/>
                        </a:rPr>
                        <a:t>En el Voto Libre</a:t>
                      </a:r>
                      <a:endParaRPr lang="es-CO" sz="2000" b="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s-CO" sz="2000" kern="0" dirty="0">
                          <a:effectLst/>
                          <a:latin typeface="Arial" panose="020B0604020202020204" pitchFamily="34" charset="0"/>
                          <a:ea typeface="Calibri" panose="020F0502020204030204" pitchFamily="34" charset="0"/>
                          <a:cs typeface="Arial" panose="020B0604020202020204" pitchFamily="34" charset="0"/>
                        </a:rPr>
                        <a:t>206</a:t>
                      </a:r>
                      <a:endParaRPr lang="es-CO" sz="20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159882123"/>
                  </a:ext>
                </a:extLst>
              </a:tr>
              <a:tr h="190500">
                <a:tc>
                  <a:txBody>
                    <a:bodyPr/>
                    <a:lstStyle/>
                    <a:p>
                      <a:pPr>
                        <a:lnSpc>
                          <a:spcPct val="107000"/>
                        </a:lnSpc>
                        <a:spcAft>
                          <a:spcPts val="800"/>
                        </a:spcAft>
                      </a:pPr>
                      <a:r>
                        <a:rPr lang="es-CO" sz="2000" b="0" kern="0" dirty="0">
                          <a:solidFill>
                            <a:schemeClr val="tx1"/>
                          </a:solidFill>
                          <a:effectLst/>
                        </a:rPr>
                        <a:t>En las Calidades de los Candidatos</a:t>
                      </a:r>
                      <a:endParaRPr lang="es-CO" sz="2000" b="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s-CO" sz="2000" kern="0" dirty="0">
                          <a:effectLst/>
                          <a:latin typeface="Arial" panose="020B0604020202020204" pitchFamily="34" charset="0"/>
                          <a:ea typeface="Calibri" panose="020F0502020204030204" pitchFamily="34" charset="0"/>
                          <a:cs typeface="Arial" panose="020B0604020202020204" pitchFamily="34" charset="0"/>
                        </a:rPr>
                        <a:t>114</a:t>
                      </a:r>
                      <a:endParaRPr lang="es-CO" sz="20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710120924"/>
                  </a:ext>
                </a:extLst>
              </a:tr>
              <a:tr h="190500">
                <a:tc>
                  <a:txBody>
                    <a:bodyPr/>
                    <a:lstStyle/>
                    <a:p>
                      <a:pPr>
                        <a:lnSpc>
                          <a:spcPct val="107000"/>
                        </a:lnSpc>
                        <a:spcAft>
                          <a:spcPts val="800"/>
                        </a:spcAft>
                      </a:pPr>
                      <a:r>
                        <a:rPr lang="es-CO" sz="2000" b="0" kern="0" dirty="0">
                          <a:solidFill>
                            <a:schemeClr val="tx1"/>
                          </a:solidFill>
                          <a:effectLst/>
                        </a:rPr>
                        <a:t>Por parte de las Autoridades Electorales</a:t>
                      </a:r>
                      <a:endParaRPr lang="es-CO" sz="2000" b="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s-CO" sz="2000" kern="0" dirty="0">
                          <a:effectLst/>
                          <a:latin typeface="Arial" panose="020B0604020202020204" pitchFamily="34" charset="0"/>
                          <a:ea typeface="Calibri" panose="020F0502020204030204" pitchFamily="34" charset="0"/>
                          <a:cs typeface="Arial" panose="020B0604020202020204" pitchFamily="34" charset="0"/>
                        </a:rPr>
                        <a:t>98</a:t>
                      </a:r>
                      <a:endParaRPr lang="es-CO" sz="20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36489017"/>
                  </a:ext>
                </a:extLst>
              </a:tr>
              <a:tr h="190500">
                <a:tc>
                  <a:txBody>
                    <a:bodyPr/>
                    <a:lstStyle/>
                    <a:p>
                      <a:pPr>
                        <a:lnSpc>
                          <a:spcPct val="107000"/>
                        </a:lnSpc>
                        <a:spcAft>
                          <a:spcPts val="800"/>
                        </a:spcAft>
                      </a:pPr>
                      <a:r>
                        <a:rPr lang="es-CO" sz="2000" b="0" kern="0" dirty="0">
                          <a:solidFill>
                            <a:schemeClr val="tx1"/>
                          </a:solidFill>
                          <a:effectLst/>
                        </a:rPr>
                        <a:t>En Seguridad y Orden Público</a:t>
                      </a:r>
                      <a:endParaRPr lang="es-CO" sz="2000" b="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s-CO" sz="2000" kern="0" dirty="0">
                          <a:effectLst/>
                          <a:latin typeface="Arial" panose="020B0604020202020204" pitchFamily="34" charset="0"/>
                          <a:ea typeface="Calibri" panose="020F0502020204030204" pitchFamily="34" charset="0"/>
                          <a:cs typeface="Arial" panose="020B0604020202020204" pitchFamily="34" charset="0"/>
                        </a:rPr>
                        <a:t>73</a:t>
                      </a:r>
                      <a:endParaRPr lang="es-CO" sz="20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969087863"/>
                  </a:ext>
                </a:extLst>
              </a:tr>
              <a:tr h="190500">
                <a:tc>
                  <a:txBody>
                    <a:bodyPr/>
                    <a:lstStyle/>
                    <a:p>
                      <a:pPr>
                        <a:lnSpc>
                          <a:spcPct val="107000"/>
                        </a:lnSpc>
                        <a:spcAft>
                          <a:spcPts val="800"/>
                        </a:spcAft>
                      </a:pPr>
                      <a:r>
                        <a:rPr lang="es-CO" sz="2000" b="0" kern="0" dirty="0">
                          <a:solidFill>
                            <a:schemeClr val="tx1"/>
                          </a:solidFill>
                          <a:effectLst/>
                        </a:rPr>
                        <a:t>En la Financiación</a:t>
                      </a:r>
                      <a:endParaRPr lang="es-CO" sz="2000" b="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s-CO" sz="2000" kern="0" dirty="0">
                          <a:effectLst/>
                          <a:latin typeface="Arial" panose="020B0604020202020204" pitchFamily="34" charset="0"/>
                          <a:ea typeface="Calibri" panose="020F0502020204030204" pitchFamily="34" charset="0"/>
                          <a:cs typeface="Arial" panose="020B0604020202020204" pitchFamily="34" charset="0"/>
                        </a:rPr>
                        <a:t>42</a:t>
                      </a:r>
                      <a:endParaRPr lang="es-CO" sz="20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179705791"/>
                  </a:ext>
                </a:extLst>
              </a:tr>
              <a:tr h="190500">
                <a:tc>
                  <a:txBody>
                    <a:bodyPr/>
                    <a:lstStyle/>
                    <a:p>
                      <a:pPr>
                        <a:lnSpc>
                          <a:spcPct val="107000"/>
                        </a:lnSpc>
                        <a:spcAft>
                          <a:spcPts val="800"/>
                        </a:spcAft>
                      </a:pPr>
                      <a:r>
                        <a:rPr lang="es-CO" sz="2000" b="0" kern="0" dirty="0">
                          <a:solidFill>
                            <a:schemeClr val="tx1"/>
                          </a:solidFill>
                          <a:effectLst/>
                        </a:rPr>
                        <a:t>Irregularidades género</a:t>
                      </a:r>
                      <a:endParaRPr lang="es-CO" sz="2000" b="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s-CO" sz="2000" kern="0" dirty="0">
                          <a:effectLst/>
                          <a:latin typeface="Arial" panose="020B0604020202020204" pitchFamily="34" charset="0"/>
                          <a:ea typeface="Calibri" panose="020F0502020204030204" pitchFamily="34" charset="0"/>
                          <a:cs typeface="Arial" panose="020B0604020202020204" pitchFamily="34" charset="0"/>
                        </a:rPr>
                        <a:t>10</a:t>
                      </a:r>
                      <a:endParaRPr lang="es-CO" sz="20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19209122"/>
                  </a:ext>
                </a:extLst>
              </a:tr>
              <a:tr h="190500">
                <a:tc>
                  <a:txBody>
                    <a:bodyPr/>
                    <a:lstStyle/>
                    <a:p>
                      <a:pPr>
                        <a:lnSpc>
                          <a:spcPct val="107000"/>
                        </a:lnSpc>
                        <a:spcAft>
                          <a:spcPts val="800"/>
                        </a:spcAft>
                      </a:pPr>
                      <a:r>
                        <a:rPr lang="es-CO" sz="2000" b="1" kern="0" dirty="0">
                          <a:solidFill>
                            <a:schemeClr val="tx1"/>
                          </a:solidFill>
                          <a:effectLst/>
                        </a:rPr>
                        <a:t>Total general</a:t>
                      </a:r>
                      <a:endParaRPr lang="es-CO" sz="2000" b="1"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s-CO" sz="2000" b="1" kern="0" dirty="0">
                          <a:effectLst/>
                          <a:latin typeface="Arial" panose="020B0604020202020204" pitchFamily="34" charset="0"/>
                          <a:ea typeface="Calibri" panose="020F0502020204030204" pitchFamily="34" charset="0"/>
                          <a:cs typeface="Arial" panose="020B0604020202020204" pitchFamily="34" charset="0"/>
                        </a:rPr>
                        <a:t>1541</a:t>
                      </a:r>
                      <a:endParaRPr lang="es-CO" sz="2000" b="1"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678227463"/>
                  </a:ext>
                </a:extLst>
              </a:tr>
            </a:tbl>
          </a:graphicData>
        </a:graphic>
      </p:graphicFrame>
      <p:pic>
        <p:nvPicPr>
          <p:cNvPr id="13" name="Imagen 12">
            <a:extLst>
              <a:ext uri="{FF2B5EF4-FFF2-40B4-BE49-F238E27FC236}">
                <a16:creationId xmlns:a16="http://schemas.microsoft.com/office/drawing/2014/main" id="{9747DFDD-F9EB-1FCB-B930-376AC6A056A0}"/>
              </a:ext>
            </a:extLst>
          </p:cNvPr>
          <p:cNvPicPr>
            <a:picLocks noChangeAspect="1"/>
          </p:cNvPicPr>
          <p:nvPr/>
        </p:nvPicPr>
        <p:blipFill>
          <a:blip r:embed="rId2"/>
          <a:stretch>
            <a:fillRect/>
          </a:stretch>
        </p:blipFill>
        <p:spPr>
          <a:xfrm rot="10800000">
            <a:off x="10519577" y="2262643"/>
            <a:ext cx="249929" cy="249929"/>
          </a:xfrm>
          <a:prstGeom prst="rect">
            <a:avLst/>
          </a:prstGeom>
        </p:spPr>
      </p:pic>
      <p:pic>
        <p:nvPicPr>
          <p:cNvPr id="16" name="Imagen 15">
            <a:extLst>
              <a:ext uri="{FF2B5EF4-FFF2-40B4-BE49-F238E27FC236}">
                <a16:creationId xmlns:a16="http://schemas.microsoft.com/office/drawing/2014/main" id="{EBF2DAA7-D72E-BE0A-617A-9A5D8CE77233}"/>
              </a:ext>
            </a:extLst>
          </p:cNvPr>
          <p:cNvPicPr>
            <a:picLocks noChangeAspect="1"/>
          </p:cNvPicPr>
          <p:nvPr/>
        </p:nvPicPr>
        <p:blipFill>
          <a:blip r:embed="rId2"/>
          <a:stretch>
            <a:fillRect/>
          </a:stretch>
        </p:blipFill>
        <p:spPr>
          <a:xfrm rot="10800000">
            <a:off x="10528384" y="2562835"/>
            <a:ext cx="249929" cy="249929"/>
          </a:xfrm>
          <a:prstGeom prst="rect">
            <a:avLst/>
          </a:prstGeom>
        </p:spPr>
      </p:pic>
      <p:pic>
        <p:nvPicPr>
          <p:cNvPr id="17" name="Imagen 16">
            <a:extLst>
              <a:ext uri="{FF2B5EF4-FFF2-40B4-BE49-F238E27FC236}">
                <a16:creationId xmlns:a16="http://schemas.microsoft.com/office/drawing/2014/main" id="{11396D74-822C-80DC-2452-5E9F57A797C1}"/>
              </a:ext>
            </a:extLst>
          </p:cNvPr>
          <p:cNvPicPr>
            <a:picLocks noChangeAspect="1"/>
          </p:cNvPicPr>
          <p:nvPr/>
        </p:nvPicPr>
        <p:blipFill>
          <a:blip r:embed="rId2"/>
          <a:stretch>
            <a:fillRect/>
          </a:stretch>
        </p:blipFill>
        <p:spPr>
          <a:xfrm rot="10800000">
            <a:off x="10536055" y="2881339"/>
            <a:ext cx="249929" cy="249929"/>
          </a:xfrm>
          <a:prstGeom prst="rect">
            <a:avLst/>
          </a:prstGeom>
        </p:spPr>
      </p:pic>
      <p:pic>
        <p:nvPicPr>
          <p:cNvPr id="21" name="Imagen 20">
            <a:extLst>
              <a:ext uri="{FF2B5EF4-FFF2-40B4-BE49-F238E27FC236}">
                <a16:creationId xmlns:a16="http://schemas.microsoft.com/office/drawing/2014/main" id="{999D6B68-5256-CF2C-8000-8AD8F20DE1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90" y="1322852"/>
            <a:ext cx="4796899" cy="4796899"/>
          </a:xfrm>
          <a:prstGeom prst="rect">
            <a:avLst/>
          </a:prstGeom>
        </p:spPr>
      </p:pic>
    </p:spTree>
    <p:extLst>
      <p:ext uri="{BB962C8B-B14F-4D97-AF65-F5344CB8AC3E}">
        <p14:creationId xmlns:p14="http://schemas.microsoft.com/office/powerpoint/2010/main" val="1564493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301C7C37-A115-0D25-F080-23B4652A922B}"/>
              </a:ext>
            </a:extLst>
          </p:cNvPr>
          <p:cNvSpPr>
            <a:spLocks noGrp="1"/>
          </p:cNvSpPr>
          <p:nvPr>
            <p:ph type="dt" sz="half" idx="10"/>
          </p:nvPr>
        </p:nvSpPr>
        <p:spPr/>
        <p:txBody>
          <a:bodyPr/>
          <a:lstStyle/>
          <a:p>
            <a:fld id="{449EEAE1-0529-4202-AF54-2B448B3B8F38}" type="datetime1">
              <a:rPr lang="en-US" smtClean="0"/>
              <a:t>10/18/2023</a:t>
            </a:fld>
            <a:endParaRPr lang="en-US" dirty="0"/>
          </a:p>
        </p:txBody>
      </p:sp>
      <p:sp>
        <p:nvSpPr>
          <p:cNvPr id="5" name="Marcador de número de diapositiva 4">
            <a:extLst>
              <a:ext uri="{FF2B5EF4-FFF2-40B4-BE49-F238E27FC236}">
                <a16:creationId xmlns:a16="http://schemas.microsoft.com/office/drawing/2014/main" id="{83F56985-BFC6-B2E2-0BFC-4D6508686C5C}"/>
              </a:ext>
            </a:extLst>
          </p:cNvPr>
          <p:cNvSpPr>
            <a:spLocks noGrp="1"/>
          </p:cNvSpPr>
          <p:nvPr>
            <p:ph type="sldNum" sz="quarter" idx="12"/>
          </p:nvPr>
        </p:nvSpPr>
        <p:spPr/>
        <p:txBody>
          <a:bodyPr/>
          <a:lstStyle/>
          <a:p>
            <a:fld id="{F30F7205-41FB-46DE-B583-596CEB3EBE73}" type="slidenum">
              <a:rPr lang="en-US" smtClean="0"/>
              <a:t>5</a:t>
            </a:fld>
            <a:endParaRPr lang="en-US" dirty="0"/>
          </a:p>
        </p:txBody>
      </p:sp>
      <p:sp>
        <p:nvSpPr>
          <p:cNvPr id="6" name="Rectángulo: esquinas redondeadas 5">
            <a:extLst>
              <a:ext uri="{FF2B5EF4-FFF2-40B4-BE49-F238E27FC236}">
                <a16:creationId xmlns:a16="http://schemas.microsoft.com/office/drawing/2014/main" id="{C60853BD-5E19-C295-2C0C-C99EA2BBC45A}"/>
              </a:ext>
            </a:extLst>
          </p:cNvPr>
          <p:cNvSpPr/>
          <p:nvPr/>
        </p:nvSpPr>
        <p:spPr>
          <a:xfrm>
            <a:off x="3256325" y="400490"/>
            <a:ext cx="5679350" cy="799051"/>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MX" sz="2200" b="1" i="0" dirty="0">
                <a:solidFill>
                  <a:schemeClr val="bg1"/>
                </a:solidFill>
                <a:effectLst/>
                <a:latin typeface="Gill Sans MT" panose="020B0502020104020203" pitchFamily="34" charset="0"/>
              </a:rPr>
              <a:t>MODIFICACIÓN DE CANDIDATURAS</a:t>
            </a:r>
            <a:endParaRPr lang="es-CO" sz="2200" b="1" dirty="0">
              <a:solidFill>
                <a:schemeClr val="bg1"/>
              </a:solidFill>
              <a:latin typeface="Gill Sans MT" panose="020B0502020104020203" pitchFamily="34" charset="0"/>
            </a:endParaRPr>
          </a:p>
        </p:txBody>
      </p:sp>
      <p:sp>
        <p:nvSpPr>
          <p:cNvPr id="9" name="CuadroTexto 8">
            <a:extLst>
              <a:ext uri="{FF2B5EF4-FFF2-40B4-BE49-F238E27FC236}">
                <a16:creationId xmlns:a16="http://schemas.microsoft.com/office/drawing/2014/main" id="{B3170831-A6A1-99B0-CF6F-0DF2409D54C7}"/>
              </a:ext>
            </a:extLst>
          </p:cNvPr>
          <p:cNvSpPr txBox="1"/>
          <p:nvPr/>
        </p:nvSpPr>
        <p:spPr>
          <a:xfrm>
            <a:off x="959005" y="1440054"/>
            <a:ext cx="10136459" cy="2062103"/>
          </a:xfrm>
          <a:prstGeom prst="rect">
            <a:avLst/>
          </a:prstGeom>
          <a:noFill/>
        </p:spPr>
        <p:txBody>
          <a:bodyPr wrap="square">
            <a:spAutoFit/>
          </a:bodyPr>
          <a:lstStyle>
            <a:defPPr>
              <a:defRPr lang="en-US"/>
            </a:defPPr>
            <a:lvl1pPr marL="285750" indent="-285750" algn="just">
              <a:buFont typeface="Arial" panose="020B0604020202020204" pitchFamily="34" charset="0"/>
              <a:buChar char="•"/>
              <a:defRPr>
                <a:effectLst/>
                <a:latin typeface="Arial" panose="020B0604020202020204" pitchFamily="34" charset="0"/>
                <a:ea typeface="Arial" panose="020B0604020202020204" pitchFamily="34" charset="0"/>
              </a:defRPr>
            </a:lvl1pPr>
          </a:lstStyle>
          <a:p>
            <a:pPr marL="0" indent="0">
              <a:buNone/>
            </a:pPr>
            <a:r>
              <a:rPr lang="es-ES" sz="1600" dirty="0">
                <a:latin typeface="Gill Sans MT" panose="020B0502020104020203" pitchFamily="34" charset="0"/>
              </a:rPr>
              <a:t>Según datos de la RNEC, de las 128.208 candidaturas inscritas para las elecciones locales de 2023, se han presentado </a:t>
            </a:r>
            <a:r>
              <a:rPr lang="es-ES" sz="1600" b="1" dirty="0">
                <a:latin typeface="Gill Sans MT" panose="020B0502020104020203" pitchFamily="34" charset="0"/>
              </a:rPr>
              <a:t>3.220 renuncias (el 2,5% del total) y 3 muertes (naturales). </a:t>
            </a:r>
            <a:r>
              <a:rPr lang="es-ES" sz="1600" dirty="0">
                <a:latin typeface="Gill Sans MT" panose="020B0502020104020203" pitchFamily="34" charset="0"/>
              </a:rPr>
              <a:t>En ese sentido, hasta el momento se cuenta con un total de 124.985 candidaturas. Vale la pena aclarar que las agrupaciones políticas tienen plazo hasta el 18 de octubre para realizar la inscripción de los reemplazos. Partiendo de los datos de la RNEC, no se cuenta con información de revocatorias.</a:t>
            </a:r>
          </a:p>
          <a:p>
            <a:pPr marL="0" indent="0">
              <a:buNone/>
            </a:pPr>
            <a:endParaRPr lang="es-ES" sz="1600" dirty="0">
              <a:latin typeface="Gill Sans MT" panose="020B0502020104020203" pitchFamily="34" charset="0"/>
            </a:endParaRPr>
          </a:p>
          <a:p>
            <a:pPr marL="0" indent="0">
              <a:buNone/>
            </a:pPr>
            <a:endParaRPr lang="es-ES" sz="1600" dirty="0">
              <a:latin typeface="Gill Sans MT" panose="020B0502020104020203" pitchFamily="34" charset="0"/>
            </a:endParaRPr>
          </a:p>
          <a:p>
            <a:pPr marL="0" indent="0">
              <a:buNone/>
            </a:pPr>
            <a:r>
              <a:rPr lang="es-ES" sz="1600" dirty="0">
                <a:latin typeface="Gill Sans MT" panose="020B0502020104020203" pitchFamily="34" charset="0"/>
              </a:rPr>
              <a:t> </a:t>
            </a:r>
            <a:endParaRPr lang="es-CO" sz="1600" dirty="0">
              <a:latin typeface="Gill Sans MT" panose="020B0502020104020203" pitchFamily="34" charset="0"/>
            </a:endParaRPr>
          </a:p>
        </p:txBody>
      </p:sp>
      <p:sp>
        <p:nvSpPr>
          <p:cNvPr id="10" name="CuadroTexto 9">
            <a:extLst>
              <a:ext uri="{FF2B5EF4-FFF2-40B4-BE49-F238E27FC236}">
                <a16:creationId xmlns:a16="http://schemas.microsoft.com/office/drawing/2014/main" id="{24AC4381-3EDF-6830-208A-386076EFFD3D}"/>
              </a:ext>
            </a:extLst>
          </p:cNvPr>
          <p:cNvSpPr txBox="1"/>
          <p:nvPr/>
        </p:nvSpPr>
        <p:spPr>
          <a:xfrm>
            <a:off x="3057109" y="5334819"/>
            <a:ext cx="7187236" cy="830997"/>
          </a:xfrm>
          <a:prstGeom prst="rect">
            <a:avLst/>
          </a:prstGeom>
          <a:noFill/>
        </p:spPr>
        <p:txBody>
          <a:bodyPr wrap="square">
            <a:spAutoFit/>
          </a:bodyPr>
          <a:lstStyle>
            <a:defPPr>
              <a:defRPr lang="en-US"/>
            </a:defPPr>
            <a:lvl1pPr marL="285750" indent="-285750" algn="just">
              <a:buFont typeface="Arial" panose="020B0604020202020204" pitchFamily="34" charset="0"/>
              <a:buChar char="•"/>
              <a:defRPr>
                <a:effectLst/>
                <a:latin typeface="Arial" panose="020B0604020202020204" pitchFamily="34" charset="0"/>
                <a:ea typeface="Arial" panose="020B0604020202020204" pitchFamily="34" charset="0"/>
              </a:defRPr>
            </a:lvl1pPr>
          </a:lstStyle>
          <a:p>
            <a:pPr marL="0" indent="0">
              <a:buNone/>
            </a:pPr>
            <a:r>
              <a:rPr lang="es-ES" sz="1600" dirty="0">
                <a:latin typeface="Gill Sans MT" panose="020B0502020104020203" pitchFamily="34" charset="0"/>
              </a:rPr>
              <a:t>La gran mayoría se presentaron en la corporación de Concejo (2.339, el 2,3% del total de inscripciones), seguida por la de Alcaldía (390, el 6.4%) y Juntas Administradoras Locales – JAL (285, el 1.9%).  </a:t>
            </a:r>
          </a:p>
        </p:txBody>
      </p:sp>
      <p:sp>
        <p:nvSpPr>
          <p:cNvPr id="11" name="CuadroTexto 10">
            <a:extLst>
              <a:ext uri="{FF2B5EF4-FFF2-40B4-BE49-F238E27FC236}">
                <a16:creationId xmlns:a16="http://schemas.microsoft.com/office/drawing/2014/main" id="{0929B175-6435-A705-6A7E-997BC04DF225}"/>
              </a:ext>
            </a:extLst>
          </p:cNvPr>
          <p:cNvSpPr txBox="1"/>
          <p:nvPr/>
        </p:nvSpPr>
        <p:spPr>
          <a:xfrm>
            <a:off x="1985753" y="2689453"/>
            <a:ext cx="8296691" cy="338554"/>
          </a:xfrm>
          <a:prstGeom prst="rect">
            <a:avLst/>
          </a:prstGeom>
          <a:noFill/>
        </p:spPr>
        <p:txBody>
          <a:bodyPr wrap="square">
            <a:spAutoFit/>
          </a:bodyPr>
          <a:lstStyle/>
          <a:p>
            <a:pPr algn="ctr">
              <a:spcAft>
                <a:spcPts val="1000"/>
              </a:spcAft>
            </a:pPr>
            <a:r>
              <a:rPr lang="es-419" sz="1600" b="1" i="1" dirty="0">
                <a:effectLst/>
                <a:latin typeface="Gill Sans MT" panose="020B0502020104020203" pitchFamily="34" charset="0"/>
                <a:ea typeface="Arial" panose="020B0604020202020204" pitchFamily="34" charset="0"/>
              </a:rPr>
              <a:t>Renuncias</a:t>
            </a:r>
            <a:r>
              <a:rPr lang="es-419" sz="1600" b="1" i="1" dirty="0">
                <a:latin typeface="Gill Sans MT" panose="020B0502020104020203" pitchFamily="34" charset="0"/>
                <a:ea typeface="Arial" panose="020B0604020202020204" pitchFamily="34" charset="0"/>
              </a:rPr>
              <a:t> </a:t>
            </a:r>
            <a:r>
              <a:rPr lang="es-419" sz="1600" b="1" i="1" dirty="0">
                <a:effectLst/>
                <a:latin typeface="Gill Sans MT" panose="020B0502020104020203" pitchFamily="34" charset="0"/>
                <a:ea typeface="Arial" panose="020B0604020202020204" pitchFamily="34" charset="0"/>
              </a:rPr>
              <a:t>y muertes de candidaturas – Elecciones locales 2023</a:t>
            </a:r>
          </a:p>
        </p:txBody>
      </p:sp>
      <p:sp>
        <p:nvSpPr>
          <p:cNvPr id="12" name="CuadroTexto 11">
            <a:extLst>
              <a:ext uri="{FF2B5EF4-FFF2-40B4-BE49-F238E27FC236}">
                <a16:creationId xmlns:a16="http://schemas.microsoft.com/office/drawing/2014/main" id="{ACA702C2-4E8E-D44E-A11B-51833B6CEF5C}"/>
              </a:ext>
            </a:extLst>
          </p:cNvPr>
          <p:cNvSpPr txBox="1"/>
          <p:nvPr/>
        </p:nvSpPr>
        <p:spPr>
          <a:xfrm>
            <a:off x="3661229" y="5048137"/>
            <a:ext cx="4949371" cy="286682"/>
          </a:xfrm>
          <a:prstGeom prst="rect">
            <a:avLst/>
          </a:prstGeom>
          <a:noFill/>
        </p:spPr>
        <p:txBody>
          <a:bodyPr wrap="square">
            <a:spAutoFit/>
          </a:bodyPr>
          <a:lstStyle/>
          <a:p>
            <a:pPr algn="ctr">
              <a:lnSpc>
                <a:spcPct val="115000"/>
              </a:lnSpc>
            </a:pPr>
            <a:r>
              <a:rPr lang="es-419" sz="1200" i="1" dirty="0">
                <a:solidFill>
                  <a:schemeClr val="tx1">
                    <a:lumMod val="50000"/>
                    <a:lumOff val="50000"/>
                  </a:schemeClr>
                </a:solidFill>
                <a:effectLst/>
                <a:latin typeface="Gill Sans MT" panose="020B0502020104020203" pitchFamily="34" charset="0"/>
                <a:ea typeface="Arial" panose="020B0604020202020204" pitchFamily="34" charset="0"/>
              </a:rPr>
              <a:t>Fuente: elaboración propia con datos de la RNEC.</a:t>
            </a:r>
            <a:endParaRPr lang="es-CO" dirty="0">
              <a:solidFill>
                <a:schemeClr val="tx1">
                  <a:lumMod val="50000"/>
                  <a:lumOff val="50000"/>
                </a:schemeClr>
              </a:solidFill>
              <a:effectLst/>
              <a:latin typeface="Gill Sans MT" panose="020B0502020104020203" pitchFamily="34" charset="0"/>
              <a:ea typeface="Arial" panose="020B0604020202020204" pitchFamily="34" charset="0"/>
            </a:endParaRPr>
          </a:p>
        </p:txBody>
      </p:sp>
      <p:graphicFrame>
        <p:nvGraphicFramePr>
          <p:cNvPr id="3" name="Tabla 2">
            <a:extLst>
              <a:ext uri="{FF2B5EF4-FFF2-40B4-BE49-F238E27FC236}">
                <a16:creationId xmlns:a16="http://schemas.microsoft.com/office/drawing/2014/main" id="{C7B43B3E-9793-A71E-D5C6-DB028D26FDE5}"/>
              </a:ext>
            </a:extLst>
          </p:cNvPr>
          <p:cNvGraphicFramePr>
            <a:graphicFrameLocks noGrp="1"/>
          </p:cNvGraphicFramePr>
          <p:nvPr/>
        </p:nvGraphicFramePr>
        <p:xfrm>
          <a:off x="3057109" y="3132360"/>
          <a:ext cx="6195136" cy="1914060"/>
        </p:xfrm>
        <a:graphic>
          <a:graphicData uri="http://schemas.openxmlformats.org/drawingml/2006/table">
            <a:tbl>
              <a:tblPr/>
              <a:tblGrid>
                <a:gridCol w="2641164">
                  <a:extLst>
                    <a:ext uri="{9D8B030D-6E8A-4147-A177-3AD203B41FA5}">
                      <a16:colId xmlns:a16="http://schemas.microsoft.com/office/drawing/2014/main" val="977680625"/>
                    </a:ext>
                  </a:extLst>
                </a:gridCol>
                <a:gridCol w="947671">
                  <a:extLst>
                    <a:ext uri="{9D8B030D-6E8A-4147-A177-3AD203B41FA5}">
                      <a16:colId xmlns:a16="http://schemas.microsoft.com/office/drawing/2014/main" val="1897085176"/>
                    </a:ext>
                  </a:extLst>
                </a:gridCol>
                <a:gridCol w="691375">
                  <a:extLst>
                    <a:ext uri="{9D8B030D-6E8A-4147-A177-3AD203B41FA5}">
                      <a16:colId xmlns:a16="http://schemas.microsoft.com/office/drawing/2014/main" val="1720083906"/>
                    </a:ext>
                  </a:extLst>
                </a:gridCol>
                <a:gridCol w="1338330">
                  <a:extLst>
                    <a:ext uri="{9D8B030D-6E8A-4147-A177-3AD203B41FA5}">
                      <a16:colId xmlns:a16="http://schemas.microsoft.com/office/drawing/2014/main" val="2324461838"/>
                    </a:ext>
                  </a:extLst>
                </a:gridCol>
                <a:gridCol w="576596">
                  <a:extLst>
                    <a:ext uri="{9D8B030D-6E8A-4147-A177-3AD203B41FA5}">
                      <a16:colId xmlns:a16="http://schemas.microsoft.com/office/drawing/2014/main" val="2646162009"/>
                    </a:ext>
                  </a:extLst>
                </a:gridCol>
              </a:tblGrid>
              <a:tr h="170523">
                <a:tc>
                  <a:txBody>
                    <a:bodyPr/>
                    <a:lstStyle/>
                    <a:p>
                      <a:pPr algn="ctr" fontAlgn="b"/>
                      <a:r>
                        <a:rPr lang="es-CO" sz="1200" b="1" i="0" u="none" strike="noStrike">
                          <a:solidFill>
                            <a:srgbClr val="000000"/>
                          </a:solidFill>
                          <a:effectLst/>
                          <a:latin typeface="Gill Sans MT" panose="020B0502020104020203" pitchFamily="34" charset="0"/>
                        </a:rPr>
                        <a:t>Razón modificación/Corporación</a:t>
                      </a:r>
                    </a:p>
                  </a:txBody>
                  <a:tcPr marL="8526" marR="8526" marT="8526"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ED7D31"/>
                    </a:solidFill>
                  </a:tcPr>
                </a:tc>
                <a:tc>
                  <a:txBody>
                    <a:bodyPr/>
                    <a:lstStyle/>
                    <a:p>
                      <a:pPr algn="ctr" fontAlgn="ctr"/>
                      <a:r>
                        <a:rPr lang="es-CO" sz="1200" b="1" i="0" u="none" strike="noStrike" dirty="0">
                          <a:solidFill>
                            <a:srgbClr val="000000"/>
                          </a:solidFill>
                          <a:effectLst/>
                          <a:latin typeface="Gill Sans MT" panose="020B0502020104020203" pitchFamily="34" charset="0"/>
                        </a:rPr>
                        <a:t>Coalición</a:t>
                      </a:r>
                    </a:p>
                  </a:txBody>
                  <a:tcPr marL="8526" marR="8526" marT="8526" marB="0" anchor="ctr">
                    <a:lnL>
                      <a:noFill/>
                    </a:lnL>
                    <a:lnR>
                      <a:noFill/>
                    </a:lnR>
                    <a:lnT w="1270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ED7D31"/>
                    </a:solidFill>
                  </a:tcPr>
                </a:tc>
                <a:tc>
                  <a:txBody>
                    <a:bodyPr/>
                    <a:lstStyle/>
                    <a:p>
                      <a:pPr algn="ctr" fontAlgn="ctr"/>
                      <a:r>
                        <a:rPr lang="es-CO" sz="1200" b="1" i="0" u="none" strike="noStrike" dirty="0">
                          <a:solidFill>
                            <a:srgbClr val="000000"/>
                          </a:solidFill>
                          <a:effectLst/>
                          <a:latin typeface="Gill Sans MT" panose="020B0502020104020203" pitchFamily="34" charset="0"/>
                        </a:rPr>
                        <a:t>GSC</a:t>
                      </a:r>
                    </a:p>
                  </a:txBody>
                  <a:tcPr marL="8526" marR="8526" marT="8526" marB="0" anchor="ctr">
                    <a:lnL>
                      <a:noFill/>
                    </a:lnL>
                    <a:lnR>
                      <a:noFill/>
                    </a:lnR>
                    <a:lnT w="1270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ED7D31"/>
                    </a:solidFill>
                  </a:tcPr>
                </a:tc>
                <a:tc>
                  <a:txBody>
                    <a:bodyPr/>
                    <a:lstStyle/>
                    <a:p>
                      <a:pPr algn="ctr" fontAlgn="ctr"/>
                      <a:r>
                        <a:rPr lang="es-CO" sz="1200" b="1" i="0" u="none" strike="noStrike" dirty="0">
                          <a:solidFill>
                            <a:srgbClr val="000000"/>
                          </a:solidFill>
                          <a:effectLst/>
                          <a:latin typeface="Gill Sans MT" panose="020B0502020104020203" pitchFamily="34" charset="0"/>
                        </a:rPr>
                        <a:t>Partido Político</a:t>
                      </a:r>
                    </a:p>
                  </a:txBody>
                  <a:tcPr marL="8526" marR="8526" marT="8526" marB="0" anchor="ctr">
                    <a:lnL>
                      <a:noFill/>
                    </a:lnL>
                    <a:lnR>
                      <a:noFill/>
                    </a:lnR>
                    <a:lnT w="1270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ED7D31"/>
                    </a:solidFill>
                  </a:tcPr>
                </a:tc>
                <a:tc>
                  <a:txBody>
                    <a:bodyPr/>
                    <a:lstStyle/>
                    <a:p>
                      <a:pPr algn="ctr" fontAlgn="ctr"/>
                      <a:r>
                        <a:rPr lang="es-CO" sz="1200" b="1" i="0" u="none" strike="noStrike" dirty="0">
                          <a:solidFill>
                            <a:srgbClr val="000000"/>
                          </a:solidFill>
                          <a:effectLst/>
                          <a:latin typeface="Gill Sans MT" panose="020B0502020104020203" pitchFamily="34" charset="0"/>
                        </a:rPr>
                        <a:t>Total</a:t>
                      </a:r>
                    </a:p>
                  </a:txBody>
                  <a:tcPr marL="8526" marR="8526" marT="8526"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ED7D31"/>
                    </a:solidFill>
                  </a:tcPr>
                </a:tc>
                <a:extLst>
                  <a:ext uri="{0D108BD9-81ED-4DB2-BD59-A6C34878D82A}">
                    <a16:rowId xmlns:a16="http://schemas.microsoft.com/office/drawing/2014/main" val="297307297"/>
                  </a:ext>
                </a:extLst>
              </a:tr>
              <a:tr h="170523">
                <a:tc>
                  <a:txBody>
                    <a:bodyPr/>
                    <a:lstStyle/>
                    <a:p>
                      <a:pPr algn="l" fontAlgn="b"/>
                      <a:r>
                        <a:rPr lang="es-CO" sz="1200" b="1" i="0" u="none" strike="noStrike" dirty="0">
                          <a:solidFill>
                            <a:srgbClr val="000000"/>
                          </a:solidFill>
                          <a:effectLst/>
                          <a:latin typeface="Gill Sans MT" panose="020B0502020104020203" pitchFamily="34" charset="0"/>
                        </a:rPr>
                        <a:t>Muerte</a:t>
                      </a:r>
                    </a:p>
                  </a:txBody>
                  <a:tcPr marL="8526" marR="8526" marT="8526" marB="0" anchor="b">
                    <a:lnL w="12700" cap="flat" cmpd="sng" algn="ctr">
                      <a:solidFill>
                        <a:srgbClr val="000000"/>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CE4D6"/>
                    </a:solidFill>
                  </a:tcPr>
                </a:tc>
                <a:tc>
                  <a:txBody>
                    <a:bodyPr/>
                    <a:lstStyle/>
                    <a:p>
                      <a:pPr algn="ctr" fontAlgn="ctr"/>
                      <a:r>
                        <a:rPr lang="es-CO" sz="1200" b="1" i="0" u="none" strike="noStrike">
                          <a:solidFill>
                            <a:srgbClr val="000000"/>
                          </a:solidFill>
                          <a:effectLst/>
                          <a:latin typeface="Gill Sans MT" panose="020B0502020104020203" pitchFamily="34" charset="0"/>
                        </a:rPr>
                        <a:t> - </a:t>
                      </a:r>
                    </a:p>
                  </a:txBody>
                  <a:tcPr marL="8526" marR="8526" marT="8526"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CE4D6"/>
                    </a:solidFill>
                  </a:tcPr>
                </a:tc>
                <a:tc>
                  <a:txBody>
                    <a:bodyPr/>
                    <a:lstStyle/>
                    <a:p>
                      <a:pPr algn="ctr" fontAlgn="ctr"/>
                      <a:r>
                        <a:rPr lang="es-CO" sz="1200" b="1" i="0" u="none" strike="noStrike" dirty="0">
                          <a:solidFill>
                            <a:srgbClr val="000000"/>
                          </a:solidFill>
                          <a:effectLst/>
                          <a:latin typeface="Gill Sans MT" panose="020B0502020104020203" pitchFamily="34" charset="0"/>
                        </a:rPr>
                        <a:t> - </a:t>
                      </a:r>
                    </a:p>
                  </a:txBody>
                  <a:tcPr marL="8526" marR="8526" marT="8526"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CE4D6"/>
                    </a:solidFill>
                  </a:tcPr>
                </a:tc>
                <a:tc>
                  <a:txBody>
                    <a:bodyPr/>
                    <a:lstStyle/>
                    <a:p>
                      <a:pPr algn="ctr" fontAlgn="ctr"/>
                      <a:r>
                        <a:rPr lang="es-CO" sz="1200" b="1" i="0" u="none" strike="noStrike" dirty="0">
                          <a:solidFill>
                            <a:srgbClr val="000000"/>
                          </a:solidFill>
                          <a:effectLst/>
                          <a:latin typeface="Gill Sans MT" panose="020B0502020104020203" pitchFamily="34" charset="0"/>
                        </a:rPr>
                        <a:t>3</a:t>
                      </a:r>
                    </a:p>
                  </a:txBody>
                  <a:tcPr marL="8526" marR="8526" marT="8526"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CE4D6"/>
                    </a:solidFill>
                  </a:tcPr>
                </a:tc>
                <a:tc>
                  <a:txBody>
                    <a:bodyPr/>
                    <a:lstStyle/>
                    <a:p>
                      <a:pPr algn="ctr" fontAlgn="ctr"/>
                      <a:r>
                        <a:rPr lang="es-CO" sz="1200" b="1" i="0" u="none" strike="noStrike">
                          <a:solidFill>
                            <a:srgbClr val="000000"/>
                          </a:solidFill>
                          <a:effectLst/>
                          <a:latin typeface="Gill Sans MT" panose="020B0502020104020203" pitchFamily="34" charset="0"/>
                        </a:rPr>
                        <a:t>3</a:t>
                      </a:r>
                    </a:p>
                  </a:txBody>
                  <a:tcPr marL="8526" marR="8526" marT="8526" marB="0" anchor="ctr">
                    <a:lnL>
                      <a:noFill/>
                    </a:lnL>
                    <a:lnR w="1270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CE4D6"/>
                    </a:solidFill>
                  </a:tcPr>
                </a:tc>
                <a:extLst>
                  <a:ext uri="{0D108BD9-81ED-4DB2-BD59-A6C34878D82A}">
                    <a16:rowId xmlns:a16="http://schemas.microsoft.com/office/drawing/2014/main" val="361642076"/>
                  </a:ext>
                </a:extLst>
              </a:tr>
              <a:tr h="179049">
                <a:tc>
                  <a:txBody>
                    <a:bodyPr/>
                    <a:lstStyle/>
                    <a:p>
                      <a:pPr algn="l" fontAlgn="b"/>
                      <a:r>
                        <a:rPr lang="es-CO" sz="1200" b="0" i="0" u="none" strike="noStrike" dirty="0">
                          <a:solidFill>
                            <a:srgbClr val="000000"/>
                          </a:solidFill>
                          <a:effectLst/>
                          <a:latin typeface="Gill Sans MT" panose="020B0502020104020203" pitchFamily="34" charset="0"/>
                        </a:rPr>
                        <a:t>Concejo</a:t>
                      </a:r>
                    </a:p>
                  </a:txBody>
                  <a:tcPr marL="76735" marR="8526" marT="8526" marB="0" anchor="b">
                    <a:lnL w="12700" cap="flat" cmpd="sng" algn="ctr">
                      <a:solidFill>
                        <a:srgbClr val="000000"/>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200" b="0" i="0" u="none" strike="noStrike">
                          <a:solidFill>
                            <a:srgbClr val="000000"/>
                          </a:solidFill>
                          <a:effectLst/>
                          <a:latin typeface="Gill Sans MT" panose="020B0502020104020203" pitchFamily="34" charset="0"/>
                        </a:rPr>
                        <a:t> - </a:t>
                      </a:r>
                    </a:p>
                  </a:txBody>
                  <a:tcPr marL="8526" marR="8526" marT="8526" marB="0" anchor="ctr">
                    <a:lnL>
                      <a:noFill/>
                    </a:lnL>
                    <a:lnR>
                      <a:noFill/>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200" b="0" i="0" u="none" strike="noStrike">
                          <a:solidFill>
                            <a:srgbClr val="000000"/>
                          </a:solidFill>
                          <a:effectLst/>
                          <a:latin typeface="Gill Sans MT" panose="020B0502020104020203" pitchFamily="34" charset="0"/>
                        </a:rPr>
                        <a:t> - </a:t>
                      </a:r>
                    </a:p>
                  </a:txBody>
                  <a:tcPr marL="8526" marR="8526" marT="8526" marB="0" anchor="ctr">
                    <a:lnL>
                      <a:noFill/>
                    </a:lnL>
                    <a:lnR>
                      <a:noFill/>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200" b="0" i="0" u="none" strike="noStrike" dirty="0">
                          <a:solidFill>
                            <a:srgbClr val="000000"/>
                          </a:solidFill>
                          <a:effectLst/>
                          <a:latin typeface="Gill Sans MT" panose="020B0502020104020203" pitchFamily="34" charset="0"/>
                        </a:rPr>
                        <a:t>3</a:t>
                      </a:r>
                    </a:p>
                  </a:txBody>
                  <a:tcPr marL="8526" marR="8526" marT="8526" marB="0" anchor="ctr">
                    <a:lnL>
                      <a:noFill/>
                    </a:lnL>
                    <a:lnR>
                      <a:noFill/>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200" b="0" i="0" u="none" strike="noStrike">
                          <a:solidFill>
                            <a:srgbClr val="000000"/>
                          </a:solidFill>
                          <a:effectLst/>
                          <a:latin typeface="Gill Sans MT" panose="020B0502020104020203" pitchFamily="34" charset="0"/>
                        </a:rPr>
                        <a:t>3</a:t>
                      </a:r>
                    </a:p>
                  </a:txBody>
                  <a:tcPr marL="8526" marR="8526" marT="8526" marB="0" anchor="ctr">
                    <a:lnL>
                      <a:noFill/>
                    </a:lnL>
                    <a:lnR w="1270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4044633"/>
                  </a:ext>
                </a:extLst>
              </a:tr>
              <a:tr h="170523">
                <a:tc>
                  <a:txBody>
                    <a:bodyPr/>
                    <a:lstStyle/>
                    <a:p>
                      <a:pPr algn="l" fontAlgn="b"/>
                      <a:r>
                        <a:rPr lang="es-CO" sz="1200" b="1" i="0" u="none" strike="noStrike" dirty="0">
                          <a:solidFill>
                            <a:srgbClr val="000000"/>
                          </a:solidFill>
                          <a:effectLst/>
                          <a:latin typeface="Gill Sans MT" panose="020B0502020104020203" pitchFamily="34" charset="0"/>
                        </a:rPr>
                        <a:t>Renuncia</a:t>
                      </a:r>
                    </a:p>
                  </a:txBody>
                  <a:tcPr marL="8526" marR="8526" marT="8526"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CE4D6"/>
                    </a:solidFill>
                  </a:tcPr>
                </a:tc>
                <a:tc>
                  <a:txBody>
                    <a:bodyPr/>
                    <a:lstStyle/>
                    <a:p>
                      <a:pPr algn="ctr" fontAlgn="ctr"/>
                      <a:r>
                        <a:rPr lang="es-CO" sz="1200" b="1" i="0" u="none" strike="noStrike">
                          <a:solidFill>
                            <a:srgbClr val="000000"/>
                          </a:solidFill>
                          <a:effectLst/>
                          <a:latin typeface="Gill Sans MT" panose="020B0502020104020203" pitchFamily="34" charset="0"/>
                        </a:rPr>
                        <a:t>256</a:t>
                      </a:r>
                    </a:p>
                  </a:txBody>
                  <a:tcPr marL="8526" marR="8526" marT="8526" marB="0" anchor="ctr">
                    <a:lnL>
                      <a:noFill/>
                    </a:lnL>
                    <a:lnR>
                      <a:noFill/>
                    </a:lnR>
                    <a:lnT w="1270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CE4D6"/>
                    </a:solidFill>
                  </a:tcPr>
                </a:tc>
                <a:tc>
                  <a:txBody>
                    <a:bodyPr/>
                    <a:lstStyle/>
                    <a:p>
                      <a:pPr algn="ctr" fontAlgn="ctr"/>
                      <a:r>
                        <a:rPr lang="es-CO" sz="1200" b="1" i="0" u="none" strike="noStrike">
                          <a:solidFill>
                            <a:srgbClr val="000000"/>
                          </a:solidFill>
                          <a:effectLst/>
                          <a:latin typeface="Gill Sans MT" panose="020B0502020104020203" pitchFamily="34" charset="0"/>
                        </a:rPr>
                        <a:t>23</a:t>
                      </a:r>
                    </a:p>
                  </a:txBody>
                  <a:tcPr marL="8526" marR="8526" marT="8526" marB="0" anchor="ctr">
                    <a:lnL>
                      <a:noFill/>
                    </a:lnL>
                    <a:lnR>
                      <a:noFill/>
                    </a:lnR>
                    <a:lnT w="1270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CE4D6"/>
                    </a:solidFill>
                  </a:tcPr>
                </a:tc>
                <a:tc>
                  <a:txBody>
                    <a:bodyPr/>
                    <a:lstStyle/>
                    <a:p>
                      <a:pPr algn="ctr" fontAlgn="ctr"/>
                      <a:r>
                        <a:rPr lang="es-CO" sz="1200" b="1" i="0" u="none" strike="noStrike">
                          <a:solidFill>
                            <a:srgbClr val="000000"/>
                          </a:solidFill>
                          <a:effectLst/>
                          <a:latin typeface="Gill Sans MT" panose="020B0502020104020203" pitchFamily="34" charset="0"/>
                        </a:rPr>
                        <a:t>2941</a:t>
                      </a:r>
                    </a:p>
                  </a:txBody>
                  <a:tcPr marL="8526" marR="8526" marT="8526" marB="0" anchor="ctr">
                    <a:lnL>
                      <a:noFill/>
                    </a:lnL>
                    <a:lnR>
                      <a:noFill/>
                    </a:lnR>
                    <a:lnT w="1270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CE4D6"/>
                    </a:solidFill>
                  </a:tcPr>
                </a:tc>
                <a:tc>
                  <a:txBody>
                    <a:bodyPr/>
                    <a:lstStyle/>
                    <a:p>
                      <a:pPr algn="ctr" fontAlgn="ctr"/>
                      <a:r>
                        <a:rPr lang="es-CO" sz="1200" b="1" i="0" u="none" strike="noStrike">
                          <a:solidFill>
                            <a:srgbClr val="000000"/>
                          </a:solidFill>
                          <a:effectLst/>
                          <a:latin typeface="Gill Sans MT" panose="020B0502020104020203" pitchFamily="34" charset="0"/>
                        </a:rPr>
                        <a:t>3220</a:t>
                      </a:r>
                    </a:p>
                  </a:txBody>
                  <a:tcPr marL="8526" marR="8526" marT="8526"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CE4D6"/>
                    </a:solidFill>
                  </a:tcPr>
                </a:tc>
                <a:extLst>
                  <a:ext uri="{0D108BD9-81ED-4DB2-BD59-A6C34878D82A}">
                    <a16:rowId xmlns:a16="http://schemas.microsoft.com/office/drawing/2014/main" val="1726284443"/>
                  </a:ext>
                </a:extLst>
              </a:tr>
              <a:tr h="170523">
                <a:tc>
                  <a:txBody>
                    <a:bodyPr/>
                    <a:lstStyle/>
                    <a:p>
                      <a:pPr algn="l" fontAlgn="b"/>
                      <a:r>
                        <a:rPr lang="es-CO" sz="1200" b="0" i="0" u="none" strike="noStrike" dirty="0">
                          <a:solidFill>
                            <a:srgbClr val="000000"/>
                          </a:solidFill>
                          <a:effectLst/>
                          <a:latin typeface="Gill Sans MT" panose="020B0502020104020203" pitchFamily="34" charset="0"/>
                        </a:rPr>
                        <a:t>Alcaldía</a:t>
                      </a:r>
                    </a:p>
                  </a:txBody>
                  <a:tcPr marL="76735" marR="8526" marT="8526" marB="0" anchor="b">
                    <a:lnL w="12700" cap="flat" cmpd="sng" algn="ctr">
                      <a:solidFill>
                        <a:srgbClr val="000000"/>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a:noFill/>
                    </a:lnB>
                  </a:tcPr>
                </a:tc>
                <a:tc>
                  <a:txBody>
                    <a:bodyPr/>
                    <a:lstStyle/>
                    <a:p>
                      <a:pPr algn="ctr" fontAlgn="ctr"/>
                      <a:r>
                        <a:rPr lang="es-CO" sz="1200" b="0" i="0" u="none" strike="noStrike">
                          <a:solidFill>
                            <a:srgbClr val="000000"/>
                          </a:solidFill>
                          <a:effectLst/>
                          <a:latin typeface="Gill Sans MT" panose="020B0502020104020203" pitchFamily="34" charset="0"/>
                        </a:rPr>
                        <a:t>41</a:t>
                      </a:r>
                    </a:p>
                  </a:txBody>
                  <a:tcPr marL="8526" marR="8526" marT="8526"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ctr" fontAlgn="ctr"/>
                      <a:r>
                        <a:rPr lang="es-CO" sz="1200" b="0" i="0" u="none" strike="noStrike">
                          <a:solidFill>
                            <a:srgbClr val="000000"/>
                          </a:solidFill>
                          <a:effectLst/>
                          <a:latin typeface="Gill Sans MT" panose="020B0502020104020203" pitchFamily="34" charset="0"/>
                        </a:rPr>
                        <a:t>4</a:t>
                      </a:r>
                    </a:p>
                  </a:txBody>
                  <a:tcPr marL="8526" marR="8526" marT="8526"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ctr" fontAlgn="ctr"/>
                      <a:r>
                        <a:rPr lang="es-CO" sz="1200" b="0" i="0" u="none" strike="noStrike">
                          <a:solidFill>
                            <a:srgbClr val="000000"/>
                          </a:solidFill>
                          <a:effectLst/>
                          <a:latin typeface="Gill Sans MT" panose="020B0502020104020203" pitchFamily="34" charset="0"/>
                        </a:rPr>
                        <a:t>345</a:t>
                      </a:r>
                    </a:p>
                  </a:txBody>
                  <a:tcPr marL="8526" marR="8526" marT="8526"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ctr" fontAlgn="ctr"/>
                      <a:r>
                        <a:rPr lang="es-CO" sz="1200" b="0" i="0" u="none" strike="noStrike">
                          <a:solidFill>
                            <a:srgbClr val="000000"/>
                          </a:solidFill>
                          <a:effectLst/>
                          <a:latin typeface="Gill Sans MT" panose="020B0502020104020203" pitchFamily="34" charset="0"/>
                        </a:rPr>
                        <a:t>390</a:t>
                      </a:r>
                    </a:p>
                  </a:txBody>
                  <a:tcPr marL="8526" marR="8526" marT="8526" marB="0" anchor="ctr">
                    <a:lnL>
                      <a:noFill/>
                    </a:lnL>
                    <a:lnR w="1270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a:noFill/>
                    </a:lnB>
                  </a:tcPr>
                </a:tc>
                <a:extLst>
                  <a:ext uri="{0D108BD9-81ED-4DB2-BD59-A6C34878D82A}">
                    <a16:rowId xmlns:a16="http://schemas.microsoft.com/office/drawing/2014/main" val="618218093"/>
                  </a:ext>
                </a:extLst>
              </a:tr>
              <a:tr h="170523">
                <a:tc>
                  <a:txBody>
                    <a:bodyPr/>
                    <a:lstStyle/>
                    <a:p>
                      <a:pPr algn="l" fontAlgn="b"/>
                      <a:r>
                        <a:rPr lang="es-CO" sz="1200" b="0" i="0" u="none" strike="noStrike" dirty="0">
                          <a:solidFill>
                            <a:srgbClr val="000000"/>
                          </a:solidFill>
                          <a:effectLst/>
                          <a:latin typeface="Gill Sans MT" panose="020B0502020104020203" pitchFamily="34" charset="0"/>
                        </a:rPr>
                        <a:t>Asamblea</a:t>
                      </a:r>
                    </a:p>
                  </a:txBody>
                  <a:tcPr marL="76735" marR="8526" marT="852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r>
                        <a:rPr lang="es-CO" sz="1200" b="0" i="0" u="none" strike="noStrike">
                          <a:solidFill>
                            <a:srgbClr val="000000"/>
                          </a:solidFill>
                          <a:effectLst/>
                          <a:latin typeface="Gill Sans MT" panose="020B0502020104020203" pitchFamily="34" charset="0"/>
                        </a:rPr>
                        <a:t>35</a:t>
                      </a:r>
                    </a:p>
                  </a:txBody>
                  <a:tcPr marL="8526" marR="8526" marT="8526" marB="0" anchor="ctr">
                    <a:lnL>
                      <a:noFill/>
                    </a:lnL>
                    <a:lnR>
                      <a:noFill/>
                    </a:lnR>
                    <a:lnT>
                      <a:noFill/>
                    </a:lnT>
                    <a:lnB>
                      <a:noFill/>
                    </a:lnB>
                  </a:tcPr>
                </a:tc>
                <a:tc>
                  <a:txBody>
                    <a:bodyPr/>
                    <a:lstStyle/>
                    <a:p>
                      <a:pPr algn="ctr" fontAlgn="ctr"/>
                      <a:r>
                        <a:rPr lang="es-CO" sz="1200" b="0" i="0" u="none" strike="noStrike">
                          <a:solidFill>
                            <a:srgbClr val="000000"/>
                          </a:solidFill>
                          <a:effectLst/>
                          <a:latin typeface="Gill Sans MT" panose="020B0502020104020203" pitchFamily="34" charset="0"/>
                        </a:rPr>
                        <a:t>1</a:t>
                      </a:r>
                    </a:p>
                  </a:txBody>
                  <a:tcPr marL="8526" marR="8526" marT="8526" marB="0" anchor="ctr">
                    <a:lnL>
                      <a:noFill/>
                    </a:lnL>
                    <a:lnR>
                      <a:noFill/>
                    </a:lnR>
                    <a:lnT>
                      <a:noFill/>
                    </a:lnT>
                    <a:lnB>
                      <a:noFill/>
                    </a:lnB>
                  </a:tcPr>
                </a:tc>
                <a:tc>
                  <a:txBody>
                    <a:bodyPr/>
                    <a:lstStyle/>
                    <a:p>
                      <a:pPr algn="ctr" fontAlgn="ctr"/>
                      <a:r>
                        <a:rPr lang="es-CO" sz="1200" b="0" i="0" u="none" strike="noStrike">
                          <a:solidFill>
                            <a:srgbClr val="000000"/>
                          </a:solidFill>
                          <a:effectLst/>
                          <a:latin typeface="Gill Sans MT" panose="020B0502020104020203" pitchFamily="34" charset="0"/>
                        </a:rPr>
                        <a:t>147</a:t>
                      </a:r>
                    </a:p>
                  </a:txBody>
                  <a:tcPr marL="8526" marR="8526" marT="8526" marB="0" anchor="ctr">
                    <a:lnL>
                      <a:noFill/>
                    </a:lnL>
                    <a:lnR>
                      <a:noFill/>
                    </a:lnR>
                    <a:lnT>
                      <a:noFill/>
                    </a:lnT>
                    <a:lnB>
                      <a:noFill/>
                    </a:lnB>
                  </a:tcPr>
                </a:tc>
                <a:tc>
                  <a:txBody>
                    <a:bodyPr/>
                    <a:lstStyle/>
                    <a:p>
                      <a:pPr algn="ctr" fontAlgn="ctr"/>
                      <a:r>
                        <a:rPr lang="es-CO" sz="1200" b="0" i="0" u="none" strike="noStrike">
                          <a:solidFill>
                            <a:srgbClr val="000000"/>
                          </a:solidFill>
                          <a:effectLst/>
                          <a:latin typeface="Gill Sans MT" panose="020B0502020104020203" pitchFamily="34" charset="0"/>
                        </a:rPr>
                        <a:t>183</a:t>
                      </a:r>
                    </a:p>
                  </a:txBody>
                  <a:tcPr marL="8526" marR="8526" marT="8526"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41174641"/>
                  </a:ext>
                </a:extLst>
              </a:tr>
              <a:tr h="170523">
                <a:tc>
                  <a:txBody>
                    <a:bodyPr/>
                    <a:lstStyle/>
                    <a:p>
                      <a:pPr algn="l" fontAlgn="b"/>
                      <a:r>
                        <a:rPr lang="es-CO" sz="1200" b="0" i="0" u="none" strike="noStrike" dirty="0">
                          <a:solidFill>
                            <a:srgbClr val="000000"/>
                          </a:solidFill>
                          <a:effectLst/>
                          <a:latin typeface="Gill Sans MT" panose="020B0502020104020203" pitchFamily="34" charset="0"/>
                        </a:rPr>
                        <a:t>Concejo</a:t>
                      </a:r>
                    </a:p>
                  </a:txBody>
                  <a:tcPr marL="76735" marR="8526" marT="852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r>
                        <a:rPr lang="es-CO" sz="1200" b="0" i="0" u="none" strike="noStrike">
                          <a:solidFill>
                            <a:srgbClr val="000000"/>
                          </a:solidFill>
                          <a:effectLst/>
                          <a:latin typeface="Gill Sans MT" panose="020B0502020104020203" pitchFamily="34" charset="0"/>
                        </a:rPr>
                        <a:t>146</a:t>
                      </a:r>
                    </a:p>
                  </a:txBody>
                  <a:tcPr marL="8526" marR="8526" marT="8526" marB="0" anchor="ctr">
                    <a:lnL>
                      <a:noFill/>
                    </a:lnL>
                    <a:lnR>
                      <a:noFill/>
                    </a:lnR>
                    <a:lnT>
                      <a:noFill/>
                    </a:lnT>
                    <a:lnB>
                      <a:noFill/>
                    </a:lnB>
                  </a:tcPr>
                </a:tc>
                <a:tc>
                  <a:txBody>
                    <a:bodyPr/>
                    <a:lstStyle/>
                    <a:p>
                      <a:pPr algn="ctr" fontAlgn="ctr"/>
                      <a:r>
                        <a:rPr lang="es-CO" sz="1200" b="0" i="0" u="none" strike="noStrike">
                          <a:solidFill>
                            <a:srgbClr val="000000"/>
                          </a:solidFill>
                          <a:effectLst/>
                          <a:latin typeface="Gill Sans MT" panose="020B0502020104020203" pitchFamily="34" charset="0"/>
                        </a:rPr>
                        <a:t>16</a:t>
                      </a:r>
                    </a:p>
                  </a:txBody>
                  <a:tcPr marL="8526" marR="8526" marT="8526" marB="0" anchor="ctr">
                    <a:lnL>
                      <a:noFill/>
                    </a:lnL>
                    <a:lnR>
                      <a:noFill/>
                    </a:lnR>
                    <a:lnT>
                      <a:noFill/>
                    </a:lnT>
                    <a:lnB>
                      <a:noFill/>
                    </a:lnB>
                  </a:tcPr>
                </a:tc>
                <a:tc>
                  <a:txBody>
                    <a:bodyPr/>
                    <a:lstStyle/>
                    <a:p>
                      <a:pPr algn="ctr" fontAlgn="ctr"/>
                      <a:r>
                        <a:rPr lang="es-CO" sz="1200" b="0" i="0" u="none" strike="noStrike">
                          <a:solidFill>
                            <a:srgbClr val="000000"/>
                          </a:solidFill>
                          <a:effectLst/>
                          <a:latin typeface="Gill Sans MT" panose="020B0502020104020203" pitchFamily="34" charset="0"/>
                        </a:rPr>
                        <a:t>2174</a:t>
                      </a:r>
                    </a:p>
                  </a:txBody>
                  <a:tcPr marL="8526" marR="8526" marT="8526" marB="0" anchor="ctr">
                    <a:lnL>
                      <a:noFill/>
                    </a:lnL>
                    <a:lnR>
                      <a:noFill/>
                    </a:lnR>
                    <a:lnT>
                      <a:noFill/>
                    </a:lnT>
                    <a:lnB>
                      <a:noFill/>
                    </a:lnB>
                  </a:tcPr>
                </a:tc>
                <a:tc>
                  <a:txBody>
                    <a:bodyPr/>
                    <a:lstStyle/>
                    <a:p>
                      <a:pPr algn="ctr" fontAlgn="ctr"/>
                      <a:r>
                        <a:rPr lang="es-CO" sz="1200" b="0" i="0" u="none" strike="noStrike">
                          <a:solidFill>
                            <a:srgbClr val="000000"/>
                          </a:solidFill>
                          <a:effectLst/>
                          <a:latin typeface="Gill Sans MT" panose="020B0502020104020203" pitchFamily="34" charset="0"/>
                        </a:rPr>
                        <a:t>2336</a:t>
                      </a:r>
                    </a:p>
                  </a:txBody>
                  <a:tcPr marL="8526" marR="8526" marT="8526"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402129406"/>
                  </a:ext>
                </a:extLst>
              </a:tr>
              <a:tr h="170523">
                <a:tc>
                  <a:txBody>
                    <a:bodyPr/>
                    <a:lstStyle/>
                    <a:p>
                      <a:pPr algn="l" fontAlgn="b"/>
                      <a:r>
                        <a:rPr lang="es-CO" sz="1200" b="0" i="0" u="none" strike="noStrike" dirty="0">
                          <a:solidFill>
                            <a:srgbClr val="000000"/>
                          </a:solidFill>
                          <a:effectLst/>
                          <a:latin typeface="Gill Sans MT" panose="020B0502020104020203" pitchFamily="34" charset="0"/>
                        </a:rPr>
                        <a:t>Gobernador</a:t>
                      </a:r>
                    </a:p>
                  </a:txBody>
                  <a:tcPr marL="76735" marR="8526" marT="852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r>
                        <a:rPr lang="es-CO" sz="1200" b="0" i="0" u="none" strike="noStrike">
                          <a:solidFill>
                            <a:srgbClr val="000000"/>
                          </a:solidFill>
                          <a:effectLst/>
                          <a:latin typeface="Gill Sans MT" panose="020B0502020104020203" pitchFamily="34" charset="0"/>
                        </a:rPr>
                        <a:t>4</a:t>
                      </a:r>
                    </a:p>
                  </a:txBody>
                  <a:tcPr marL="8526" marR="8526" marT="8526" marB="0" anchor="ctr">
                    <a:lnL>
                      <a:noFill/>
                    </a:lnL>
                    <a:lnR>
                      <a:noFill/>
                    </a:lnR>
                    <a:lnT>
                      <a:noFill/>
                    </a:lnT>
                    <a:lnB>
                      <a:noFill/>
                    </a:lnB>
                  </a:tcPr>
                </a:tc>
                <a:tc>
                  <a:txBody>
                    <a:bodyPr/>
                    <a:lstStyle/>
                    <a:p>
                      <a:pPr algn="ctr" fontAlgn="ctr"/>
                      <a:r>
                        <a:rPr lang="es-CO" sz="1200" b="0" i="0" u="none" strike="noStrike">
                          <a:solidFill>
                            <a:srgbClr val="000000"/>
                          </a:solidFill>
                          <a:effectLst/>
                          <a:latin typeface="Gill Sans MT" panose="020B0502020104020203" pitchFamily="34" charset="0"/>
                        </a:rPr>
                        <a:t>1</a:t>
                      </a:r>
                    </a:p>
                  </a:txBody>
                  <a:tcPr marL="8526" marR="8526" marT="8526" marB="0" anchor="ctr">
                    <a:lnL>
                      <a:noFill/>
                    </a:lnL>
                    <a:lnR>
                      <a:noFill/>
                    </a:lnR>
                    <a:lnT>
                      <a:noFill/>
                    </a:lnT>
                    <a:lnB>
                      <a:noFill/>
                    </a:lnB>
                  </a:tcPr>
                </a:tc>
                <a:tc>
                  <a:txBody>
                    <a:bodyPr/>
                    <a:lstStyle/>
                    <a:p>
                      <a:pPr algn="ctr" fontAlgn="ctr"/>
                      <a:r>
                        <a:rPr lang="es-CO" sz="1200" b="0" i="0" u="none" strike="noStrike">
                          <a:solidFill>
                            <a:srgbClr val="000000"/>
                          </a:solidFill>
                          <a:effectLst/>
                          <a:latin typeface="Gill Sans MT" panose="020B0502020104020203" pitchFamily="34" charset="0"/>
                        </a:rPr>
                        <a:t>21</a:t>
                      </a:r>
                    </a:p>
                  </a:txBody>
                  <a:tcPr marL="8526" marR="8526" marT="8526" marB="0" anchor="ctr">
                    <a:lnL>
                      <a:noFill/>
                    </a:lnL>
                    <a:lnR>
                      <a:noFill/>
                    </a:lnR>
                    <a:lnT>
                      <a:noFill/>
                    </a:lnT>
                    <a:lnB>
                      <a:noFill/>
                    </a:lnB>
                  </a:tcPr>
                </a:tc>
                <a:tc>
                  <a:txBody>
                    <a:bodyPr/>
                    <a:lstStyle/>
                    <a:p>
                      <a:pPr algn="ctr" fontAlgn="ctr"/>
                      <a:r>
                        <a:rPr lang="es-CO" sz="1200" b="0" i="0" u="none" strike="noStrike">
                          <a:solidFill>
                            <a:srgbClr val="000000"/>
                          </a:solidFill>
                          <a:effectLst/>
                          <a:latin typeface="Gill Sans MT" panose="020B0502020104020203" pitchFamily="34" charset="0"/>
                        </a:rPr>
                        <a:t>26</a:t>
                      </a:r>
                    </a:p>
                  </a:txBody>
                  <a:tcPr marL="8526" marR="8526" marT="8526"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379868714"/>
                  </a:ext>
                </a:extLst>
              </a:tr>
              <a:tr h="179049">
                <a:tc>
                  <a:txBody>
                    <a:bodyPr/>
                    <a:lstStyle/>
                    <a:p>
                      <a:pPr algn="l" fontAlgn="b"/>
                      <a:r>
                        <a:rPr lang="es-CO" sz="1200" b="0" i="0" u="none" strike="noStrike" dirty="0">
                          <a:solidFill>
                            <a:srgbClr val="000000"/>
                          </a:solidFill>
                          <a:effectLst/>
                          <a:latin typeface="Gill Sans MT" panose="020B0502020104020203" pitchFamily="34" charset="0"/>
                        </a:rPr>
                        <a:t>JAL</a:t>
                      </a:r>
                    </a:p>
                  </a:txBody>
                  <a:tcPr marL="76735" marR="8526" marT="8526"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s-CO" sz="1200" b="0" i="0" u="none" strike="noStrike">
                          <a:solidFill>
                            <a:srgbClr val="000000"/>
                          </a:solidFill>
                          <a:effectLst/>
                          <a:latin typeface="Gill Sans MT" panose="020B0502020104020203" pitchFamily="34" charset="0"/>
                        </a:rPr>
                        <a:t>30</a:t>
                      </a:r>
                    </a:p>
                  </a:txBody>
                  <a:tcPr marL="8526" marR="8526" marT="8526"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s-CO" sz="1200" b="0" i="0" u="none" strike="noStrike" dirty="0">
                          <a:solidFill>
                            <a:srgbClr val="000000"/>
                          </a:solidFill>
                          <a:effectLst/>
                          <a:latin typeface="Gill Sans MT" panose="020B0502020104020203" pitchFamily="34" charset="0"/>
                        </a:rPr>
                        <a:t>1</a:t>
                      </a:r>
                    </a:p>
                  </a:txBody>
                  <a:tcPr marL="8526" marR="8526" marT="8526"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s-CO" sz="1200" b="0" i="0" u="none" strike="noStrike" dirty="0">
                          <a:solidFill>
                            <a:srgbClr val="000000"/>
                          </a:solidFill>
                          <a:effectLst/>
                          <a:latin typeface="Gill Sans MT" panose="020B0502020104020203" pitchFamily="34" charset="0"/>
                        </a:rPr>
                        <a:t>254</a:t>
                      </a:r>
                    </a:p>
                  </a:txBody>
                  <a:tcPr marL="8526" marR="8526" marT="8526"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s-CO" sz="1200" b="0" i="0" u="none" strike="noStrike">
                          <a:solidFill>
                            <a:srgbClr val="000000"/>
                          </a:solidFill>
                          <a:effectLst/>
                          <a:latin typeface="Gill Sans MT" panose="020B0502020104020203" pitchFamily="34" charset="0"/>
                        </a:rPr>
                        <a:t>285</a:t>
                      </a:r>
                    </a:p>
                  </a:txBody>
                  <a:tcPr marL="8526" marR="8526" marT="8526"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9250571"/>
                  </a:ext>
                </a:extLst>
              </a:tr>
              <a:tr h="179049">
                <a:tc>
                  <a:txBody>
                    <a:bodyPr/>
                    <a:lstStyle/>
                    <a:p>
                      <a:pPr algn="l" fontAlgn="b"/>
                      <a:r>
                        <a:rPr lang="es-CO" sz="1200" b="1" i="0" u="none" strike="noStrike">
                          <a:solidFill>
                            <a:srgbClr val="000000"/>
                          </a:solidFill>
                          <a:effectLst/>
                          <a:latin typeface="Gill Sans MT" panose="020B0502020104020203" pitchFamily="34" charset="0"/>
                        </a:rPr>
                        <a:t>Total</a:t>
                      </a:r>
                    </a:p>
                  </a:txBody>
                  <a:tcPr marL="8526" marR="8526" marT="8526"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CO" sz="1200" b="1" i="0" u="none" strike="noStrike" dirty="0">
                          <a:solidFill>
                            <a:srgbClr val="000000"/>
                          </a:solidFill>
                          <a:effectLst/>
                          <a:latin typeface="Gill Sans MT" panose="020B0502020104020203" pitchFamily="34" charset="0"/>
                        </a:rPr>
                        <a:t>256</a:t>
                      </a:r>
                    </a:p>
                  </a:txBody>
                  <a:tcPr marL="8526" marR="8526" marT="852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CO" sz="1200" b="1" i="0" u="none" strike="noStrike">
                          <a:solidFill>
                            <a:srgbClr val="000000"/>
                          </a:solidFill>
                          <a:effectLst/>
                          <a:latin typeface="Gill Sans MT" panose="020B0502020104020203" pitchFamily="34" charset="0"/>
                        </a:rPr>
                        <a:t>23</a:t>
                      </a:r>
                    </a:p>
                  </a:txBody>
                  <a:tcPr marL="8526" marR="8526" marT="852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CO" sz="1200" b="1" i="0" u="none" strike="noStrike">
                          <a:solidFill>
                            <a:srgbClr val="000000"/>
                          </a:solidFill>
                          <a:effectLst/>
                          <a:latin typeface="Gill Sans MT" panose="020B0502020104020203" pitchFamily="34" charset="0"/>
                        </a:rPr>
                        <a:t>2944</a:t>
                      </a:r>
                    </a:p>
                  </a:txBody>
                  <a:tcPr marL="8526" marR="8526" marT="852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CO" sz="1200" b="1" i="0" u="none" strike="noStrike" dirty="0">
                          <a:solidFill>
                            <a:srgbClr val="000000"/>
                          </a:solidFill>
                          <a:effectLst/>
                          <a:latin typeface="Gill Sans MT" panose="020B0502020104020203" pitchFamily="34" charset="0"/>
                        </a:rPr>
                        <a:t>3223</a:t>
                      </a:r>
                    </a:p>
                  </a:txBody>
                  <a:tcPr marL="8526" marR="8526" marT="8526"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3260126169"/>
                  </a:ext>
                </a:extLst>
              </a:tr>
            </a:tbl>
          </a:graphicData>
        </a:graphic>
      </p:graphicFrame>
    </p:spTree>
    <p:extLst>
      <p:ext uri="{BB962C8B-B14F-4D97-AF65-F5344CB8AC3E}">
        <p14:creationId xmlns:p14="http://schemas.microsoft.com/office/powerpoint/2010/main" val="19089907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EEFB78AA-6444-E23A-3921-D973AB35277A}"/>
              </a:ext>
            </a:extLst>
          </p:cNvPr>
          <p:cNvSpPr>
            <a:spLocks noGrp="1"/>
          </p:cNvSpPr>
          <p:nvPr>
            <p:ph type="dt" sz="half" idx="10"/>
          </p:nvPr>
        </p:nvSpPr>
        <p:spPr/>
        <p:txBody>
          <a:bodyPr/>
          <a:lstStyle/>
          <a:p>
            <a:fld id="{4F96FC71-73A6-4904-83E6-4DB99DE63C21}" type="datetime1">
              <a:rPr lang="en-US" smtClean="0"/>
              <a:t>10/18/2023</a:t>
            </a:fld>
            <a:endParaRPr lang="en-US"/>
          </a:p>
        </p:txBody>
      </p:sp>
      <p:sp>
        <p:nvSpPr>
          <p:cNvPr id="5" name="Marcador de número de diapositiva 4">
            <a:extLst>
              <a:ext uri="{FF2B5EF4-FFF2-40B4-BE49-F238E27FC236}">
                <a16:creationId xmlns:a16="http://schemas.microsoft.com/office/drawing/2014/main" id="{955FC06B-408D-DE5E-F199-83D70FB879F8}"/>
              </a:ext>
            </a:extLst>
          </p:cNvPr>
          <p:cNvSpPr>
            <a:spLocks noGrp="1"/>
          </p:cNvSpPr>
          <p:nvPr>
            <p:ph type="sldNum" sz="quarter" idx="12"/>
          </p:nvPr>
        </p:nvSpPr>
        <p:spPr/>
        <p:txBody>
          <a:bodyPr/>
          <a:lstStyle/>
          <a:p>
            <a:fld id="{F30F7205-41FB-46DE-B583-596CEB3EBE73}" type="slidenum">
              <a:rPr lang="en-US" smtClean="0"/>
              <a:t>50</a:t>
            </a:fld>
            <a:endParaRPr lang="en-US"/>
          </a:p>
        </p:txBody>
      </p:sp>
      <p:sp>
        <p:nvSpPr>
          <p:cNvPr id="6" name="Rectángulo: esquinas redondeadas 5">
            <a:extLst>
              <a:ext uri="{FF2B5EF4-FFF2-40B4-BE49-F238E27FC236}">
                <a16:creationId xmlns:a16="http://schemas.microsoft.com/office/drawing/2014/main" id="{84D23E5A-8AF6-0D8C-8C98-05317FFC8D58}"/>
              </a:ext>
            </a:extLst>
          </p:cNvPr>
          <p:cNvSpPr/>
          <p:nvPr/>
        </p:nvSpPr>
        <p:spPr>
          <a:xfrm>
            <a:off x="2554146" y="507717"/>
            <a:ext cx="7083706" cy="1012375"/>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CO" sz="2400" b="1" kern="0" dirty="0">
                <a:solidFill>
                  <a:schemeClr val="bg1"/>
                </a:solidFill>
                <a:effectLst/>
                <a:latin typeface="Arial" panose="020B0604020202020204" pitchFamily="34" charset="0"/>
                <a:ea typeface="Times New Roman" panose="02020603050405020304" pitchFamily="18" charset="0"/>
              </a:rPr>
              <a:t>Conductas más presentadas en Irregularidades en </a:t>
            </a:r>
            <a:r>
              <a:rPr lang="es-CO" sz="2400" b="1" dirty="0">
                <a:effectLst/>
                <a:latin typeface="Arial" panose="020B0604020202020204" pitchFamily="34" charset="0"/>
                <a:cs typeface="Arial" panose="020B0604020202020204" pitchFamily="34" charset="0"/>
              </a:rPr>
              <a:t>la Función Pública</a:t>
            </a:r>
            <a:endParaRPr lang="es-CO" sz="2400" dirty="0">
              <a:solidFill>
                <a:schemeClr val="bg1"/>
              </a:solidFill>
              <a:latin typeface="Museo Sans 900" panose="02000000000000000000" pitchFamily="50" charset="0"/>
            </a:endParaRPr>
          </a:p>
        </p:txBody>
      </p:sp>
      <p:sp>
        <p:nvSpPr>
          <p:cNvPr id="7" name="Rectángulo: esquinas redondeadas 6">
            <a:extLst>
              <a:ext uri="{FF2B5EF4-FFF2-40B4-BE49-F238E27FC236}">
                <a16:creationId xmlns:a16="http://schemas.microsoft.com/office/drawing/2014/main" id="{16D33CD2-F1A3-4EBF-306D-6C6E6CC6DE64}"/>
              </a:ext>
            </a:extLst>
          </p:cNvPr>
          <p:cNvSpPr/>
          <p:nvPr/>
        </p:nvSpPr>
        <p:spPr>
          <a:xfrm>
            <a:off x="1298714" y="3282273"/>
            <a:ext cx="4386038" cy="3008170"/>
          </a:xfrm>
          <a:prstGeom prst="roundRect">
            <a:avLst/>
          </a:prstGeom>
          <a:solidFill>
            <a:schemeClr val="accent2">
              <a:lumMod val="40000"/>
              <a:lumOff val="60000"/>
            </a:schemeClr>
          </a:solidFill>
          <a:ln>
            <a:solidFill>
              <a:schemeClr val="accent2">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CO" sz="2000" b="1" kern="0" dirty="0">
                <a:solidFill>
                  <a:schemeClr val="accent2">
                    <a:lumMod val="75000"/>
                  </a:schemeClr>
                </a:solidFill>
                <a:latin typeface="Arial" panose="020B0604020202020204" pitchFamily="34" charset="0"/>
                <a:ea typeface="Times New Roman" panose="02020603050405020304" pitchFamily="18" charset="0"/>
                <a:cs typeface="Times New Roman" panose="02020603050405020304" pitchFamily="18" charset="0"/>
              </a:rPr>
              <a:t>F</a:t>
            </a:r>
            <a:r>
              <a:rPr lang="es-CO" sz="2000" b="1" kern="0" dirty="0">
                <a:solidFill>
                  <a:schemeClr val="accent2">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uncionarios públicos de diferentes niveles utilizan su cargo para promocionar candidaturas u organizaciones políticas</a:t>
            </a:r>
            <a:endParaRPr lang="es-CO" sz="2000" b="1" dirty="0">
              <a:solidFill>
                <a:schemeClr val="accent2">
                  <a:lumMod val="75000"/>
                </a:schemeClr>
              </a:solidFill>
              <a:latin typeface="Museo Sans 900" panose="02000000000000000000" pitchFamily="50" charset="0"/>
            </a:endParaRPr>
          </a:p>
        </p:txBody>
      </p:sp>
      <p:sp>
        <p:nvSpPr>
          <p:cNvPr id="8" name="Rectángulo: esquinas redondeadas 7">
            <a:extLst>
              <a:ext uri="{FF2B5EF4-FFF2-40B4-BE49-F238E27FC236}">
                <a16:creationId xmlns:a16="http://schemas.microsoft.com/office/drawing/2014/main" id="{48321365-DF9F-C89E-797F-DABAA7F42BCA}"/>
              </a:ext>
            </a:extLst>
          </p:cNvPr>
          <p:cNvSpPr/>
          <p:nvPr/>
        </p:nvSpPr>
        <p:spPr>
          <a:xfrm>
            <a:off x="6228954" y="3282273"/>
            <a:ext cx="4386038" cy="3008170"/>
          </a:xfrm>
          <a:prstGeom prst="roundRect">
            <a:avLst/>
          </a:prstGeom>
          <a:solidFill>
            <a:schemeClr val="accent2">
              <a:lumMod val="40000"/>
              <a:lumOff val="60000"/>
            </a:schemeClr>
          </a:solidFill>
          <a:ln>
            <a:solidFill>
              <a:schemeClr val="accent2">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CO" sz="2000" b="1" kern="0" dirty="0">
                <a:solidFill>
                  <a:schemeClr val="accent2">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Presiones </a:t>
            </a:r>
            <a:r>
              <a:rPr lang="es-CO" sz="2000" b="1" kern="0" dirty="0">
                <a:solidFill>
                  <a:schemeClr val="accent2">
                    <a:lumMod val="75000"/>
                  </a:schemeClr>
                </a:solidFill>
                <a:latin typeface="Arial" panose="020B0604020202020204" pitchFamily="34" charset="0"/>
                <a:ea typeface="Times New Roman" panose="02020603050405020304" pitchFamily="18" charset="0"/>
                <a:cs typeface="Times New Roman" panose="02020603050405020304" pitchFamily="18" charset="0"/>
              </a:rPr>
              <a:t>a</a:t>
            </a:r>
            <a:r>
              <a:rPr lang="es-CO" sz="2000" b="1" kern="0" dirty="0">
                <a:solidFill>
                  <a:schemeClr val="accent2">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 subalternos, ejercidas por funcionarios públicos, buscando que apoyen a una opción política, por medio de la presentación de listados de votantes, asistencia a reuniones, etc.</a:t>
            </a:r>
            <a:endParaRPr lang="es-CO" sz="2000" b="1" dirty="0">
              <a:solidFill>
                <a:schemeClr val="accent2">
                  <a:lumMod val="75000"/>
                </a:schemeClr>
              </a:solidFill>
              <a:latin typeface="Museo Sans 900" panose="02000000000000000000" pitchFamily="50" charset="0"/>
            </a:endParaRPr>
          </a:p>
        </p:txBody>
      </p:sp>
      <p:sp>
        <p:nvSpPr>
          <p:cNvPr id="9" name="Elipse 8">
            <a:extLst>
              <a:ext uri="{FF2B5EF4-FFF2-40B4-BE49-F238E27FC236}">
                <a16:creationId xmlns:a16="http://schemas.microsoft.com/office/drawing/2014/main" id="{EF8E073A-13F5-E01E-C4FF-5144A6C01620}"/>
              </a:ext>
            </a:extLst>
          </p:cNvPr>
          <p:cNvSpPr/>
          <p:nvPr/>
        </p:nvSpPr>
        <p:spPr>
          <a:xfrm>
            <a:off x="2938836" y="1768358"/>
            <a:ext cx="1285127" cy="1265648"/>
          </a:xfrm>
          <a:prstGeom prst="ellipse">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1" name="Elipse 10">
            <a:extLst>
              <a:ext uri="{FF2B5EF4-FFF2-40B4-BE49-F238E27FC236}">
                <a16:creationId xmlns:a16="http://schemas.microsoft.com/office/drawing/2014/main" id="{CB7CD10C-47A1-CF42-0F0E-94A9D02FAD60}"/>
              </a:ext>
            </a:extLst>
          </p:cNvPr>
          <p:cNvSpPr/>
          <p:nvPr/>
        </p:nvSpPr>
        <p:spPr>
          <a:xfrm>
            <a:off x="7779409" y="1768358"/>
            <a:ext cx="1285127" cy="1265648"/>
          </a:xfrm>
          <a:prstGeom prst="ellipse">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999279AA-C146-4469-4A80-74F74B46BDF6}"/>
              </a:ext>
            </a:extLst>
          </p:cNvPr>
          <p:cNvPicPr>
            <a:picLocks noChangeAspect="1"/>
          </p:cNvPicPr>
          <p:nvPr/>
        </p:nvPicPr>
        <p:blipFill>
          <a:blip r:embed="rId2"/>
          <a:stretch>
            <a:fillRect/>
          </a:stretch>
        </p:blipFill>
        <p:spPr>
          <a:xfrm>
            <a:off x="3217155" y="2050190"/>
            <a:ext cx="754992" cy="754992"/>
          </a:xfrm>
          <a:prstGeom prst="rect">
            <a:avLst/>
          </a:prstGeom>
        </p:spPr>
      </p:pic>
      <p:pic>
        <p:nvPicPr>
          <p:cNvPr id="25" name="Imagen 24">
            <a:extLst>
              <a:ext uri="{FF2B5EF4-FFF2-40B4-BE49-F238E27FC236}">
                <a16:creationId xmlns:a16="http://schemas.microsoft.com/office/drawing/2014/main" id="{A4E121B7-55C0-6C4B-64A6-1231654A106A}"/>
              </a:ext>
            </a:extLst>
          </p:cNvPr>
          <p:cNvPicPr>
            <a:picLocks noChangeAspect="1"/>
          </p:cNvPicPr>
          <p:nvPr/>
        </p:nvPicPr>
        <p:blipFill>
          <a:blip r:embed="rId3"/>
          <a:stretch>
            <a:fillRect/>
          </a:stretch>
        </p:blipFill>
        <p:spPr>
          <a:xfrm>
            <a:off x="7986307" y="1965517"/>
            <a:ext cx="839665" cy="839665"/>
          </a:xfrm>
          <a:prstGeom prst="rect">
            <a:avLst/>
          </a:prstGeom>
        </p:spPr>
      </p:pic>
    </p:spTree>
    <p:extLst>
      <p:ext uri="{BB962C8B-B14F-4D97-AF65-F5344CB8AC3E}">
        <p14:creationId xmlns:p14="http://schemas.microsoft.com/office/powerpoint/2010/main" val="23227667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Elipse 29">
            <a:extLst>
              <a:ext uri="{FF2B5EF4-FFF2-40B4-BE49-F238E27FC236}">
                <a16:creationId xmlns:a16="http://schemas.microsoft.com/office/drawing/2014/main" id="{5EB5EB35-E59F-A3EC-7D5F-1B574087C510}"/>
              </a:ext>
            </a:extLst>
          </p:cNvPr>
          <p:cNvSpPr/>
          <p:nvPr/>
        </p:nvSpPr>
        <p:spPr>
          <a:xfrm>
            <a:off x="5444878" y="1581726"/>
            <a:ext cx="1006831" cy="1012375"/>
          </a:xfrm>
          <a:prstGeom prst="ellipse">
            <a:avLst/>
          </a:prstGeom>
          <a:solidFill>
            <a:schemeClr val="accent5">
              <a:lumMod val="40000"/>
              <a:lumOff val="6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7" name="Imagen 16">
            <a:extLst>
              <a:ext uri="{FF2B5EF4-FFF2-40B4-BE49-F238E27FC236}">
                <a16:creationId xmlns:a16="http://schemas.microsoft.com/office/drawing/2014/main" id="{90863DE8-C752-08D4-DA8C-7934C63D584E}"/>
              </a:ext>
            </a:extLst>
          </p:cNvPr>
          <p:cNvPicPr>
            <a:picLocks noChangeAspect="1"/>
          </p:cNvPicPr>
          <p:nvPr/>
        </p:nvPicPr>
        <p:blipFill>
          <a:blip r:embed="rId2"/>
          <a:stretch>
            <a:fillRect/>
          </a:stretch>
        </p:blipFill>
        <p:spPr>
          <a:xfrm>
            <a:off x="5623389" y="1740766"/>
            <a:ext cx="693870" cy="693870"/>
          </a:xfrm>
          <a:prstGeom prst="rect">
            <a:avLst/>
          </a:prstGeom>
        </p:spPr>
      </p:pic>
      <p:sp>
        <p:nvSpPr>
          <p:cNvPr id="4" name="Marcador de fecha 3">
            <a:extLst>
              <a:ext uri="{FF2B5EF4-FFF2-40B4-BE49-F238E27FC236}">
                <a16:creationId xmlns:a16="http://schemas.microsoft.com/office/drawing/2014/main" id="{EEFB78AA-6444-E23A-3921-D973AB35277A}"/>
              </a:ext>
            </a:extLst>
          </p:cNvPr>
          <p:cNvSpPr>
            <a:spLocks noGrp="1"/>
          </p:cNvSpPr>
          <p:nvPr>
            <p:ph type="dt" sz="half" idx="10"/>
          </p:nvPr>
        </p:nvSpPr>
        <p:spPr>
          <a:xfrm>
            <a:off x="838200" y="6488430"/>
            <a:ext cx="2743200" cy="365125"/>
          </a:xfrm>
        </p:spPr>
        <p:txBody>
          <a:bodyPr/>
          <a:lstStyle/>
          <a:p>
            <a:fld id="{4F96FC71-73A6-4904-83E6-4DB99DE63C21}" type="datetime1">
              <a:rPr lang="en-US" smtClean="0"/>
              <a:t>10/18/2023</a:t>
            </a:fld>
            <a:endParaRPr lang="en-US" dirty="0"/>
          </a:p>
        </p:txBody>
      </p:sp>
      <p:sp>
        <p:nvSpPr>
          <p:cNvPr id="5" name="Marcador de número de diapositiva 4">
            <a:extLst>
              <a:ext uri="{FF2B5EF4-FFF2-40B4-BE49-F238E27FC236}">
                <a16:creationId xmlns:a16="http://schemas.microsoft.com/office/drawing/2014/main" id="{955FC06B-408D-DE5E-F199-83D70FB879F8}"/>
              </a:ext>
            </a:extLst>
          </p:cNvPr>
          <p:cNvSpPr>
            <a:spLocks noGrp="1"/>
          </p:cNvSpPr>
          <p:nvPr>
            <p:ph type="sldNum" sz="quarter" idx="12"/>
          </p:nvPr>
        </p:nvSpPr>
        <p:spPr/>
        <p:txBody>
          <a:bodyPr/>
          <a:lstStyle/>
          <a:p>
            <a:fld id="{F30F7205-41FB-46DE-B583-596CEB3EBE73}" type="slidenum">
              <a:rPr lang="en-US" smtClean="0"/>
              <a:t>51</a:t>
            </a:fld>
            <a:endParaRPr lang="en-US"/>
          </a:p>
        </p:txBody>
      </p:sp>
      <p:sp>
        <p:nvSpPr>
          <p:cNvPr id="6" name="Rectángulo: esquinas redondeadas 5">
            <a:extLst>
              <a:ext uri="{FF2B5EF4-FFF2-40B4-BE49-F238E27FC236}">
                <a16:creationId xmlns:a16="http://schemas.microsoft.com/office/drawing/2014/main" id="{84D23E5A-8AF6-0D8C-8C98-05317FFC8D58}"/>
              </a:ext>
            </a:extLst>
          </p:cNvPr>
          <p:cNvSpPr/>
          <p:nvPr/>
        </p:nvSpPr>
        <p:spPr>
          <a:xfrm>
            <a:off x="2173351" y="308934"/>
            <a:ext cx="7464502" cy="1012375"/>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CO" sz="2400" b="1" kern="0" dirty="0">
                <a:solidFill>
                  <a:schemeClr val="bg1"/>
                </a:solidFill>
                <a:effectLst/>
                <a:latin typeface="Arial" panose="020B0604020202020204" pitchFamily="34" charset="0"/>
                <a:ea typeface="Times New Roman" panose="02020603050405020304" pitchFamily="18" charset="0"/>
              </a:rPr>
              <a:t>Conductas </a:t>
            </a:r>
            <a:r>
              <a:rPr lang="es-CO" sz="2400" b="1" kern="0" dirty="0">
                <a:solidFill>
                  <a:schemeClr val="bg1"/>
                </a:solidFill>
                <a:latin typeface="Arial" panose="020B0604020202020204" pitchFamily="34" charset="0"/>
                <a:ea typeface="Times New Roman" panose="02020603050405020304" pitchFamily="18" charset="0"/>
              </a:rPr>
              <a:t>más p</a:t>
            </a:r>
            <a:r>
              <a:rPr lang="es-CO" sz="2400" b="1" kern="0" dirty="0">
                <a:solidFill>
                  <a:schemeClr val="bg1"/>
                </a:solidFill>
                <a:effectLst/>
                <a:latin typeface="Arial" panose="020B0604020202020204" pitchFamily="34" charset="0"/>
                <a:ea typeface="Times New Roman" panose="02020603050405020304" pitchFamily="18" charset="0"/>
              </a:rPr>
              <a:t>resentadas en Irregularidades en </a:t>
            </a:r>
            <a:r>
              <a:rPr lang="es-CO" sz="2400" b="1" dirty="0">
                <a:effectLst/>
                <a:latin typeface="Arial" panose="020B0604020202020204" pitchFamily="34" charset="0"/>
                <a:cs typeface="Arial" panose="020B0604020202020204" pitchFamily="34" charset="0"/>
              </a:rPr>
              <a:t>Publicidad y Medios de Comunicación</a:t>
            </a:r>
            <a:endParaRPr lang="es-CO" sz="2400" dirty="0">
              <a:solidFill>
                <a:schemeClr val="bg1"/>
              </a:solidFill>
              <a:latin typeface="Museo Sans 900" panose="02000000000000000000" pitchFamily="50" charset="0"/>
            </a:endParaRPr>
          </a:p>
        </p:txBody>
      </p:sp>
      <p:sp>
        <p:nvSpPr>
          <p:cNvPr id="24" name="Elipse 23">
            <a:extLst>
              <a:ext uri="{FF2B5EF4-FFF2-40B4-BE49-F238E27FC236}">
                <a16:creationId xmlns:a16="http://schemas.microsoft.com/office/drawing/2014/main" id="{7CC12595-C54B-2518-22DF-3A0997F424A5}"/>
              </a:ext>
            </a:extLst>
          </p:cNvPr>
          <p:cNvSpPr/>
          <p:nvPr/>
        </p:nvSpPr>
        <p:spPr>
          <a:xfrm>
            <a:off x="1995975" y="1556929"/>
            <a:ext cx="1006831" cy="1012375"/>
          </a:xfrm>
          <a:prstGeom prst="ellipse">
            <a:avLst/>
          </a:prstGeom>
          <a:solidFill>
            <a:schemeClr val="accent5">
              <a:lumMod val="40000"/>
              <a:lumOff val="6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0" name="Rectángulo: esquinas redondeadas 19">
            <a:extLst>
              <a:ext uri="{FF2B5EF4-FFF2-40B4-BE49-F238E27FC236}">
                <a16:creationId xmlns:a16="http://schemas.microsoft.com/office/drawing/2014/main" id="{5D210AD9-8A04-E4C8-2AE8-D86BF8FC2DDB}"/>
              </a:ext>
            </a:extLst>
          </p:cNvPr>
          <p:cNvSpPr/>
          <p:nvPr/>
        </p:nvSpPr>
        <p:spPr>
          <a:xfrm>
            <a:off x="4529007" y="2769835"/>
            <a:ext cx="2985818" cy="3859403"/>
          </a:xfrm>
          <a:prstGeom prst="roundRect">
            <a:avLst/>
          </a:prstGeom>
          <a:solidFill>
            <a:schemeClr val="accent5">
              <a:lumMod val="40000"/>
              <a:lumOff val="60000"/>
            </a:schemeClr>
          </a:solidFill>
          <a:ln>
            <a:solidFill>
              <a:schemeClr val="accent5">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CO" sz="2000" b="1" kern="0" dirty="0">
                <a:solidFill>
                  <a:schemeClr val="accent1">
                    <a:lumMod val="50000"/>
                  </a:schemeClr>
                </a:solidFill>
                <a:effectLst/>
                <a:latin typeface="Arial" panose="020B0604020202020204" pitchFamily="34" charset="0"/>
                <a:ea typeface="Times New Roman" panose="02020603050405020304" pitchFamily="18" charset="0"/>
              </a:rPr>
              <a:t>Propaganda anticipada o de expectativa, donde precandidaturas realizan publicaciones en redes sociales antes de la fecha permitida (02 de Agosto)</a:t>
            </a:r>
            <a:r>
              <a:rPr lang="es-CO" sz="2000" b="1" kern="0" dirty="0">
                <a:solidFill>
                  <a:srgbClr val="000000"/>
                </a:solidFill>
                <a:effectLst/>
                <a:latin typeface="Arial" panose="020B0604020202020204" pitchFamily="34" charset="0"/>
                <a:ea typeface="Times New Roman" panose="02020603050405020304" pitchFamily="18" charset="0"/>
              </a:rPr>
              <a:t>.</a:t>
            </a:r>
            <a:endParaRPr lang="es-CO" sz="2000" b="1" dirty="0">
              <a:solidFill>
                <a:schemeClr val="bg1"/>
              </a:solidFill>
              <a:latin typeface="Museo Sans 900" panose="02000000000000000000" pitchFamily="50" charset="0"/>
            </a:endParaRPr>
          </a:p>
        </p:txBody>
      </p:sp>
      <p:pic>
        <p:nvPicPr>
          <p:cNvPr id="19" name="Imagen 18">
            <a:extLst>
              <a:ext uri="{FF2B5EF4-FFF2-40B4-BE49-F238E27FC236}">
                <a16:creationId xmlns:a16="http://schemas.microsoft.com/office/drawing/2014/main" id="{04259A9C-74A6-76B4-F8B3-F3888376DF64}"/>
              </a:ext>
            </a:extLst>
          </p:cNvPr>
          <p:cNvPicPr>
            <a:picLocks noChangeAspect="1"/>
          </p:cNvPicPr>
          <p:nvPr/>
        </p:nvPicPr>
        <p:blipFill>
          <a:blip r:embed="rId3"/>
          <a:stretch>
            <a:fillRect/>
          </a:stretch>
        </p:blipFill>
        <p:spPr>
          <a:xfrm>
            <a:off x="2173351" y="1763260"/>
            <a:ext cx="639260" cy="639260"/>
          </a:xfrm>
          <a:prstGeom prst="rect">
            <a:avLst/>
          </a:prstGeom>
        </p:spPr>
      </p:pic>
      <p:sp>
        <p:nvSpPr>
          <p:cNvPr id="23" name="Rectángulo: esquinas redondeadas 22">
            <a:extLst>
              <a:ext uri="{FF2B5EF4-FFF2-40B4-BE49-F238E27FC236}">
                <a16:creationId xmlns:a16="http://schemas.microsoft.com/office/drawing/2014/main" id="{9D4F4F8A-4BEC-0F2F-B506-8C5F3619D795}"/>
              </a:ext>
            </a:extLst>
          </p:cNvPr>
          <p:cNvSpPr/>
          <p:nvPr/>
        </p:nvSpPr>
        <p:spPr>
          <a:xfrm>
            <a:off x="1028971" y="2756526"/>
            <a:ext cx="2985819" cy="3792540"/>
          </a:xfrm>
          <a:prstGeom prst="roundRect">
            <a:avLst/>
          </a:prstGeom>
          <a:solidFill>
            <a:schemeClr val="accent5">
              <a:lumMod val="40000"/>
              <a:lumOff val="60000"/>
            </a:schemeClr>
          </a:solidFill>
          <a:ln>
            <a:solidFill>
              <a:schemeClr val="accent5">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CO" sz="2000" b="1" kern="0" dirty="0">
                <a:solidFill>
                  <a:schemeClr val="accent1">
                    <a:lumMod val="50000"/>
                  </a:schemeClr>
                </a:solidFill>
                <a:effectLst/>
                <a:latin typeface="Arial" panose="020B0604020202020204" pitchFamily="34" charset="0"/>
                <a:ea typeface="Times New Roman" panose="02020603050405020304" pitchFamily="18" charset="0"/>
              </a:rPr>
              <a:t>Participan en eventos públicos con distintivos de campaña, identificándose como candidatos, aunque la ley autoriza esto solo a partir del 29 de julio</a:t>
            </a:r>
            <a:endParaRPr lang="es-CO" sz="2000" b="1" dirty="0">
              <a:solidFill>
                <a:schemeClr val="accent1">
                  <a:lumMod val="50000"/>
                </a:schemeClr>
              </a:solidFill>
              <a:latin typeface="Museo Sans 900" panose="02000000000000000000" pitchFamily="50" charset="0"/>
            </a:endParaRPr>
          </a:p>
        </p:txBody>
      </p:sp>
      <p:sp>
        <p:nvSpPr>
          <p:cNvPr id="31" name="Elipse 30">
            <a:extLst>
              <a:ext uri="{FF2B5EF4-FFF2-40B4-BE49-F238E27FC236}">
                <a16:creationId xmlns:a16="http://schemas.microsoft.com/office/drawing/2014/main" id="{DBFC0247-F0D7-AEB8-963D-6581BADE919E}"/>
              </a:ext>
            </a:extLst>
          </p:cNvPr>
          <p:cNvSpPr/>
          <p:nvPr/>
        </p:nvSpPr>
        <p:spPr>
          <a:xfrm>
            <a:off x="8968820" y="1563303"/>
            <a:ext cx="1006831" cy="1012375"/>
          </a:xfrm>
          <a:prstGeom prst="ellipse">
            <a:avLst/>
          </a:prstGeom>
          <a:solidFill>
            <a:schemeClr val="accent5">
              <a:lumMod val="40000"/>
              <a:lumOff val="6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6" name="Rectángulo: esquinas redondeadas 25">
            <a:extLst>
              <a:ext uri="{FF2B5EF4-FFF2-40B4-BE49-F238E27FC236}">
                <a16:creationId xmlns:a16="http://schemas.microsoft.com/office/drawing/2014/main" id="{133C1A59-34E8-1DEA-600F-CBD158975837}"/>
              </a:ext>
            </a:extLst>
          </p:cNvPr>
          <p:cNvSpPr/>
          <p:nvPr/>
        </p:nvSpPr>
        <p:spPr>
          <a:xfrm>
            <a:off x="8001389" y="2723347"/>
            <a:ext cx="2985818" cy="3885402"/>
          </a:xfrm>
          <a:prstGeom prst="roundRect">
            <a:avLst/>
          </a:prstGeom>
          <a:solidFill>
            <a:schemeClr val="accent5">
              <a:lumMod val="40000"/>
              <a:lumOff val="60000"/>
            </a:schemeClr>
          </a:solidFill>
          <a:ln>
            <a:solidFill>
              <a:schemeClr val="accent5">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CO" sz="2000" b="1" kern="0" dirty="0">
                <a:solidFill>
                  <a:schemeClr val="accent1">
                    <a:lumMod val="50000"/>
                  </a:schemeClr>
                </a:solidFill>
                <a:effectLst/>
                <a:latin typeface="Arial" panose="020B0604020202020204" pitchFamily="34" charset="0"/>
                <a:ea typeface="Times New Roman" panose="02020603050405020304" pitchFamily="18" charset="0"/>
              </a:rPr>
              <a:t>Durante el último mes: Excesos de propaganda electoral, o fijación de carteles, avisos y otras formas de publicidad exterior visual en lugares prohibidos, como postes de luz e infraestructura pública.</a:t>
            </a:r>
            <a:endParaRPr lang="es-CO" sz="2000" b="1" dirty="0">
              <a:solidFill>
                <a:schemeClr val="accent1">
                  <a:lumMod val="50000"/>
                </a:schemeClr>
              </a:solidFill>
            </a:endParaRPr>
          </a:p>
        </p:txBody>
      </p:sp>
      <p:pic>
        <p:nvPicPr>
          <p:cNvPr id="29" name="Imagen 28">
            <a:extLst>
              <a:ext uri="{FF2B5EF4-FFF2-40B4-BE49-F238E27FC236}">
                <a16:creationId xmlns:a16="http://schemas.microsoft.com/office/drawing/2014/main" id="{3222C480-A228-3D08-A34B-A246D1FEC79A}"/>
              </a:ext>
            </a:extLst>
          </p:cNvPr>
          <p:cNvPicPr>
            <a:picLocks noChangeAspect="1"/>
          </p:cNvPicPr>
          <p:nvPr/>
        </p:nvPicPr>
        <p:blipFill>
          <a:blip r:embed="rId4"/>
          <a:stretch>
            <a:fillRect/>
          </a:stretch>
        </p:blipFill>
        <p:spPr>
          <a:xfrm>
            <a:off x="9138961" y="1734283"/>
            <a:ext cx="684169" cy="684169"/>
          </a:xfrm>
          <a:prstGeom prst="rect">
            <a:avLst/>
          </a:prstGeom>
        </p:spPr>
      </p:pic>
    </p:spTree>
    <p:extLst>
      <p:ext uri="{BB962C8B-B14F-4D97-AF65-F5344CB8AC3E}">
        <p14:creationId xmlns:p14="http://schemas.microsoft.com/office/powerpoint/2010/main" val="35434275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EEFB78AA-6444-E23A-3921-D973AB35277A}"/>
              </a:ext>
            </a:extLst>
          </p:cNvPr>
          <p:cNvSpPr>
            <a:spLocks noGrp="1"/>
          </p:cNvSpPr>
          <p:nvPr>
            <p:ph type="dt" sz="half" idx="10"/>
          </p:nvPr>
        </p:nvSpPr>
        <p:spPr/>
        <p:txBody>
          <a:bodyPr/>
          <a:lstStyle/>
          <a:p>
            <a:fld id="{4F96FC71-73A6-4904-83E6-4DB99DE63C21}" type="datetime1">
              <a:rPr lang="en-US" smtClean="0"/>
              <a:t>10/18/2023</a:t>
            </a:fld>
            <a:endParaRPr lang="en-US"/>
          </a:p>
        </p:txBody>
      </p:sp>
      <p:sp>
        <p:nvSpPr>
          <p:cNvPr id="5" name="Marcador de número de diapositiva 4">
            <a:extLst>
              <a:ext uri="{FF2B5EF4-FFF2-40B4-BE49-F238E27FC236}">
                <a16:creationId xmlns:a16="http://schemas.microsoft.com/office/drawing/2014/main" id="{955FC06B-408D-DE5E-F199-83D70FB879F8}"/>
              </a:ext>
            </a:extLst>
          </p:cNvPr>
          <p:cNvSpPr>
            <a:spLocks noGrp="1"/>
          </p:cNvSpPr>
          <p:nvPr>
            <p:ph type="sldNum" sz="quarter" idx="12"/>
          </p:nvPr>
        </p:nvSpPr>
        <p:spPr/>
        <p:txBody>
          <a:bodyPr/>
          <a:lstStyle/>
          <a:p>
            <a:fld id="{F30F7205-41FB-46DE-B583-596CEB3EBE73}" type="slidenum">
              <a:rPr lang="en-US" smtClean="0"/>
              <a:t>52</a:t>
            </a:fld>
            <a:endParaRPr lang="en-US"/>
          </a:p>
        </p:txBody>
      </p:sp>
      <p:sp>
        <p:nvSpPr>
          <p:cNvPr id="6" name="Rectángulo: esquinas redondeadas 5">
            <a:extLst>
              <a:ext uri="{FF2B5EF4-FFF2-40B4-BE49-F238E27FC236}">
                <a16:creationId xmlns:a16="http://schemas.microsoft.com/office/drawing/2014/main" id="{84D23E5A-8AF6-0D8C-8C98-05317FFC8D58}"/>
              </a:ext>
            </a:extLst>
          </p:cNvPr>
          <p:cNvSpPr/>
          <p:nvPr/>
        </p:nvSpPr>
        <p:spPr>
          <a:xfrm>
            <a:off x="2554146" y="507717"/>
            <a:ext cx="7083706" cy="1012375"/>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CO" sz="2400" b="1" kern="0" dirty="0">
                <a:solidFill>
                  <a:schemeClr val="bg1"/>
                </a:solidFill>
                <a:effectLst/>
                <a:latin typeface="Arial" panose="020B0604020202020204" pitchFamily="34" charset="0"/>
                <a:ea typeface="Times New Roman" panose="02020603050405020304" pitchFamily="18" charset="0"/>
              </a:rPr>
              <a:t>Conductas más presentadas en Irregularidades en </a:t>
            </a:r>
            <a:r>
              <a:rPr lang="es-CO" sz="2400" b="1" dirty="0">
                <a:effectLst/>
                <a:latin typeface="Arial" panose="020B0604020202020204" pitchFamily="34" charset="0"/>
                <a:cs typeface="Arial" panose="020B0604020202020204" pitchFamily="34" charset="0"/>
              </a:rPr>
              <a:t>el Voto Libre</a:t>
            </a:r>
            <a:endParaRPr lang="es-CO" sz="2400" dirty="0">
              <a:solidFill>
                <a:schemeClr val="bg1"/>
              </a:solidFill>
              <a:latin typeface="Museo Sans 900" panose="02000000000000000000" pitchFamily="50" charset="0"/>
            </a:endParaRPr>
          </a:p>
        </p:txBody>
      </p:sp>
      <p:sp>
        <p:nvSpPr>
          <p:cNvPr id="7" name="Rectángulo: esquinas redondeadas 6">
            <a:extLst>
              <a:ext uri="{FF2B5EF4-FFF2-40B4-BE49-F238E27FC236}">
                <a16:creationId xmlns:a16="http://schemas.microsoft.com/office/drawing/2014/main" id="{16D33CD2-F1A3-4EBF-306D-6C6E6CC6DE64}"/>
              </a:ext>
            </a:extLst>
          </p:cNvPr>
          <p:cNvSpPr/>
          <p:nvPr/>
        </p:nvSpPr>
        <p:spPr>
          <a:xfrm>
            <a:off x="1298714" y="3282273"/>
            <a:ext cx="4386038" cy="3008170"/>
          </a:xfrm>
          <a:prstGeom prst="roundRect">
            <a:avLst/>
          </a:prstGeom>
          <a:solidFill>
            <a:schemeClr val="accent6">
              <a:lumMod val="60000"/>
              <a:lumOff val="40000"/>
            </a:schemeClr>
          </a:solidFill>
          <a:ln>
            <a:solidFill>
              <a:schemeClr val="accent2">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CO" sz="2000" b="1" kern="0" dirty="0">
                <a:solidFill>
                  <a:schemeClr val="accent2">
                    <a:lumMod val="75000"/>
                  </a:schemeClr>
                </a:solidFill>
                <a:latin typeface="Arial" panose="020B0604020202020204" pitchFamily="34" charset="0"/>
                <a:cs typeface="Times New Roman" panose="02020603050405020304" pitchFamily="18" charset="0"/>
              </a:rPr>
              <a:t>Presiones y amenazas a votantes para que:</a:t>
            </a:r>
          </a:p>
          <a:p>
            <a:pPr marL="342900" indent="-342900" algn="ctr">
              <a:buFont typeface="Arial" panose="020B0604020202020204" pitchFamily="34" charset="0"/>
              <a:buChar char="•"/>
            </a:pPr>
            <a:r>
              <a:rPr lang="es-CO" sz="2000" b="1" kern="0" dirty="0">
                <a:solidFill>
                  <a:schemeClr val="accent2">
                    <a:lumMod val="75000"/>
                  </a:schemeClr>
                </a:solidFill>
                <a:latin typeface="Arial" panose="020B0604020202020204" pitchFamily="34" charset="0"/>
                <a:cs typeface="Times New Roman" panose="02020603050405020304" pitchFamily="18" charset="0"/>
              </a:rPr>
              <a:t>Voten por una candidatura determinada</a:t>
            </a:r>
          </a:p>
          <a:p>
            <a:pPr marL="342900" indent="-342900" algn="ctr">
              <a:buFont typeface="Arial" panose="020B0604020202020204" pitchFamily="34" charset="0"/>
              <a:buChar char="•"/>
            </a:pPr>
            <a:r>
              <a:rPr lang="es-CO" sz="2000" b="1" kern="0" dirty="0">
                <a:solidFill>
                  <a:schemeClr val="accent2">
                    <a:lumMod val="75000"/>
                  </a:schemeClr>
                </a:solidFill>
                <a:latin typeface="Arial" panose="020B0604020202020204" pitchFamily="34" charset="0"/>
                <a:cs typeface="Times New Roman" panose="02020603050405020304" pitchFamily="18" charset="0"/>
              </a:rPr>
              <a:t>Se abstengan de votar</a:t>
            </a:r>
          </a:p>
          <a:p>
            <a:pPr marL="342900" indent="-342900" algn="ctr">
              <a:buFont typeface="Arial" panose="020B0604020202020204" pitchFamily="34" charset="0"/>
              <a:buChar char="•"/>
            </a:pPr>
            <a:r>
              <a:rPr lang="es-CO" sz="2000" b="1" kern="0" dirty="0">
                <a:solidFill>
                  <a:schemeClr val="accent2">
                    <a:lumMod val="75000"/>
                  </a:schemeClr>
                </a:solidFill>
                <a:latin typeface="Arial" panose="020B0604020202020204" pitchFamily="34" charset="0"/>
                <a:cs typeface="Times New Roman" panose="02020603050405020304" pitchFamily="18" charset="0"/>
              </a:rPr>
              <a:t>Cambien su intención de voto</a:t>
            </a:r>
            <a:endParaRPr lang="es-CO" sz="2000" b="1" dirty="0">
              <a:solidFill>
                <a:schemeClr val="accent2">
                  <a:lumMod val="75000"/>
                </a:schemeClr>
              </a:solidFill>
              <a:latin typeface="Museo Sans 900" panose="02000000000000000000" pitchFamily="50" charset="0"/>
            </a:endParaRPr>
          </a:p>
        </p:txBody>
      </p:sp>
      <p:sp>
        <p:nvSpPr>
          <p:cNvPr id="8" name="Rectángulo: esquinas redondeadas 7">
            <a:extLst>
              <a:ext uri="{FF2B5EF4-FFF2-40B4-BE49-F238E27FC236}">
                <a16:creationId xmlns:a16="http://schemas.microsoft.com/office/drawing/2014/main" id="{48321365-DF9F-C89E-797F-DABAA7F42BCA}"/>
              </a:ext>
            </a:extLst>
          </p:cNvPr>
          <p:cNvSpPr/>
          <p:nvPr/>
        </p:nvSpPr>
        <p:spPr>
          <a:xfrm>
            <a:off x="6228953" y="3282273"/>
            <a:ext cx="4386038" cy="3008170"/>
          </a:xfrm>
          <a:prstGeom prst="roundRect">
            <a:avLst/>
          </a:prstGeom>
          <a:solidFill>
            <a:schemeClr val="accent6">
              <a:lumMod val="60000"/>
              <a:lumOff val="40000"/>
            </a:schemeClr>
          </a:solidFill>
          <a:ln>
            <a:solidFill>
              <a:schemeClr val="accent2">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CO" sz="2000" b="1" kern="0" dirty="0">
                <a:solidFill>
                  <a:schemeClr val="accent2">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Entrega de sumas de dineros, bienes y servicios a cambio de la intención de voto de las personas.</a:t>
            </a:r>
            <a:endParaRPr lang="es-CO" sz="2000" b="1" dirty="0">
              <a:solidFill>
                <a:schemeClr val="accent2">
                  <a:lumMod val="75000"/>
                </a:schemeClr>
              </a:solidFill>
              <a:latin typeface="Museo Sans 900" panose="02000000000000000000" pitchFamily="50" charset="0"/>
            </a:endParaRPr>
          </a:p>
        </p:txBody>
      </p:sp>
      <p:sp>
        <p:nvSpPr>
          <p:cNvPr id="9" name="Elipse 8">
            <a:extLst>
              <a:ext uri="{FF2B5EF4-FFF2-40B4-BE49-F238E27FC236}">
                <a16:creationId xmlns:a16="http://schemas.microsoft.com/office/drawing/2014/main" id="{EF8E073A-13F5-E01E-C4FF-5144A6C01620}"/>
              </a:ext>
            </a:extLst>
          </p:cNvPr>
          <p:cNvSpPr/>
          <p:nvPr/>
        </p:nvSpPr>
        <p:spPr>
          <a:xfrm>
            <a:off x="2938836" y="1768358"/>
            <a:ext cx="1285127" cy="1265648"/>
          </a:xfrm>
          <a:prstGeom prst="ellipse">
            <a:avLst/>
          </a:prstGeom>
          <a:solidFill>
            <a:schemeClr val="accent6">
              <a:lumMod val="60000"/>
              <a:lumOff val="4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1" name="Elipse 10">
            <a:extLst>
              <a:ext uri="{FF2B5EF4-FFF2-40B4-BE49-F238E27FC236}">
                <a16:creationId xmlns:a16="http://schemas.microsoft.com/office/drawing/2014/main" id="{CB7CD10C-47A1-CF42-0F0E-94A9D02FAD60}"/>
              </a:ext>
            </a:extLst>
          </p:cNvPr>
          <p:cNvSpPr/>
          <p:nvPr/>
        </p:nvSpPr>
        <p:spPr>
          <a:xfrm>
            <a:off x="7779408" y="1768358"/>
            <a:ext cx="1285127" cy="1265648"/>
          </a:xfrm>
          <a:prstGeom prst="ellipse">
            <a:avLst/>
          </a:prstGeom>
          <a:solidFill>
            <a:schemeClr val="accent6">
              <a:lumMod val="60000"/>
              <a:lumOff val="4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2" name="Imagen 11">
            <a:extLst>
              <a:ext uri="{FF2B5EF4-FFF2-40B4-BE49-F238E27FC236}">
                <a16:creationId xmlns:a16="http://schemas.microsoft.com/office/drawing/2014/main" id="{B293C42B-CA25-BF6B-65BE-D293D56D5B20}"/>
              </a:ext>
            </a:extLst>
          </p:cNvPr>
          <p:cNvPicPr>
            <a:picLocks noChangeAspect="1"/>
          </p:cNvPicPr>
          <p:nvPr/>
        </p:nvPicPr>
        <p:blipFill>
          <a:blip r:embed="rId2"/>
          <a:stretch>
            <a:fillRect/>
          </a:stretch>
        </p:blipFill>
        <p:spPr>
          <a:xfrm>
            <a:off x="3188460" y="1933142"/>
            <a:ext cx="839665" cy="839665"/>
          </a:xfrm>
          <a:prstGeom prst="rect">
            <a:avLst/>
          </a:prstGeom>
        </p:spPr>
      </p:pic>
      <p:pic>
        <p:nvPicPr>
          <p:cNvPr id="14" name="Imagen 13">
            <a:extLst>
              <a:ext uri="{FF2B5EF4-FFF2-40B4-BE49-F238E27FC236}">
                <a16:creationId xmlns:a16="http://schemas.microsoft.com/office/drawing/2014/main" id="{C164BD55-7824-116E-17F8-A8EACE1A3F81}"/>
              </a:ext>
            </a:extLst>
          </p:cNvPr>
          <p:cNvPicPr>
            <a:picLocks noChangeAspect="1"/>
          </p:cNvPicPr>
          <p:nvPr/>
        </p:nvPicPr>
        <p:blipFill>
          <a:blip r:embed="rId3"/>
          <a:stretch>
            <a:fillRect/>
          </a:stretch>
        </p:blipFill>
        <p:spPr>
          <a:xfrm>
            <a:off x="8008129" y="1965517"/>
            <a:ext cx="839665" cy="839665"/>
          </a:xfrm>
          <a:prstGeom prst="rect">
            <a:avLst/>
          </a:prstGeom>
        </p:spPr>
      </p:pic>
    </p:spTree>
    <p:extLst>
      <p:ext uri="{BB962C8B-B14F-4D97-AF65-F5344CB8AC3E}">
        <p14:creationId xmlns:p14="http://schemas.microsoft.com/office/powerpoint/2010/main" val="24830519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EEFB78AA-6444-E23A-3921-D973AB35277A}"/>
              </a:ext>
            </a:extLst>
          </p:cNvPr>
          <p:cNvSpPr>
            <a:spLocks noGrp="1"/>
          </p:cNvSpPr>
          <p:nvPr>
            <p:ph type="dt" sz="half" idx="10"/>
          </p:nvPr>
        </p:nvSpPr>
        <p:spPr/>
        <p:txBody>
          <a:bodyPr/>
          <a:lstStyle/>
          <a:p>
            <a:fld id="{4F96FC71-73A6-4904-83E6-4DB99DE63C21}" type="datetime1">
              <a:rPr lang="en-US" smtClean="0"/>
              <a:t>10/18/2023</a:t>
            </a:fld>
            <a:endParaRPr lang="en-US"/>
          </a:p>
        </p:txBody>
      </p:sp>
      <p:sp>
        <p:nvSpPr>
          <p:cNvPr id="5" name="Marcador de número de diapositiva 4">
            <a:extLst>
              <a:ext uri="{FF2B5EF4-FFF2-40B4-BE49-F238E27FC236}">
                <a16:creationId xmlns:a16="http://schemas.microsoft.com/office/drawing/2014/main" id="{955FC06B-408D-DE5E-F199-83D70FB879F8}"/>
              </a:ext>
            </a:extLst>
          </p:cNvPr>
          <p:cNvSpPr>
            <a:spLocks noGrp="1"/>
          </p:cNvSpPr>
          <p:nvPr>
            <p:ph type="sldNum" sz="quarter" idx="12"/>
          </p:nvPr>
        </p:nvSpPr>
        <p:spPr/>
        <p:txBody>
          <a:bodyPr/>
          <a:lstStyle/>
          <a:p>
            <a:fld id="{F30F7205-41FB-46DE-B583-596CEB3EBE73}" type="slidenum">
              <a:rPr lang="en-US" smtClean="0"/>
              <a:t>53</a:t>
            </a:fld>
            <a:endParaRPr lang="en-US"/>
          </a:p>
        </p:txBody>
      </p:sp>
      <p:sp>
        <p:nvSpPr>
          <p:cNvPr id="6" name="Rectángulo: esquinas redondeadas 5">
            <a:extLst>
              <a:ext uri="{FF2B5EF4-FFF2-40B4-BE49-F238E27FC236}">
                <a16:creationId xmlns:a16="http://schemas.microsoft.com/office/drawing/2014/main" id="{84D23E5A-8AF6-0D8C-8C98-05317FFC8D58}"/>
              </a:ext>
            </a:extLst>
          </p:cNvPr>
          <p:cNvSpPr/>
          <p:nvPr/>
        </p:nvSpPr>
        <p:spPr>
          <a:xfrm>
            <a:off x="3256325" y="427364"/>
            <a:ext cx="5679350" cy="799051"/>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MX" sz="2400" b="1" kern="0" dirty="0">
                <a:solidFill>
                  <a:schemeClr val="bg1"/>
                </a:solidFill>
                <a:latin typeface="Arial" panose="020B0604020202020204" pitchFamily="34" charset="0"/>
                <a:ea typeface="Times New Roman" panose="02020603050405020304" pitchFamily="18" charset="0"/>
              </a:rPr>
              <a:t>D</a:t>
            </a:r>
            <a:r>
              <a:rPr lang="es-MX" sz="2400" b="1" kern="0" dirty="0">
                <a:solidFill>
                  <a:schemeClr val="bg1"/>
                </a:solidFill>
                <a:effectLst/>
                <a:latin typeface="Arial" panose="020B0604020202020204" pitchFamily="34" charset="0"/>
                <a:ea typeface="Times New Roman" panose="02020603050405020304" pitchFamily="18" charset="0"/>
              </a:rPr>
              <a:t>istribución territorial de los reportes</a:t>
            </a:r>
            <a:endParaRPr lang="es-CO" sz="2400" dirty="0">
              <a:solidFill>
                <a:schemeClr val="bg1"/>
              </a:solidFill>
              <a:latin typeface="Museo Sans 900" panose="02000000000000000000" pitchFamily="50" charset="0"/>
            </a:endParaRPr>
          </a:p>
        </p:txBody>
      </p:sp>
      <p:sp>
        <p:nvSpPr>
          <p:cNvPr id="3" name="CuadroTexto 2">
            <a:extLst>
              <a:ext uri="{FF2B5EF4-FFF2-40B4-BE49-F238E27FC236}">
                <a16:creationId xmlns:a16="http://schemas.microsoft.com/office/drawing/2014/main" id="{0054843B-C8E4-E398-A78E-9C9B990EAA0C}"/>
              </a:ext>
            </a:extLst>
          </p:cNvPr>
          <p:cNvSpPr txBox="1"/>
          <p:nvPr/>
        </p:nvSpPr>
        <p:spPr>
          <a:xfrm>
            <a:off x="2613992" y="2013297"/>
            <a:ext cx="4045226" cy="2782941"/>
          </a:xfrm>
          <a:prstGeom prst="rect">
            <a:avLst/>
          </a:prstGeom>
          <a:noFill/>
        </p:spPr>
        <p:txBody>
          <a:bodyPr wrap="square">
            <a:spAutoFit/>
          </a:bodyPr>
          <a:lstStyle/>
          <a:p>
            <a:pPr>
              <a:lnSpc>
                <a:spcPct val="200000"/>
              </a:lnSpc>
            </a:pPr>
            <a:r>
              <a:rPr lang="es-CO" sz="1800" kern="0" dirty="0">
                <a:solidFill>
                  <a:srgbClr val="000000"/>
                </a:solidFill>
                <a:effectLst/>
                <a:latin typeface="Arial" panose="020B0604020202020204" pitchFamily="34" charset="0"/>
                <a:ea typeface="Times New Roman" panose="02020603050405020304" pitchFamily="18" charset="0"/>
              </a:rPr>
              <a:t>Antioquia con </a:t>
            </a:r>
            <a:r>
              <a:rPr lang="es-CO" kern="0" dirty="0">
                <a:solidFill>
                  <a:srgbClr val="000000"/>
                </a:solidFill>
                <a:latin typeface="Arial" panose="020B0604020202020204" pitchFamily="34" charset="0"/>
                <a:ea typeface="Times New Roman" panose="02020603050405020304" pitchFamily="18" charset="0"/>
              </a:rPr>
              <a:t>192</a:t>
            </a:r>
            <a:r>
              <a:rPr lang="es-CO" sz="1800" kern="0" dirty="0">
                <a:solidFill>
                  <a:srgbClr val="000000"/>
                </a:solidFill>
                <a:effectLst/>
                <a:latin typeface="Arial" panose="020B0604020202020204" pitchFamily="34" charset="0"/>
                <a:ea typeface="Times New Roman" panose="02020603050405020304" pitchFamily="18" charset="0"/>
              </a:rPr>
              <a:t> reportes.</a:t>
            </a:r>
            <a:endParaRPr lang="es-CO" kern="0" dirty="0">
              <a:solidFill>
                <a:srgbClr val="000000"/>
              </a:solidFill>
              <a:latin typeface="Arial" panose="020B0604020202020204" pitchFamily="34" charset="0"/>
              <a:ea typeface="Times New Roman" panose="02020603050405020304" pitchFamily="18" charset="0"/>
            </a:endParaRPr>
          </a:p>
          <a:p>
            <a:pPr>
              <a:lnSpc>
                <a:spcPct val="200000"/>
              </a:lnSpc>
            </a:pPr>
            <a:r>
              <a:rPr lang="es-CO" sz="1800" kern="0" dirty="0">
                <a:solidFill>
                  <a:srgbClr val="000000"/>
                </a:solidFill>
                <a:effectLst/>
                <a:latin typeface="Arial" panose="020B0604020202020204" pitchFamily="34" charset="0"/>
                <a:ea typeface="Times New Roman" panose="02020603050405020304" pitchFamily="18" charset="0"/>
              </a:rPr>
              <a:t>Santander con </a:t>
            </a:r>
            <a:r>
              <a:rPr lang="es-CO" kern="0" dirty="0">
                <a:solidFill>
                  <a:srgbClr val="000000"/>
                </a:solidFill>
                <a:latin typeface="Arial" panose="020B0604020202020204" pitchFamily="34" charset="0"/>
                <a:ea typeface="Times New Roman" panose="02020603050405020304" pitchFamily="18" charset="0"/>
              </a:rPr>
              <a:t>140</a:t>
            </a:r>
            <a:r>
              <a:rPr lang="es-CO" sz="1800" kern="0" dirty="0">
                <a:solidFill>
                  <a:srgbClr val="000000"/>
                </a:solidFill>
                <a:effectLst/>
                <a:latin typeface="Arial" panose="020B0604020202020204" pitchFamily="34" charset="0"/>
                <a:ea typeface="Times New Roman" panose="02020603050405020304" pitchFamily="18" charset="0"/>
              </a:rPr>
              <a:t> reportes.</a:t>
            </a:r>
          </a:p>
          <a:p>
            <a:pPr>
              <a:lnSpc>
                <a:spcPct val="200000"/>
              </a:lnSpc>
            </a:pPr>
            <a:r>
              <a:rPr lang="es-CO" sz="1800" kern="0" dirty="0">
                <a:solidFill>
                  <a:srgbClr val="000000"/>
                </a:solidFill>
                <a:effectLst/>
                <a:latin typeface="Arial" panose="020B0604020202020204" pitchFamily="34" charset="0"/>
                <a:ea typeface="Times New Roman" panose="02020603050405020304" pitchFamily="18" charset="0"/>
              </a:rPr>
              <a:t>Cundinamarca </a:t>
            </a:r>
            <a:r>
              <a:rPr lang="es-CO" kern="0" dirty="0">
                <a:solidFill>
                  <a:srgbClr val="000000"/>
                </a:solidFill>
                <a:latin typeface="Arial" panose="020B0604020202020204" pitchFamily="34" charset="0"/>
                <a:ea typeface="Times New Roman" panose="02020603050405020304" pitchFamily="18" charset="0"/>
              </a:rPr>
              <a:t>con 134 reportes.</a:t>
            </a:r>
            <a:endParaRPr lang="es-CO" sz="1800" kern="0" dirty="0">
              <a:solidFill>
                <a:srgbClr val="000000"/>
              </a:solidFill>
              <a:effectLst/>
              <a:latin typeface="Arial" panose="020B0604020202020204" pitchFamily="34" charset="0"/>
              <a:ea typeface="Times New Roman" panose="02020603050405020304" pitchFamily="18" charset="0"/>
            </a:endParaRPr>
          </a:p>
          <a:p>
            <a:pPr>
              <a:lnSpc>
                <a:spcPct val="200000"/>
              </a:lnSpc>
            </a:pPr>
            <a:r>
              <a:rPr lang="es-CO" sz="1800" kern="0" dirty="0">
                <a:solidFill>
                  <a:srgbClr val="000000"/>
                </a:solidFill>
                <a:effectLst/>
                <a:latin typeface="Arial" panose="020B0604020202020204" pitchFamily="34" charset="0"/>
                <a:ea typeface="Times New Roman" panose="02020603050405020304" pitchFamily="18" charset="0"/>
              </a:rPr>
              <a:t>Tolima con </a:t>
            </a:r>
            <a:r>
              <a:rPr lang="es-CO" kern="0" dirty="0">
                <a:solidFill>
                  <a:srgbClr val="000000"/>
                </a:solidFill>
                <a:latin typeface="Arial" panose="020B0604020202020204" pitchFamily="34" charset="0"/>
                <a:ea typeface="Times New Roman" panose="02020603050405020304" pitchFamily="18" charset="0"/>
              </a:rPr>
              <a:t>122</a:t>
            </a:r>
            <a:r>
              <a:rPr lang="es-CO" sz="1800" kern="0" dirty="0">
                <a:solidFill>
                  <a:srgbClr val="000000"/>
                </a:solidFill>
                <a:effectLst/>
                <a:latin typeface="Arial" panose="020B0604020202020204" pitchFamily="34" charset="0"/>
                <a:ea typeface="Times New Roman" panose="02020603050405020304" pitchFamily="18" charset="0"/>
              </a:rPr>
              <a:t> reportes.</a:t>
            </a:r>
            <a:r>
              <a:rPr lang="es-CO" kern="0" dirty="0">
                <a:solidFill>
                  <a:srgbClr val="000000"/>
                </a:solidFill>
                <a:latin typeface="Arial" panose="020B0604020202020204" pitchFamily="34" charset="0"/>
                <a:ea typeface="Times New Roman" panose="02020603050405020304" pitchFamily="18" charset="0"/>
              </a:rPr>
              <a:t> </a:t>
            </a:r>
            <a:endParaRPr lang="es-CO" sz="1800" kern="0" dirty="0">
              <a:solidFill>
                <a:srgbClr val="000000"/>
              </a:solidFill>
              <a:effectLst/>
              <a:latin typeface="Arial" panose="020B0604020202020204" pitchFamily="34" charset="0"/>
              <a:ea typeface="Times New Roman" panose="02020603050405020304" pitchFamily="18" charset="0"/>
            </a:endParaRPr>
          </a:p>
          <a:p>
            <a:pPr>
              <a:lnSpc>
                <a:spcPct val="200000"/>
              </a:lnSpc>
            </a:pPr>
            <a:r>
              <a:rPr lang="es-CO" sz="1800" kern="0" dirty="0">
                <a:solidFill>
                  <a:srgbClr val="000000"/>
                </a:solidFill>
                <a:effectLst/>
                <a:latin typeface="Arial" panose="020B0604020202020204" pitchFamily="34" charset="0"/>
                <a:ea typeface="Times New Roman" panose="02020603050405020304" pitchFamily="18" charset="0"/>
              </a:rPr>
              <a:t>Nariño con </a:t>
            </a:r>
            <a:r>
              <a:rPr lang="es-CO" kern="0" dirty="0">
                <a:solidFill>
                  <a:srgbClr val="000000"/>
                </a:solidFill>
                <a:latin typeface="Arial" panose="020B0604020202020204" pitchFamily="34" charset="0"/>
                <a:ea typeface="Times New Roman" panose="02020603050405020304" pitchFamily="18" charset="0"/>
              </a:rPr>
              <a:t>88 reportes.</a:t>
            </a:r>
            <a:r>
              <a:rPr lang="es-CO" sz="1800" kern="0" dirty="0">
                <a:solidFill>
                  <a:srgbClr val="000000"/>
                </a:solidFill>
                <a:effectLst/>
                <a:latin typeface="Arial" panose="020B0604020202020204" pitchFamily="34" charset="0"/>
                <a:ea typeface="Times New Roman" panose="02020603050405020304" pitchFamily="18" charset="0"/>
              </a:rPr>
              <a:t> </a:t>
            </a:r>
            <a:endParaRPr lang="es-CO" dirty="0"/>
          </a:p>
        </p:txBody>
      </p:sp>
      <p:sp>
        <p:nvSpPr>
          <p:cNvPr id="9" name="CuadroTexto 8">
            <a:extLst>
              <a:ext uri="{FF2B5EF4-FFF2-40B4-BE49-F238E27FC236}">
                <a16:creationId xmlns:a16="http://schemas.microsoft.com/office/drawing/2014/main" id="{E9C53E84-7670-CF75-0913-35489AB5442C}"/>
              </a:ext>
            </a:extLst>
          </p:cNvPr>
          <p:cNvSpPr txBox="1"/>
          <p:nvPr/>
        </p:nvSpPr>
        <p:spPr>
          <a:xfrm>
            <a:off x="3581400" y="5124145"/>
            <a:ext cx="5309152" cy="923330"/>
          </a:xfrm>
          <a:prstGeom prst="rect">
            <a:avLst/>
          </a:prstGeom>
          <a:noFill/>
        </p:spPr>
        <p:txBody>
          <a:bodyPr wrap="square">
            <a:spAutoFit/>
          </a:bodyPr>
          <a:lstStyle/>
          <a:p>
            <a:pPr algn="ctr"/>
            <a:r>
              <a:rPr lang="es-CO" sz="1800" kern="0" dirty="0">
                <a:solidFill>
                  <a:srgbClr val="000000"/>
                </a:solidFill>
                <a:effectLst/>
                <a:latin typeface="Arial" panose="020B0604020202020204" pitchFamily="34" charset="0"/>
                <a:ea typeface="Times New Roman" panose="02020603050405020304" pitchFamily="18" charset="0"/>
              </a:rPr>
              <a:t>Estos cinco departamentos concentran aproximadamente el 44% de los reportes recibidos por la MOE.</a:t>
            </a:r>
            <a:endParaRPr lang="es-CO" dirty="0"/>
          </a:p>
        </p:txBody>
      </p:sp>
      <p:pic>
        <p:nvPicPr>
          <p:cNvPr id="11" name="Imagen 10">
            <a:extLst>
              <a:ext uri="{FF2B5EF4-FFF2-40B4-BE49-F238E27FC236}">
                <a16:creationId xmlns:a16="http://schemas.microsoft.com/office/drawing/2014/main" id="{E2D31613-E8D0-8198-0DD1-7C9C46139268}"/>
              </a:ext>
            </a:extLst>
          </p:cNvPr>
          <p:cNvPicPr>
            <a:picLocks noChangeAspect="1"/>
          </p:cNvPicPr>
          <p:nvPr/>
        </p:nvPicPr>
        <p:blipFill>
          <a:blip r:embed="rId2"/>
          <a:stretch>
            <a:fillRect/>
          </a:stretch>
        </p:blipFill>
        <p:spPr>
          <a:xfrm>
            <a:off x="2189921" y="2166056"/>
            <a:ext cx="387626" cy="387626"/>
          </a:xfrm>
          <a:prstGeom prst="rect">
            <a:avLst/>
          </a:prstGeom>
        </p:spPr>
      </p:pic>
      <p:pic>
        <p:nvPicPr>
          <p:cNvPr id="12" name="Imagen 11">
            <a:extLst>
              <a:ext uri="{FF2B5EF4-FFF2-40B4-BE49-F238E27FC236}">
                <a16:creationId xmlns:a16="http://schemas.microsoft.com/office/drawing/2014/main" id="{22804E1F-C8ED-3B0D-F798-EAAD4A4F1BB6}"/>
              </a:ext>
            </a:extLst>
          </p:cNvPr>
          <p:cNvPicPr>
            <a:picLocks noChangeAspect="1"/>
          </p:cNvPicPr>
          <p:nvPr/>
        </p:nvPicPr>
        <p:blipFill>
          <a:blip r:embed="rId2"/>
          <a:stretch>
            <a:fillRect/>
          </a:stretch>
        </p:blipFill>
        <p:spPr>
          <a:xfrm>
            <a:off x="2186608" y="2693944"/>
            <a:ext cx="387626" cy="387626"/>
          </a:xfrm>
          <a:prstGeom prst="rect">
            <a:avLst/>
          </a:prstGeom>
        </p:spPr>
      </p:pic>
      <p:pic>
        <p:nvPicPr>
          <p:cNvPr id="13" name="Imagen 12">
            <a:extLst>
              <a:ext uri="{FF2B5EF4-FFF2-40B4-BE49-F238E27FC236}">
                <a16:creationId xmlns:a16="http://schemas.microsoft.com/office/drawing/2014/main" id="{80618C24-0AB6-520A-0865-5D9EBEC98AD8}"/>
              </a:ext>
            </a:extLst>
          </p:cNvPr>
          <p:cNvPicPr>
            <a:picLocks noChangeAspect="1"/>
          </p:cNvPicPr>
          <p:nvPr/>
        </p:nvPicPr>
        <p:blipFill>
          <a:blip r:embed="rId2"/>
          <a:stretch>
            <a:fillRect/>
          </a:stretch>
        </p:blipFill>
        <p:spPr>
          <a:xfrm>
            <a:off x="2204830" y="3232187"/>
            <a:ext cx="387626" cy="387626"/>
          </a:xfrm>
          <a:prstGeom prst="rect">
            <a:avLst/>
          </a:prstGeom>
        </p:spPr>
      </p:pic>
      <p:pic>
        <p:nvPicPr>
          <p:cNvPr id="14" name="Imagen 13">
            <a:extLst>
              <a:ext uri="{FF2B5EF4-FFF2-40B4-BE49-F238E27FC236}">
                <a16:creationId xmlns:a16="http://schemas.microsoft.com/office/drawing/2014/main" id="{9611D4E7-E4E0-5192-941E-19D279AEB7A2}"/>
              </a:ext>
            </a:extLst>
          </p:cNvPr>
          <p:cNvPicPr>
            <a:picLocks noChangeAspect="1"/>
          </p:cNvPicPr>
          <p:nvPr/>
        </p:nvPicPr>
        <p:blipFill>
          <a:blip r:embed="rId2"/>
          <a:stretch>
            <a:fillRect/>
          </a:stretch>
        </p:blipFill>
        <p:spPr>
          <a:xfrm>
            <a:off x="2226366" y="3768955"/>
            <a:ext cx="387626" cy="387626"/>
          </a:xfrm>
          <a:prstGeom prst="rect">
            <a:avLst/>
          </a:prstGeom>
        </p:spPr>
      </p:pic>
      <p:pic>
        <p:nvPicPr>
          <p:cNvPr id="15" name="Imagen 14">
            <a:extLst>
              <a:ext uri="{FF2B5EF4-FFF2-40B4-BE49-F238E27FC236}">
                <a16:creationId xmlns:a16="http://schemas.microsoft.com/office/drawing/2014/main" id="{545688D5-D03B-018B-5F38-3C183605E10F}"/>
              </a:ext>
            </a:extLst>
          </p:cNvPr>
          <p:cNvPicPr>
            <a:picLocks noChangeAspect="1"/>
          </p:cNvPicPr>
          <p:nvPr/>
        </p:nvPicPr>
        <p:blipFill>
          <a:blip r:embed="rId2"/>
          <a:stretch>
            <a:fillRect/>
          </a:stretch>
        </p:blipFill>
        <p:spPr>
          <a:xfrm>
            <a:off x="2228023" y="4321111"/>
            <a:ext cx="387626" cy="387626"/>
          </a:xfrm>
          <a:prstGeom prst="rect">
            <a:avLst/>
          </a:prstGeom>
        </p:spPr>
      </p:pic>
      <p:pic>
        <p:nvPicPr>
          <p:cNvPr id="17" name="Imagen 16">
            <a:extLst>
              <a:ext uri="{FF2B5EF4-FFF2-40B4-BE49-F238E27FC236}">
                <a16:creationId xmlns:a16="http://schemas.microsoft.com/office/drawing/2014/main" id="{98149931-1DA2-8A90-242E-EFFBFFBB9716}"/>
              </a:ext>
            </a:extLst>
          </p:cNvPr>
          <p:cNvPicPr>
            <a:picLocks noChangeAspect="1"/>
          </p:cNvPicPr>
          <p:nvPr/>
        </p:nvPicPr>
        <p:blipFill>
          <a:blip r:embed="rId3"/>
          <a:stretch>
            <a:fillRect/>
          </a:stretch>
        </p:blipFill>
        <p:spPr>
          <a:xfrm>
            <a:off x="6804423" y="1554322"/>
            <a:ext cx="3772812" cy="3772812"/>
          </a:xfrm>
          <a:prstGeom prst="rect">
            <a:avLst/>
          </a:prstGeom>
        </p:spPr>
      </p:pic>
    </p:spTree>
    <p:extLst>
      <p:ext uri="{BB962C8B-B14F-4D97-AF65-F5344CB8AC3E}">
        <p14:creationId xmlns:p14="http://schemas.microsoft.com/office/powerpoint/2010/main" val="42580719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EEFB78AA-6444-E23A-3921-D973AB35277A}"/>
              </a:ext>
            </a:extLst>
          </p:cNvPr>
          <p:cNvSpPr>
            <a:spLocks noGrp="1"/>
          </p:cNvSpPr>
          <p:nvPr>
            <p:ph type="dt" sz="half" idx="10"/>
          </p:nvPr>
        </p:nvSpPr>
        <p:spPr/>
        <p:txBody>
          <a:bodyPr/>
          <a:lstStyle/>
          <a:p>
            <a:fld id="{4F96FC71-73A6-4904-83E6-4DB99DE63C21}" type="datetime1">
              <a:rPr lang="en-US" smtClean="0"/>
              <a:t>10/18/2023</a:t>
            </a:fld>
            <a:endParaRPr lang="en-US" dirty="0"/>
          </a:p>
        </p:txBody>
      </p:sp>
      <p:sp>
        <p:nvSpPr>
          <p:cNvPr id="5" name="Marcador de número de diapositiva 4">
            <a:extLst>
              <a:ext uri="{FF2B5EF4-FFF2-40B4-BE49-F238E27FC236}">
                <a16:creationId xmlns:a16="http://schemas.microsoft.com/office/drawing/2014/main" id="{955FC06B-408D-DE5E-F199-83D70FB879F8}"/>
              </a:ext>
            </a:extLst>
          </p:cNvPr>
          <p:cNvSpPr>
            <a:spLocks noGrp="1"/>
          </p:cNvSpPr>
          <p:nvPr>
            <p:ph type="sldNum" sz="quarter" idx="12"/>
          </p:nvPr>
        </p:nvSpPr>
        <p:spPr/>
        <p:txBody>
          <a:bodyPr/>
          <a:lstStyle/>
          <a:p>
            <a:fld id="{F30F7205-41FB-46DE-B583-596CEB3EBE73}" type="slidenum">
              <a:rPr lang="en-US" smtClean="0"/>
              <a:t>6</a:t>
            </a:fld>
            <a:endParaRPr lang="en-US"/>
          </a:p>
        </p:txBody>
      </p:sp>
      <p:sp>
        <p:nvSpPr>
          <p:cNvPr id="6" name="Rectángulo: esquinas redondeadas 5">
            <a:extLst>
              <a:ext uri="{FF2B5EF4-FFF2-40B4-BE49-F238E27FC236}">
                <a16:creationId xmlns:a16="http://schemas.microsoft.com/office/drawing/2014/main" id="{8D1456F1-182A-B584-7421-D0AE46C11C06}"/>
              </a:ext>
            </a:extLst>
          </p:cNvPr>
          <p:cNvSpPr/>
          <p:nvPr/>
        </p:nvSpPr>
        <p:spPr>
          <a:xfrm>
            <a:off x="7248031" y="1280607"/>
            <a:ext cx="4105769" cy="986955"/>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spcAft>
                <a:spcPts val="1000"/>
              </a:spcAft>
            </a:pPr>
            <a:r>
              <a:rPr lang="es-419" sz="2400" b="1" dirty="0">
                <a:effectLst/>
                <a:latin typeface="Gill Sans MT" panose="020B0502020104020203" pitchFamily="34" charset="0"/>
                <a:ea typeface="Arial" panose="020B0604020202020204" pitchFamily="34" charset="0"/>
              </a:rPr>
              <a:t>Renuncias y muertes de candidaturas por partido</a:t>
            </a:r>
            <a:endParaRPr lang="es-CO" sz="2400" dirty="0">
              <a:effectLst/>
              <a:latin typeface="Gill Sans MT" panose="020B0502020104020203" pitchFamily="34" charset="0"/>
              <a:ea typeface="Arial" panose="020B0604020202020204" pitchFamily="34" charset="0"/>
            </a:endParaRPr>
          </a:p>
        </p:txBody>
      </p:sp>
      <p:sp>
        <p:nvSpPr>
          <p:cNvPr id="11" name="CuadroTexto 10">
            <a:extLst>
              <a:ext uri="{FF2B5EF4-FFF2-40B4-BE49-F238E27FC236}">
                <a16:creationId xmlns:a16="http://schemas.microsoft.com/office/drawing/2014/main" id="{7CF1A835-66A2-3EEE-4DF8-B6FF28CD997F}"/>
              </a:ext>
            </a:extLst>
          </p:cNvPr>
          <p:cNvSpPr txBox="1"/>
          <p:nvPr/>
        </p:nvSpPr>
        <p:spPr>
          <a:xfrm>
            <a:off x="7084765" y="2686044"/>
            <a:ext cx="4432300" cy="2554545"/>
          </a:xfrm>
          <a:prstGeom prst="rect">
            <a:avLst/>
          </a:prstGeom>
          <a:noFill/>
        </p:spPr>
        <p:txBody>
          <a:bodyPr wrap="square">
            <a:spAutoFit/>
          </a:bodyPr>
          <a:lstStyle>
            <a:defPPr>
              <a:defRPr lang="en-US"/>
            </a:defPPr>
            <a:lvl1pPr marL="285750" indent="-285750" algn="just">
              <a:buFont typeface="Arial" panose="020B0604020202020204" pitchFamily="34" charset="0"/>
              <a:buChar char="•"/>
              <a:defRPr>
                <a:effectLst/>
                <a:latin typeface="Arial" panose="020B0604020202020204" pitchFamily="34" charset="0"/>
                <a:ea typeface="Arial" panose="020B0604020202020204" pitchFamily="34" charset="0"/>
              </a:defRPr>
            </a:lvl1pPr>
          </a:lstStyle>
          <a:p>
            <a:r>
              <a:rPr lang="es-CO" sz="1600" dirty="0">
                <a:latin typeface="Gill Sans MT" panose="020B0502020104020203" pitchFamily="34" charset="0"/>
              </a:rPr>
              <a:t>Se presentó la muerte de 3 candidatos al Concejo: 2 de la Agrupación Política En Marcha y 1 del Partido Conservador.</a:t>
            </a:r>
          </a:p>
          <a:p>
            <a:endParaRPr lang="es-CO" sz="1600" dirty="0">
              <a:latin typeface="Gill Sans MT" panose="020B0502020104020203" pitchFamily="34" charset="0"/>
            </a:endParaRPr>
          </a:p>
          <a:p>
            <a:r>
              <a:rPr lang="es-CO" sz="1600" dirty="0">
                <a:latin typeface="Gill Sans MT" panose="020B0502020104020203" pitchFamily="34" charset="0"/>
              </a:rPr>
              <a:t>Un total de 34 partidos registraron modificaciones en sus candidaturas por renuncias y/o muerte. El Partido Alianza Verde, el Partido Conservador, el Partido de la U y Cambio Radical concentraron la mayoría (el 27.3%).</a:t>
            </a:r>
          </a:p>
        </p:txBody>
      </p:sp>
      <p:sp>
        <p:nvSpPr>
          <p:cNvPr id="13" name="CuadroTexto 12">
            <a:extLst>
              <a:ext uri="{FF2B5EF4-FFF2-40B4-BE49-F238E27FC236}">
                <a16:creationId xmlns:a16="http://schemas.microsoft.com/office/drawing/2014/main" id="{3424F62D-807E-DA9E-B9FB-8E3CDF840F70}"/>
              </a:ext>
            </a:extLst>
          </p:cNvPr>
          <p:cNvSpPr txBox="1"/>
          <p:nvPr/>
        </p:nvSpPr>
        <p:spPr>
          <a:xfrm>
            <a:off x="1106714" y="6252230"/>
            <a:ext cx="4949371" cy="286682"/>
          </a:xfrm>
          <a:prstGeom prst="rect">
            <a:avLst/>
          </a:prstGeom>
          <a:noFill/>
        </p:spPr>
        <p:txBody>
          <a:bodyPr wrap="square">
            <a:spAutoFit/>
          </a:bodyPr>
          <a:lstStyle/>
          <a:p>
            <a:pPr algn="ctr">
              <a:lnSpc>
                <a:spcPct val="115000"/>
              </a:lnSpc>
            </a:pPr>
            <a:r>
              <a:rPr lang="es-419" sz="1200" i="1" dirty="0">
                <a:solidFill>
                  <a:schemeClr val="tx1">
                    <a:lumMod val="50000"/>
                    <a:lumOff val="50000"/>
                  </a:schemeClr>
                </a:solidFill>
                <a:effectLst/>
                <a:latin typeface="Gill Sans MT" panose="020B0502020104020203" pitchFamily="34" charset="0"/>
                <a:ea typeface="Arial" panose="020B0604020202020204" pitchFamily="34" charset="0"/>
              </a:rPr>
              <a:t>Fuente: Observatorio Político Electoral - MOE.</a:t>
            </a:r>
            <a:endParaRPr lang="es-CO" dirty="0">
              <a:solidFill>
                <a:schemeClr val="tx1">
                  <a:lumMod val="50000"/>
                  <a:lumOff val="50000"/>
                </a:schemeClr>
              </a:solidFill>
              <a:effectLst/>
              <a:latin typeface="Gill Sans MT" panose="020B0502020104020203" pitchFamily="34" charset="0"/>
              <a:ea typeface="Arial" panose="020B0604020202020204" pitchFamily="34" charset="0"/>
            </a:endParaRPr>
          </a:p>
        </p:txBody>
      </p:sp>
      <p:graphicFrame>
        <p:nvGraphicFramePr>
          <p:cNvPr id="9" name="Tabla 8">
            <a:extLst>
              <a:ext uri="{FF2B5EF4-FFF2-40B4-BE49-F238E27FC236}">
                <a16:creationId xmlns:a16="http://schemas.microsoft.com/office/drawing/2014/main" id="{26FC905E-6D8E-C98E-DD6B-3E6990F5C82D}"/>
              </a:ext>
            </a:extLst>
          </p:cNvPr>
          <p:cNvGraphicFramePr>
            <a:graphicFrameLocks noGrp="1"/>
          </p:cNvGraphicFramePr>
          <p:nvPr>
            <p:extLst>
              <p:ext uri="{D42A27DB-BD31-4B8C-83A1-F6EECF244321}">
                <p14:modId xmlns:p14="http://schemas.microsoft.com/office/powerpoint/2010/main" val="3519389549"/>
              </p:ext>
            </p:extLst>
          </p:nvPr>
        </p:nvGraphicFramePr>
        <p:xfrm>
          <a:off x="593383" y="496713"/>
          <a:ext cx="5976034" cy="5675580"/>
        </p:xfrm>
        <a:graphic>
          <a:graphicData uri="http://schemas.openxmlformats.org/drawingml/2006/table">
            <a:tbl>
              <a:tblPr/>
              <a:tblGrid>
                <a:gridCol w="144004">
                  <a:extLst>
                    <a:ext uri="{9D8B030D-6E8A-4147-A177-3AD203B41FA5}">
                      <a16:colId xmlns:a16="http://schemas.microsoft.com/office/drawing/2014/main" val="2432815245"/>
                    </a:ext>
                  </a:extLst>
                </a:gridCol>
                <a:gridCol w="1887585">
                  <a:extLst>
                    <a:ext uri="{9D8B030D-6E8A-4147-A177-3AD203B41FA5}">
                      <a16:colId xmlns:a16="http://schemas.microsoft.com/office/drawing/2014/main" val="4264113820"/>
                    </a:ext>
                  </a:extLst>
                </a:gridCol>
                <a:gridCol w="559317">
                  <a:extLst>
                    <a:ext uri="{9D8B030D-6E8A-4147-A177-3AD203B41FA5}">
                      <a16:colId xmlns:a16="http://schemas.microsoft.com/office/drawing/2014/main" val="2844951122"/>
                    </a:ext>
                  </a:extLst>
                </a:gridCol>
                <a:gridCol w="697455">
                  <a:extLst>
                    <a:ext uri="{9D8B030D-6E8A-4147-A177-3AD203B41FA5}">
                      <a16:colId xmlns:a16="http://schemas.microsoft.com/office/drawing/2014/main" val="3196313357"/>
                    </a:ext>
                  </a:extLst>
                </a:gridCol>
                <a:gridCol w="766271">
                  <a:extLst>
                    <a:ext uri="{9D8B030D-6E8A-4147-A177-3AD203B41FA5}">
                      <a16:colId xmlns:a16="http://schemas.microsoft.com/office/drawing/2014/main" val="1110059902"/>
                    </a:ext>
                  </a:extLst>
                </a:gridCol>
                <a:gridCol w="742814">
                  <a:extLst>
                    <a:ext uri="{9D8B030D-6E8A-4147-A177-3AD203B41FA5}">
                      <a16:colId xmlns:a16="http://schemas.microsoft.com/office/drawing/2014/main" val="1809208338"/>
                    </a:ext>
                  </a:extLst>
                </a:gridCol>
                <a:gridCol w="359677">
                  <a:extLst>
                    <a:ext uri="{9D8B030D-6E8A-4147-A177-3AD203B41FA5}">
                      <a16:colId xmlns:a16="http://schemas.microsoft.com/office/drawing/2014/main" val="2678310745"/>
                    </a:ext>
                  </a:extLst>
                </a:gridCol>
                <a:gridCol w="422231">
                  <a:extLst>
                    <a:ext uri="{9D8B030D-6E8A-4147-A177-3AD203B41FA5}">
                      <a16:colId xmlns:a16="http://schemas.microsoft.com/office/drawing/2014/main" val="1826773826"/>
                    </a:ext>
                  </a:extLst>
                </a:gridCol>
                <a:gridCol w="396680">
                  <a:extLst>
                    <a:ext uri="{9D8B030D-6E8A-4147-A177-3AD203B41FA5}">
                      <a16:colId xmlns:a16="http://schemas.microsoft.com/office/drawing/2014/main" val="3817805413"/>
                    </a:ext>
                  </a:extLst>
                </a:gridCol>
              </a:tblGrid>
              <a:tr h="120870">
                <a:tc>
                  <a:txBody>
                    <a:bodyPr/>
                    <a:lstStyle/>
                    <a:p>
                      <a:pPr algn="ctr" fontAlgn="ctr"/>
                      <a:r>
                        <a:rPr lang="es-CO" sz="1000" b="1" i="0" u="none" strike="noStrike">
                          <a:solidFill>
                            <a:srgbClr val="000000"/>
                          </a:solidFill>
                          <a:effectLst/>
                          <a:latin typeface="Gill Sans MT" panose="020B0502020104020203" pitchFamily="34" charset="0"/>
                        </a:rPr>
                        <a:t>#</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ctr" fontAlgn="ctr"/>
                      <a:r>
                        <a:rPr lang="es-CO" sz="1000" b="1" i="0" u="none" strike="noStrike" dirty="0">
                          <a:solidFill>
                            <a:srgbClr val="000000"/>
                          </a:solidFill>
                          <a:effectLst/>
                          <a:latin typeface="Gill Sans MT" panose="020B0502020104020203" pitchFamily="34" charset="0"/>
                        </a:rPr>
                        <a:t>Partido político</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ctr" fontAlgn="ctr"/>
                      <a:r>
                        <a:rPr lang="es-CO" sz="1000" b="1" i="0" u="none" strike="noStrike" dirty="0">
                          <a:solidFill>
                            <a:srgbClr val="000000"/>
                          </a:solidFill>
                          <a:effectLst/>
                          <a:latin typeface="Gill Sans MT" panose="020B0502020104020203" pitchFamily="34" charset="0"/>
                        </a:rPr>
                        <a:t>Alcaldía</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ctr" fontAlgn="ctr"/>
                      <a:r>
                        <a:rPr lang="es-CO" sz="1000" b="1" i="0" u="none" strike="noStrike" dirty="0">
                          <a:solidFill>
                            <a:srgbClr val="000000"/>
                          </a:solidFill>
                          <a:effectLst/>
                          <a:latin typeface="Gill Sans MT" panose="020B0502020104020203" pitchFamily="34" charset="0"/>
                        </a:rPr>
                        <a:t>Asamblea</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ctr" fontAlgn="ctr"/>
                      <a:r>
                        <a:rPr lang="es-CO" sz="1000" b="1" i="0" u="none" strike="noStrike" dirty="0">
                          <a:solidFill>
                            <a:srgbClr val="000000"/>
                          </a:solidFill>
                          <a:effectLst/>
                          <a:latin typeface="Gill Sans MT" panose="020B0502020104020203" pitchFamily="34" charset="0"/>
                        </a:rPr>
                        <a:t>Concejo</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ctr" fontAlgn="ctr"/>
                      <a:r>
                        <a:rPr lang="es-CO" sz="1000" b="1" i="0" u="none" strike="noStrike" dirty="0">
                          <a:solidFill>
                            <a:srgbClr val="000000"/>
                          </a:solidFill>
                          <a:effectLst/>
                          <a:latin typeface="Gill Sans MT" panose="020B0502020104020203" pitchFamily="34" charset="0"/>
                        </a:rPr>
                        <a:t>Gobernador</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ctr" fontAlgn="ctr"/>
                      <a:r>
                        <a:rPr lang="es-CO" sz="1000" b="1" i="0" u="none" strike="noStrike" dirty="0">
                          <a:solidFill>
                            <a:srgbClr val="000000"/>
                          </a:solidFill>
                          <a:effectLst/>
                          <a:latin typeface="Gill Sans MT" panose="020B0502020104020203" pitchFamily="34" charset="0"/>
                        </a:rPr>
                        <a:t>JAL</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ctr" fontAlgn="ctr"/>
                      <a:r>
                        <a:rPr lang="es-CO" sz="1000" b="1" i="0" u="none" strike="noStrike">
                          <a:solidFill>
                            <a:srgbClr val="000000"/>
                          </a:solidFill>
                          <a:effectLst/>
                          <a:latin typeface="Gill Sans MT" panose="020B0502020104020203" pitchFamily="34" charset="0"/>
                        </a:rPr>
                        <a:t>Total</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ctr" fontAlgn="ctr"/>
                      <a:r>
                        <a:rPr lang="es-CO" sz="1000" b="1" i="0" u="none" strike="noStrike">
                          <a:solidFill>
                            <a:srgbClr val="000000"/>
                          </a:solidFill>
                          <a:effectLst/>
                          <a:latin typeface="Gill Sans MT" panose="020B0502020104020203" pitchFamily="34" charset="0"/>
                        </a:rPr>
                        <a:t>%</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extLst>
                  <a:ext uri="{0D108BD9-81ED-4DB2-BD59-A6C34878D82A}">
                    <a16:rowId xmlns:a16="http://schemas.microsoft.com/office/drawing/2014/main" val="788988343"/>
                  </a:ext>
                </a:extLst>
              </a:tr>
              <a:tr h="120870">
                <a:tc>
                  <a:txBody>
                    <a:bodyPr/>
                    <a:lstStyle/>
                    <a:p>
                      <a:pPr algn="ctr" fontAlgn="ctr"/>
                      <a:r>
                        <a:rPr lang="es-CO" sz="1000" b="0" i="0" u="none" strike="noStrike">
                          <a:solidFill>
                            <a:srgbClr val="000000"/>
                          </a:solidFill>
                          <a:effectLst/>
                          <a:latin typeface="Gill Sans MT" panose="020B0502020104020203" pitchFamily="34" charset="0"/>
                        </a:rPr>
                        <a:t>1</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dirty="0">
                          <a:solidFill>
                            <a:srgbClr val="000000"/>
                          </a:solidFill>
                          <a:effectLst/>
                          <a:latin typeface="Gill Sans MT" panose="020B0502020104020203" pitchFamily="34" charset="0"/>
                        </a:rPr>
                        <a:t>Partido Alianza Verde</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21</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12</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165</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2</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35</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235</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8,0%</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8352501"/>
                  </a:ext>
                </a:extLst>
              </a:tr>
              <a:tr h="120870">
                <a:tc>
                  <a:txBody>
                    <a:bodyPr/>
                    <a:lstStyle/>
                    <a:p>
                      <a:pPr algn="ctr" fontAlgn="ctr"/>
                      <a:r>
                        <a:rPr lang="es-CO" sz="1000" b="0" i="0" u="none" strike="noStrike">
                          <a:solidFill>
                            <a:srgbClr val="000000"/>
                          </a:solidFill>
                          <a:effectLst/>
                          <a:latin typeface="Gill Sans MT" panose="020B0502020104020203" pitchFamily="34" charset="0"/>
                        </a:rPr>
                        <a:t>2</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dirty="0">
                          <a:solidFill>
                            <a:srgbClr val="000000"/>
                          </a:solidFill>
                          <a:effectLst/>
                          <a:latin typeface="Gill Sans MT" panose="020B0502020104020203" pitchFamily="34" charset="0"/>
                        </a:rPr>
                        <a:t>Partido Conservador</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7</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11</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151</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 - </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27</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196</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6,7%</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4747040"/>
                  </a:ext>
                </a:extLst>
              </a:tr>
              <a:tr h="120870">
                <a:tc>
                  <a:txBody>
                    <a:bodyPr/>
                    <a:lstStyle/>
                    <a:p>
                      <a:pPr algn="ctr" fontAlgn="ctr"/>
                      <a:r>
                        <a:rPr lang="es-CO" sz="1000" b="0" i="0" u="none" strike="noStrike">
                          <a:solidFill>
                            <a:srgbClr val="000000"/>
                          </a:solidFill>
                          <a:effectLst/>
                          <a:latin typeface="Gill Sans MT" panose="020B0502020104020203" pitchFamily="34" charset="0"/>
                        </a:rPr>
                        <a:t>3</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dirty="0">
                          <a:solidFill>
                            <a:srgbClr val="000000"/>
                          </a:solidFill>
                          <a:effectLst/>
                          <a:latin typeface="Gill Sans MT" panose="020B0502020104020203" pitchFamily="34" charset="0"/>
                        </a:rPr>
                        <a:t>Partido de la U</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16</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8</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153</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 - </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16</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193</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6,6%</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0922775"/>
                  </a:ext>
                </a:extLst>
              </a:tr>
              <a:tr h="120870">
                <a:tc>
                  <a:txBody>
                    <a:bodyPr/>
                    <a:lstStyle/>
                    <a:p>
                      <a:pPr algn="ctr" fontAlgn="ctr"/>
                      <a:r>
                        <a:rPr lang="es-CO" sz="1000" b="0" i="0" u="none" strike="noStrike">
                          <a:solidFill>
                            <a:srgbClr val="000000"/>
                          </a:solidFill>
                          <a:effectLst/>
                          <a:latin typeface="Gill Sans MT" panose="020B0502020104020203" pitchFamily="34" charset="0"/>
                        </a:rPr>
                        <a:t>4</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dirty="0">
                          <a:solidFill>
                            <a:srgbClr val="000000"/>
                          </a:solidFill>
                          <a:effectLst/>
                          <a:latin typeface="Gill Sans MT" panose="020B0502020104020203" pitchFamily="34" charset="0"/>
                        </a:rPr>
                        <a:t>Cambio Radical</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8</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6</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156</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 - </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10</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180</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6,1%</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8272535"/>
                  </a:ext>
                </a:extLst>
              </a:tr>
              <a:tr h="120870">
                <a:tc>
                  <a:txBody>
                    <a:bodyPr/>
                    <a:lstStyle/>
                    <a:p>
                      <a:pPr algn="ctr" fontAlgn="ctr"/>
                      <a:r>
                        <a:rPr lang="es-CO" sz="1000" b="0" i="0" u="none" strike="noStrike">
                          <a:solidFill>
                            <a:srgbClr val="000000"/>
                          </a:solidFill>
                          <a:effectLst/>
                          <a:latin typeface="Gill Sans MT" panose="020B0502020104020203" pitchFamily="34" charset="0"/>
                        </a:rPr>
                        <a:t>5</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dirty="0">
                          <a:solidFill>
                            <a:srgbClr val="000000"/>
                          </a:solidFill>
                          <a:effectLst/>
                          <a:latin typeface="Gill Sans MT" panose="020B0502020104020203" pitchFamily="34" charset="0"/>
                        </a:rPr>
                        <a:t>Partido Liberal</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20</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10</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122</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 - </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15</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167</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5,7%</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9287660"/>
                  </a:ext>
                </a:extLst>
              </a:tr>
              <a:tr h="120870">
                <a:tc>
                  <a:txBody>
                    <a:bodyPr/>
                    <a:lstStyle/>
                    <a:p>
                      <a:pPr algn="ctr" fontAlgn="ctr"/>
                      <a:r>
                        <a:rPr lang="es-CO" sz="1000" b="0" i="0" u="none" strike="noStrike">
                          <a:solidFill>
                            <a:srgbClr val="000000"/>
                          </a:solidFill>
                          <a:effectLst/>
                          <a:latin typeface="Gill Sans MT" panose="020B0502020104020203" pitchFamily="34" charset="0"/>
                        </a:rPr>
                        <a:t>6</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dirty="0">
                          <a:solidFill>
                            <a:srgbClr val="000000"/>
                          </a:solidFill>
                          <a:effectLst/>
                          <a:latin typeface="Gill Sans MT" panose="020B0502020104020203" pitchFamily="34" charset="0"/>
                        </a:rPr>
                        <a:t>Centro Democrático</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12</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14</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128</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 - </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11</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165</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5,6%</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6781918"/>
                  </a:ext>
                </a:extLst>
              </a:tr>
              <a:tr h="120870">
                <a:tc>
                  <a:txBody>
                    <a:bodyPr/>
                    <a:lstStyle/>
                    <a:p>
                      <a:pPr algn="ctr" fontAlgn="ctr"/>
                      <a:r>
                        <a:rPr lang="es-CO" sz="1000" b="0" i="0" u="none" strike="noStrike">
                          <a:solidFill>
                            <a:srgbClr val="000000"/>
                          </a:solidFill>
                          <a:effectLst/>
                          <a:latin typeface="Gill Sans MT" panose="020B0502020104020203" pitchFamily="34" charset="0"/>
                        </a:rPr>
                        <a:t>7</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dirty="0">
                          <a:solidFill>
                            <a:srgbClr val="000000"/>
                          </a:solidFill>
                          <a:effectLst/>
                          <a:latin typeface="Gill Sans MT" panose="020B0502020104020203" pitchFamily="34" charset="0"/>
                        </a:rPr>
                        <a:t>Fuerza Ciudadana</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17</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20</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100</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3</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11</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151</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5,1%</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3797781"/>
                  </a:ext>
                </a:extLst>
              </a:tr>
              <a:tr h="120870">
                <a:tc>
                  <a:txBody>
                    <a:bodyPr/>
                    <a:lstStyle/>
                    <a:p>
                      <a:pPr algn="ctr" fontAlgn="ctr"/>
                      <a:r>
                        <a:rPr lang="es-CO" sz="1000" b="0" i="0" u="none" strike="noStrike">
                          <a:solidFill>
                            <a:srgbClr val="000000"/>
                          </a:solidFill>
                          <a:effectLst/>
                          <a:latin typeface="Gill Sans MT" panose="020B0502020104020203" pitchFamily="34" charset="0"/>
                        </a:rPr>
                        <a:t>8</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dirty="0">
                          <a:solidFill>
                            <a:srgbClr val="000000"/>
                          </a:solidFill>
                          <a:effectLst/>
                          <a:latin typeface="Gill Sans MT" panose="020B0502020104020203" pitchFamily="34" charset="0"/>
                        </a:rPr>
                        <a:t>Alianza Social Independiente – ASI</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8</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5</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96</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 - </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9</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118</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4,0%</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8912647"/>
                  </a:ext>
                </a:extLst>
              </a:tr>
              <a:tr h="120870">
                <a:tc>
                  <a:txBody>
                    <a:bodyPr/>
                    <a:lstStyle/>
                    <a:p>
                      <a:pPr algn="ctr" fontAlgn="ctr"/>
                      <a:r>
                        <a:rPr lang="es-CO" sz="1000" b="0" i="0" u="none" strike="noStrike">
                          <a:solidFill>
                            <a:srgbClr val="000000"/>
                          </a:solidFill>
                          <a:effectLst/>
                          <a:latin typeface="Gill Sans MT" panose="020B0502020104020203" pitchFamily="34" charset="0"/>
                        </a:rPr>
                        <a:t>9</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dirty="0">
                          <a:solidFill>
                            <a:srgbClr val="000000"/>
                          </a:solidFill>
                          <a:effectLst/>
                          <a:latin typeface="Gill Sans MT" panose="020B0502020104020203" pitchFamily="34" charset="0"/>
                        </a:rPr>
                        <a:t>Nuevo Liberalismo</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13</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9</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80</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1</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12</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115</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3,9%</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7059494"/>
                  </a:ext>
                </a:extLst>
              </a:tr>
              <a:tr h="120870">
                <a:tc>
                  <a:txBody>
                    <a:bodyPr/>
                    <a:lstStyle/>
                    <a:p>
                      <a:pPr algn="ctr" fontAlgn="ctr"/>
                      <a:r>
                        <a:rPr lang="es-CO" sz="1000" b="0" i="0" u="none" strike="noStrike">
                          <a:solidFill>
                            <a:srgbClr val="000000"/>
                          </a:solidFill>
                          <a:effectLst/>
                          <a:latin typeface="Gill Sans MT" panose="020B0502020104020203" pitchFamily="34" charset="0"/>
                        </a:rPr>
                        <a:t>10</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dirty="0">
                          <a:solidFill>
                            <a:srgbClr val="000000"/>
                          </a:solidFill>
                          <a:effectLst/>
                          <a:latin typeface="Gill Sans MT" panose="020B0502020104020203" pitchFamily="34" charset="0"/>
                        </a:rPr>
                        <a:t>Movimiento Salvación Nacional</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20</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6</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77</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 - </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6</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109</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3,7%</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1798173"/>
                  </a:ext>
                </a:extLst>
              </a:tr>
              <a:tr h="120870">
                <a:tc>
                  <a:txBody>
                    <a:bodyPr/>
                    <a:lstStyle/>
                    <a:p>
                      <a:pPr algn="ctr" fontAlgn="ctr"/>
                      <a:r>
                        <a:rPr lang="es-CO" sz="1000" b="0" i="0" u="none" strike="noStrike">
                          <a:solidFill>
                            <a:srgbClr val="000000"/>
                          </a:solidFill>
                          <a:effectLst/>
                          <a:latin typeface="Gill Sans MT" panose="020B0502020104020203" pitchFamily="34" charset="0"/>
                        </a:rPr>
                        <a:t>11</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dirty="0">
                          <a:solidFill>
                            <a:srgbClr val="000000"/>
                          </a:solidFill>
                          <a:effectLst/>
                          <a:latin typeface="Gill Sans MT" panose="020B0502020104020203" pitchFamily="34" charset="0"/>
                        </a:rPr>
                        <a:t>Partido Demócrata Colombiano</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21</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6</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65</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 - </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15</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107</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3,6%</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0117159"/>
                  </a:ext>
                </a:extLst>
              </a:tr>
              <a:tr h="120870">
                <a:tc>
                  <a:txBody>
                    <a:bodyPr/>
                    <a:lstStyle/>
                    <a:p>
                      <a:pPr algn="ctr" fontAlgn="ctr"/>
                      <a:r>
                        <a:rPr lang="es-CO" sz="1000" b="0" i="0" u="none" strike="noStrike">
                          <a:solidFill>
                            <a:srgbClr val="000000"/>
                          </a:solidFill>
                          <a:effectLst/>
                          <a:latin typeface="Gill Sans MT" panose="020B0502020104020203" pitchFamily="34" charset="0"/>
                        </a:rPr>
                        <a:t>12</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dirty="0">
                          <a:solidFill>
                            <a:srgbClr val="000000"/>
                          </a:solidFill>
                          <a:effectLst/>
                          <a:latin typeface="Gill Sans MT" panose="020B0502020104020203" pitchFamily="34" charset="0"/>
                        </a:rPr>
                        <a:t>Dignidad Y Compromiso </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17</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4</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68</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1</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10</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100</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3,4%</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4955597"/>
                  </a:ext>
                </a:extLst>
              </a:tr>
              <a:tr h="120870">
                <a:tc>
                  <a:txBody>
                    <a:bodyPr/>
                    <a:lstStyle/>
                    <a:p>
                      <a:pPr algn="ctr" fontAlgn="ctr"/>
                      <a:r>
                        <a:rPr lang="es-CO" sz="1000" b="0" i="0" u="none" strike="noStrike">
                          <a:solidFill>
                            <a:srgbClr val="000000"/>
                          </a:solidFill>
                          <a:effectLst/>
                          <a:latin typeface="Gill Sans MT" panose="020B0502020104020203" pitchFamily="34" charset="0"/>
                        </a:rPr>
                        <a:t>13</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dirty="0">
                          <a:solidFill>
                            <a:srgbClr val="000000"/>
                          </a:solidFill>
                          <a:effectLst/>
                          <a:latin typeface="Gill Sans MT" panose="020B0502020104020203" pitchFamily="34" charset="0"/>
                        </a:rPr>
                        <a:t>Nueva Fuerza Democrática </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8</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3</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75</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1</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2</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89</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3,0%</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834981"/>
                  </a:ext>
                </a:extLst>
              </a:tr>
              <a:tr h="120870">
                <a:tc>
                  <a:txBody>
                    <a:bodyPr/>
                    <a:lstStyle/>
                    <a:p>
                      <a:pPr algn="ctr" fontAlgn="ctr"/>
                      <a:r>
                        <a:rPr lang="es-CO" sz="1000" b="0" i="0" u="none" strike="noStrike">
                          <a:solidFill>
                            <a:srgbClr val="000000"/>
                          </a:solidFill>
                          <a:effectLst/>
                          <a:latin typeface="Gill Sans MT" panose="020B0502020104020203" pitchFamily="34" charset="0"/>
                        </a:rPr>
                        <a:t>14</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dirty="0">
                          <a:solidFill>
                            <a:srgbClr val="000000"/>
                          </a:solidFill>
                          <a:effectLst/>
                          <a:latin typeface="Gill Sans MT" panose="020B0502020104020203" pitchFamily="34" charset="0"/>
                        </a:rPr>
                        <a:t>Independientes</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9</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3</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61</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1</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12</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86</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2,9%</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9137384"/>
                  </a:ext>
                </a:extLst>
              </a:tr>
              <a:tr h="120870">
                <a:tc>
                  <a:txBody>
                    <a:bodyPr/>
                    <a:lstStyle/>
                    <a:p>
                      <a:pPr algn="ctr" fontAlgn="ctr"/>
                      <a:r>
                        <a:rPr lang="es-CO" sz="1000" b="0" i="0" u="none" strike="noStrike">
                          <a:solidFill>
                            <a:srgbClr val="000000"/>
                          </a:solidFill>
                          <a:effectLst/>
                          <a:latin typeface="Gill Sans MT" panose="020B0502020104020203" pitchFamily="34" charset="0"/>
                        </a:rPr>
                        <a:t>15</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dirty="0">
                          <a:solidFill>
                            <a:srgbClr val="000000"/>
                          </a:solidFill>
                          <a:effectLst/>
                          <a:latin typeface="Gill Sans MT" panose="020B0502020104020203" pitchFamily="34" charset="0"/>
                        </a:rPr>
                        <a:t>MAIS</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12</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 - </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66</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 - </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4</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82</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2,8%</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091132"/>
                  </a:ext>
                </a:extLst>
              </a:tr>
              <a:tr h="120870">
                <a:tc>
                  <a:txBody>
                    <a:bodyPr/>
                    <a:lstStyle/>
                    <a:p>
                      <a:pPr algn="ctr" fontAlgn="ctr"/>
                      <a:r>
                        <a:rPr lang="es-CO" sz="1000" b="0" i="0" u="none" strike="noStrike">
                          <a:solidFill>
                            <a:srgbClr val="000000"/>
                          </a:solidFill>
                          <a:effectLst/>
                          <a:latin typeface="Gill Sans MT" panose="020B0502020104020203" pitchFamily="34" charset="0"/>
                        </a:rPr>
                        <a:t>16</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dirty="0">
                          <a:solidFill>
                            <a:srgbClr val="000000"/>
                          </a:solidFill>
                          <a:effectLst/>
                          <a:latin typeface="Gill Sans MT" panose="020B0502020104020203" pitchFamily="34" charset="0"/>
                        </a:rPr>
                        <a:t>AICO</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5</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1</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60</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1</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12</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79</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2,7%</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8330589"/>
                  </a:ext>
                </a:extLst>
              </a:tr>
              <a:tr h="120870">
                <a:tc>
                  <a:txBody>
                    <a:bodyPr/>
                    <a:lstStyle/>
                    <a:p>
                      <a:pPr algn="ctr" fontAlgn="ctr"/>
                      <a:r>
                        <a:rPr lang="es-CO" sz="1000" b="0" i="0" u="none" strike="noStrike">
                          <a:solidFill>
                            <a:srgbClr val="000000"/>
                          </a:solidFill>
                          <a:effectLst/>
                          <a:latin typeface="Gill Sans MT" panose="020B0502020104020203" pitchFamily="34" charset="0"/>
                        </a:rPr>
                        <a:t>17</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dirty="0">
                          <a:solidFill>
                            <a:srgbClr val="000000"/>
                          </a:solidFill>
                          <a:effectLst/>
                          <a:latin typeface="Gill Sans MT" panose="020B0502020104020203" pitchFamily="34" charset="0"/>
                        </a:rPr>
                        <a:t>En Marcha </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12</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1</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62</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 - </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3</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78</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2,6%</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0614234"/>
                  </a:ext>
                </a:extLst>
              </a:tr>
              <a:tr h="120870">
                <a:tc>
                  <a:txBody>
                    <a:bodyPr/>
                    <a:lstStyle/>
                    <a:p>
                      <a:pPr algn="ctr" fontAlgn="ctr"/>
                      <a:r>
                        <a:rPr lang="es-CO" sz="1000" b="0" i="0" u="none" strike="noStrike">
                          <a:solidFill>
                            <a:srgbClr val="000000"/>
                          </a:solidFill>
                          <a:effectLst/>
                          <a:latin typeface="Gill Sans MT" panose="020B0502020104020203" pitchFamily="34" charset="0"/>
                        </a:rPr>
                        <a:t>18</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dirty="0">
                          <a:solidFill>
                            <a:srgbClr val="000000"/>
                          </a:solidFill>
                          <a:effectLst/>
                          <a:latin typeface="Gill Sans MT" panose="020B0502020104020203" pitchFamily="34" charset="0"/>
                        </a:rPr>
                        <a:t>Partido Ecologista Colombiano</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11</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7</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54</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2</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2</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76</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2,6%</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4235031"/>
                  </a:ext>
                </a:extLst>
              </a:tr>
              <a:tr h="120870">
                <a:tc>
                  <a:txBody>
                    <a:bodyPr/>
                    <a:lstStyle/>
                    <a:p>
                      <a:pPr algn="ctr" fontAlgn="ctr"/>
                      <a:r>
                        <a:rPr lang="es-CO" sz="1000" b="0" i="0" u="none" strike="noStrike">
                          <a:solidFill>
                            <a:srgbClr val="000000"/>
                          </a:solidFill>
                          <a:effectLst/>
                          <a:latin typeface="Gill Sans MT" panose="020B0502020104020203" pitchFamily="34" charset="0"/>
                        </a:rPr>
                        <a:t>19</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dirty="0">
                          <a:solidFill>
                            <a:srgbClr val="000000"/>
                          </a:solidFill>
                          <a:effectLst/>
                          <a:latin typeface="Gill Sans MT" panose="020B0502020104020203" pitchFamily="34" charset="0"/>
                        </a:rPr>
                        <a:t>La Fuerza De La Paz</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13</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4</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44</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2</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6</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69</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2,3%</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8510352"/>
                  </a:ext>
                </a:extLst>
              </a:tr>
              <a:tr h="120870">
                <a:tc>
                  <a:txBody>
                    <a:bodyPr/>
                    <a:lstStyle/>
                    <a:p>
                      <a:pPr algn="ctr" fontAlgn="ctr"/>
                      <a:r>
                        <a:rPr lang="es-CO" sz="1000" b="0" i="0" u="none" strike="noStrike">
                          <a:solidFill>
                            <a:srgbClr val="000000"/>
                          </a:solidFill>
                          <a:effectLst/>
                          <a:latin typeface="Gill Sans MT" panose="020B0502020104020203" pitchFamily="34" charset="0"/>
                        </a:rPr>
                        <a:t>20</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dirty="0">
                          <a:solidFill>
                            <a:srgbClr val="000000"/>
                          </a:solidFill>
                          <a:effectLst/>
                          <a:latin typeface="Gill Sans MT" panose="020B0502020104020203" pitchFamily="34" charset="0"/>
                        </a:rPr>
                        <a:t>Liga Gobernantes Anti Corrupción</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7</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9</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52</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 - </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 - </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68</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2,3%</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8209404"/>
                  </a:ext>
                </a:extLst>
              </a:tr>
              <a:tr h="120870">
                <a:tc>
                  <a:txBody>
                    <a:bodyPr/>
                    <a:lstStyle/>
                    <a:p>
                      <a:pPr algn="ctr" fontAlgn="ctr"/>
                      <a:r>
                        <a:rPr lang="es-CO" sz="1000" b="0" i="0" u="none" strike="noStrike">
                          <a:solidFill>
                            <a:srgbClr val="000000"/>
                          </a:solidFill>
                          <a:effectLst/>
                          <a:latin typeface="Gill Sans MT" panose="020B0502020104020203" pitchFamily="34" charset="0"/>
                        </a:rPr>
                        <a:t>21</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dirty="0">
                          <a:solidFill>
                            <a:srgbClr val="000000"/>
                          </a:solidFill>
                          <a:effectLst/>
                          <a:latin typeface="Gill Sans MT" panose="020B0502020104020203" pitchFamily="34" charset="0"/>
                        </a:rPr>
                        <a:t>Alianza Democrática Amplia - ADA</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12</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 - </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51</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1</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3</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67</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2,3%</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82966378"/>
                  </a:ext>
                </a:extLst>
              </a:tr>
              <a:tr h="120870">
                <a:tc>
                  <a:txBody>
                    <a:bodyPr/>
                    <a:lstStyle/>
                    <a:p>
                      <a:pPr algn="ctr" fontAlgn="ctr"/>
                      <a:r>
                        <a:rPr lang="es-CO" sz="1000" b="0" i="0" u="none" strike="noStrike">
                          <a:solidFill>
                            <a:srgbClr val="000000"/>
                          </a:solidFill>
                          <a:effectLst/>
                          <a:latin typeface="Gill Sans MT" panose="020B0502020104020203" pitchFamily="34" charset="0"/>
                        </a:rPr>
                        <a:t>22</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dirty="0">
                          <a:solidFill>
                            <a:srgbClr val="000000"/>
                          </a:solidFill>
                          <a:effectLst/>
                          <a:latin typeface="Gill Sans MT" panose="020B0502020104020203" pitchFamily="34" charset="0"/>
                        </a:rPr>
                        <a:t>Colombia Humana</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23</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1</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35</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2</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6</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67</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2,3%</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4826115"/>
                  </a:ext>
                </a:extLst>
              </a:tr>
              <a:tr h="120870">
                <a:tc>
                  <a:txBody>
                    <a:bodyPr/>
                    <a:lstStyle/>
                    <a:p>
                      <a:pPr algn="ctr" fontAlgn="ctr"/>
                      <a:r>
                        <a:rPr lang="es-CO" sz="1000" b="0" i="0" u="none" strike="noStrike">
                          <a:solidFill>
                            <a:srgbClr val="000000"/>
                          </a:solidFill>
                          <a:effectLst/>
                          <a:latin typeface="Gill Sans MT" panose="020B0502020104020203" pitchFamily="34" charset="0"/>
                        </a:rPr>
                        <a:t>23</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dirty="0">
                          <a:solidFill>
                            <a:srgbClr val="000000"/>
                          </a:solidFill>
                          <a:effectLst/>
                          <a:latin typeface="Gill Sans MT" panose="020B0502020104020203" pitchFamily="34" charset="0"/>
                        </a:rPr>
                        <a:t>Colombia Renaciente</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6</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2</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49</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 - </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 - </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57</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1,9%</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0683419"/>
                  </a:ext>
                </a:extLst>
              </a:tr>
              <a:tr h="120870">
                <a:tc>
                  <a:txBody>
                    <a:bodyPr/>
                    <a:lstStyle/>
                    <a:p>
                      <a:pPr algn="ctr" fontAlgn="ctr"/>
                      <a:r>
                        <a:rPr lang="es-CO" sz="1000" b="0" i="0" u="none" strike="noStrike">
                          <a:solidFill>
                            <a:srgbClr val="000000"/>
                          </a:solidFill>
                          <a:effectLst/>
                          <a:latin typeface="Gill Sans MT" panose="020B0502020104020203" pitchFamily="34" charset="0"/>
                        </a:rPr>
                        <a:t>24</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dirty="0">
                          <a:solidFill>
                            <a:srgbClr val="000000"/>
                          </a:solidFill>
                          <a:effectLst/>
                          <a:latin typeface="Gill Sans MT" panose="020B0502020104020203" pitchFamily="34" charset="0"/>
                        </a:rPr>
                        <a:t>Creemos</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7</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2</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43</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 - </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4</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56</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1,9%</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8174319"/>
                  </a:ext>
                </a:extLst>
              </a:tr>
              <a:tr h="120870">
                <a:tc>
                  <a:txBody>
                    <a:bodyPr/>
                    <a:lstStyle/>
                    <a:p>
                      <a:pPr algn="ctr" fontAlgn="ctr"/>
                      <a:r>
                        <a:rPr lang="es-CO" sz="1000" b="0" i="0" u="none" strike="noStrike">
                          <a:solidFill>
                            <a:srgbClr val="000000"/>
                          </a:solidFill>
                          <a:effectLst/>
                          <a:latin typeface="Gill Sans MT" panose="020B0502020104020203" pitchFamily="34" charset="0"/>
                        </a:rPr>
                        <a:t>25</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dirty="0">
                          <a:solidFill>
                            <a:srgbClr val="000000"/>
                          </a:solidFill>
                          <a:effectLst/>
                          <a:latin typeface="Gill Sans MT" panose="020B0502020104020203" pitchFamily="34" charset="0"/>
                        </a:rPr>
                        <a:t>Gente en Movimiento</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1</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 - </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47</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 - </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5</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53</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1,8%</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2174446"/>
                  </a:ext>
                </a:extLst>
              </a:tr>
              <a:tr h="120870">
                <a:tc>
                  <a:txBody>
                    <a:bodyPr/>
                    <a:lstStyle/>
                    <a:p>
                      <a:pPr algn="ctr" fontAlgn="ctr"/>
                      <a:r>
                        <a:rPr lang="es-CO" sz="1000" b="0" i="0" u="none" strike="noStrike">
                          <a:solidFill>
                            <a:srgbClr val="000000"/>
                          </a:solidFill>
                          <a:effectLst/>
                          <a:latin typeface="Gill Sans MT" panose="020B0502020104020203" pitchFamily="34" charset="0"/>
                        </a:rPr>
                        <a:t>26</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dirty="0">
                          <a:solidFill>
                            <a:srgbClr val="000000"/>
                          </a:solidFill>
                          <a:effectLst/>
                          <a:latin typeface="Gill Sans MT" panose="020B0502020104020203" pitchFamily="34" charset="0"/>
                        </a:rPr>
                        <a:t>Verde Oxigeno</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8</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 - </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32</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2</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1</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43</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1,5%</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5585316"/>
                  </a:ext>
                </a:extLst>
              </a:tr>
              <a:tr h="120870">
                <a:tc>
                  <a:txBody>
                    <a:bodyPr/>
                    <a:lstStyle/>
                    <a:p>
                      <a:pPr algn="ctr" fontAlgn="ctr"/>
                      <a:r>
                        <a:rPr lang="es-CO" sz="1000" b="0" i="0" u="none" strike="noStrike">
                          <a:solidFill>
                            <a:srgbClr val="000000"/>
                          </a:solidFill>
                          <a:effectLst/>
                          <a:latin typeface="Gill Sans MT" panose="020B0502020104020203" pitchFamily="34" charset="0"/>
                        </a:rPr>
                        <a:t>27</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dirty="0">
                          <a:solidFill>
                            <a:srgbClr val="000000"/>
                          </a:solidFill>
                          <a:effectLst/>
                          <a:latin typeface="Gill Sans MT" panose="020B0502020104020203" pitchFamily="34" charset="0"/>
                        </a:rPr>
                        <a:t>Esperanza Democrática </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5</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1</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28</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1</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6</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41</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1,4%</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127749"/>
                  </a:ext>
                </a:extLst>
              </a:tr>
              <a:tr h="120870">
                <a:tc>
                  <a:txBody>
                    <a:bodyPr/>
                    <a:lstStyle/>
                    <a:p>
                      <a:pPr algn="ctr" fontAlgn="ctr"/>
                      <a:r>
                        <a:rPr lang="es-CO" sz="1000" b="0" i="0" u="none" strike="noStrike">
                          <a:solidFill>
                            <a:srgbClr val="000000"/>
                          </a:solidFill>
                          <a:effectLst/>
                          <a:latin typeface="Gill Sans MT" panose="020B0502020104020203" pitchFamily="34" charset="0"/>
                        </a:rPr>
                        <a:t>28</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dirty="0">
                          <a:solidFill>
                            <a:srgbClr val="000000"/>
                          </a:solidFill>
                          <a:effectLst/>
                          <a:latin typeface="Gill Sans MT" panose="020B0502020104020203" pitchFamily="34" charset="0"/>
                        </a:rPr>
                        <a:t>Polo Democrático Alternativo</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11</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1</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23</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 - </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4</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39</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1,3%</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2784318"/>
                  </a:ext>
                </a:extLst>
              </a:tr>
              <a:tr h="120870">
                <a:tc>
                  <a:txBody>
                    <a:bodyPr/>
                    <a:lstStyle/>
                    <a:p>
                      <a:pPr algn="ctr" fontAlgn="ctr"/>
                      <a:r>
                        <a:rPr lang="es-CO" sz="1000" b="0" i="0" u="none" strike="noStrike">
                          <a:solidFill>
                            <a:srgbClr val="000000"/>
                          </a:solidFill>
                          <a:effectLst/>
                          <a:latin typeface="Gill Sans MT" panose="020B0502020104020203" pitchFamily="34" charset="0"/>
                        </a:rPr>
                        <a:t>29</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dirty="0">
                          <a:solidFill>
                            <a:srgbClr val="000000"/>
                          </a:solidFill>
                          <a:effectLst/>
                          <a:latin typeface="Gill Sans MT" panose="020B0502020104020203" pitchFamily="34" charset="0"/>
                        </a:rPr>
                        <a:t>Todos Somos Colombia</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10</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1</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9</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 - </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2</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22</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0,7%</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1723851"/>
                  </a:ext>
                </a:extLst>
              </a:tr>
              <a:tr h="120870">
                <a:tc>
                  <a:txBody>
                    <a:bodyPr/>
                    <a:lstStyle/>
                    <a:p>
                      <a:pPr algn="ctr" fontAlgn="ctr"/>
                      <a:r>
                        <a:rPr lang="es-CO" sz="1000" b="0" i="0" u="none" strike="noStrike">
                          <a:solidFill>
                            <a:srgbClr val="000000"/>
                          </a:solidFill>
                          <a:effectLst/>
                          <a:latin typeface="Gill Sans MT" panose="020B0502020104020203" pitchFamily="34" charset="0"/>
                        </a:rPr>
                        <a:t>30</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dirty="0">
                          <a:solidFill>
                            <a:srgbClr val="000000"/>
                          </a:solidFill>
                          <a:effectLst/>
                          <a:latin typeface="Gill Sans MT" panose="020B0502020104020203" pitchFamily="34" charset="0"/>
                        </a:rPr>
                        <a:t>Colombia Justa Libres</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4</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 - </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12</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 - </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 - </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16</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0,5%</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6742155"/>
                  </a:ext>
                </a:extLst>
              </a:tr>
              <a:tr h="120870">
                <a:tc>
                  <a:txBody>
                    <a:bodyPr/>
                    <a:lstStyle/>
                    <a:p>
                      <a:pPr algn="ctr" fontAlgn="ctr"/>
                      <a:r>
                        <a:rPr lang="es-CO" sz="1000" b="0" i="0" u="none" strike="noStrike">
                          <a:solidFill>
                            <a:srgbClr val="000000"/>
                          </a:solidFill>
                          <a:effectLst/>
                          <a:latin typeface="Gill Sans MT" panose="020B0502020104020203" pitchFamily="34" charset="0"/>
                        </a:rPr>
                        <a:t>31</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dirty="0">
                          <a:solidFill>
                            <a:srgbClr val="000000"/>
                          </a:solidFill>
                          <a:effectLst/>
                          <a:latin typeface="Gill Sans MT" panose="020B0502020104020203" pitchFamily="34" charset="0"/>
                        </a:rPr>
                        <a:t>Unión Patriótica "UP"</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 - </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 - </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9</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 - </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 - </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9</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0,3%</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6544753"/>
                  </a:ext>
                </a:extLst>
              </a:tr>
              <a:tr h="120870">
                <a:tc>
                  <a:txBody>
                    <a:bodyPr/>
                    <a:lstStyle/>
                    <a:p>
                      <a:pPr algn="ctr" fontAlgn="ctr"/>
                      <a:r>
                        <a:rPr lang="es-CO" sz="1000" b="0" i="0" u="none" strike="noStrike">
                          <a:solidFill>
                            <a:srgbClr val="000000"/>
                          </a:solidFill>
                          <a:effectLst/>
                          <a:latin typeface="Gill Sans MT" panose="020B0502020104020203" pitchFamily="34" charset="0"/>
                        </a:rPr>
                        <a:t>32</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dirty="0">
                          <a:solidFill>
                            <a:srgbClr val="000000"/>
                          </a:solidFill>
                          <a:effectLst/>
                          <a:latin typeface="Gill Sans MT" panose="020B0502020104020203" pitchFamily="34" charset="0"/>
                        </a:rPr>
                        <a:t>Partido Mira </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 - </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 - </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1</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 - </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5</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6</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0,2%</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4473752"/>
                  </a:ext>
                </a:extLst>
              </a:tr>
              <a:tr h="120870">
                <a:tc>
                  <a:txBody>
                    <a:bodyPr/>
                    <a:lstStyle/>
                    <a:p>
                      <a:pPr algn="ctr" fontAlgn="ctr"/>
                      <a:r>
                        <a:rPr lang="es-CO" sz="1000" b="0" i="0" u="none" strike="noStrike">
                          <a:solidFill>
                            <a:srgbClr val="000000"/>
                          </a:solidFill>
                          <a:effectLst/>
                          <a:latin typeface="Gill Sans MT" panose="020B0502020104020203" pitchFamily="34" charset="0"/>
                        </a:rPr>
                        <a:t>33</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dirty="0">
                          <a:solidFill>
                            <a:srgbClr val="000000"/>
                          </a:solidFill>
                          <a:effectLst/>
                          <a:latin typeface="Gill Sans MT" panose="020B0502020104020203" pitchFamily="34" charset="0"/>
                        </a:rPr>
                        <a:t>Partido Comunes</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1</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 - </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1</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1</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 - </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3</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0,1%</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8990128"/>
                  </a:ext>
                </a:extLst>
              </a:tr>
              <a:tr h="120870">
                <a:tc>
                  <a:txBody>
                    <a:bodyPr/>
                    <a:lstStyle/>
                    <a:p>
                      <a:pPr algn="ctr" fontAlgn="ctr"/>
                      <a:r>
                        <a:rPr lang="es-CO" sz="1000" b="0" i="0" u="none" strike="noStrike">
                          <a:solidFill>
                            <a:srgbClr val="000000"/>
                          </a:solidFill>
                          <a:effectLst/>
                          <a:latin typeface="Gill Sans MT" panose="020B0502020104020203" pitchFamily="34" charset="0"/>
                        </a:rPr>
                        <a:t>34</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dirty="0">
                          <a:solidFill>
                            <a:srgbClr val="000000"/>
                          </a:solidFill>
                          <a:effectLst/>
                          <a:latin typeface="Gill Sans MT" panose="020B0502020104020203" pitchFamily="34" charset="0"/>
                        </a:rPr>
                        <a:t>Partido del Trabajo de Colombia</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 - </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 - </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2</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 - </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 - </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2</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Gill Sans MT" panose="020B0502020104020203" pitchFamily="34" charset="0"/>
                        </a:rPr>
                        <a:t>0,1%</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2231703"/>
                  </a:ext>
                </a:extLst>
              </a:tr>
              <a:tr h="120870">
                <a:tc>
                  <a:txBody>
                    <a:bodyPr/>
                    <a:lstStyle/>
                    <a:p>
                      <a:pPr algn="ctr" fontAlgn="ctr"/>
                      <a:endParaRPr lang="es-CO" sz="1000" b="0" i="0" u="none" strike="noStrike">
                        <a:solidFill>
                          <a:srgbClr val="000000"/>
                        </a:solidFill>
                        <a:effectLst/>
                        <a:latin typeface="Calibri" panose="020F0502020204030204" pitchFamily="34" charset="0"/>
                      </a:endParaRPr>
                    </a:p>
                  </a:txBody>
                  <a:tcPr marL="5255" marR="5255" marT="525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s-CO" sz="1000" b="1" i="0" u="none" strike="noStrike" dirty="0">
                          <a:solidFill>
                            <a:srgbClr val="000000"/>
                          </a:solidFill>
                          <a:effectLst/>
                          <a:latin typeface="Gill Sans MT" panose="020B0502020104020203" pitchFamily="34" charset="0"/>
                        </a:rPr>
                        <a:t>Total</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s-CO" sz="1000" b="1" i="0" u="none" strike="noStrike">
                          <a:solidFill>
                            <a:srgbClr val="000000"/>
                          </a:solidFill>
                          <a:effectLst/>
                          <a:latin typeface="Gill Sans MT" panose="020B0502020104020203" pitchFamily="34" charset="0"/>
                        </a:rPr>
                        <a:t>345</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s-CO" sz="1000" b="1" i="0" u="none" strike="noStrike">
                          <a:solidFill>
                            <a:srgbClr val="000000"/>
                          </a:solidFill>
                          <a:effectLst/>
                          <a:latin typeface="Gill Sans MT" panose="020B0502020104020203" pitchFamily="34" charset="0"/>
                        </a:rPr>
                        <a:t>147</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s-CO" sz="1000" b="1" i="0" u="none" strike="noStrike" dirty="0">
                          <a:solidFill>
                            <a:srgbClr val="000000"/>
                          </a:solidFill>
                          <a:effectLst/>
                          <a:latin typeface="Gill Sans MT" panose="020B0502020104020203" pitchFamily="34" charset="0"/>
                        </a:rPr>
                        <a:t>2177</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s-CO" sz="1000" b="1" i="0" u="none" strike="noStrike">
                          <a:solidFill>
                            <a:srgbClr val="000000"/>
                          </a:solidFill>
                          <a:effectLst/>
                          <a:latin typeface="Gill Sans MT" panose="020B0502020104020203" pitchFamily="34" charset="0"/>
                        </a:rPr>
                        <a:t>21</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s-CO" sz="1000" b="1" i="0" u="none" strike="noStrike">
                          <a:solidFill>
                            <a:srgbClr val="000000"/>
                          </a:solidFill>
                          <a:effectLst/>
                          <a:latin typeface="Gill Sans MT" panose="020B0502020104020203" pitchFamily="34" charset="0"/>
                        </a:rPr>
                        <a:t>254</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s-CO" sz="1000" b="1" i="0" u="none" strike="noStrike">
                          <a:solidFill>
                            <a:srgbClr val="000000"/>
                          </a:solidFill>
                          <a:effectLst/>
                          <a:latin typeface="Gill Sans MT" panose="020B0502020104020203" pitchFamily="34" charset="0"/>
                        </a:rPr>
                        <a:t>2944</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endParaRPr lang="es-CO" sz="1000" b="0" i="0" u="none" strike="noStrike" dirty="0">
                        <a:solidFill>
                          <a:srgbClr val="000000"/>
                        </a:solidFill>
                        <a:effectLst/>
                        <a:latin typeface="Calibri" panose="020F0502020204030204" pitchFamily="34" charset="0"/>
                      </a:endParaRPr>
                    </a:p>
                  </a:txBody>
                  <a:tcPr marL="5255" marR="5255" marT="525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269404826"/>
                  </a:ext>
                </a:extLst>
              </a:tr>
            </a:tbl>
          </a:graphicData>
        </a:graphic>
      </p:graphicFrame>
    </p:spTree>
    <p:extLst>
      <p:ext uri="{BB962C8B-B14F-4D97-AF65-F5344CB8AC3E}">
        <p14:creationId xmlns:p14="http://schemas.microsoft.com/office/powerpoint/2010/main" val="15055532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EEFB78AA-6444-E23A-3921-D973AB35277A}"/>
              </a:ext>
            </a:extLst>
          </p:cNvPr>
          <p:cNvSpPr>
            <a:spLocks noGrp="1"/>
          </p:cNvSpPr>
          <p:nvPr>
            <p:ph type="dt" sz="half" idx="10"/>
          </p:nvPr>
        </p:nvSpPr>
        <p:spPr/>
        <p:txBody>
          <a:bodyPr/>
          <a:lstStyle/>
          <a:p>
            <a:fld id="{4F96FC71-73A6-4904-83E6-4DB99DE63C21}" type="datetime1">
              <a:rPr lang="en-US" smtClean="0"/>
              <a:t>10/18/2023</a:t>
            </a:fld>
            <a:endParaRPr lang="en-US"/>
          </a:p>
        </p:txBody>
      </p:sp>
      <p:sp>
        <p:nvSpPr>
          <p:cNvPr id="5" name="Marcador de número de diapositiva 4">
            <a:extLst>
              <a:ext uri="{FF2B5EF4-FFF2-40B4-BE49-F238E27FC236}">
                <a16:creationId xmlns:a16="http://schemas.microsoft.com/office/drawing/2014/main" id="{955FC06B-408D-DE5E-F199-83D70FB879F8}"/>
              </a:ext>
            </a:extLst>
          </p:cNvPr>
          <p:cNvSpPr>
            <a:spLocks noGrp="1"/>
          </p:cNvSpPr>
          <p:nvPr>
            <p:ph type="sldNum" sz="quarter" idx="12"/>
          </p:nvPr>
        </p:nvSpPr>
        <p:spPr/>
        <p:txBody>
          <a:bodyPr/>
          <a:lstStyle/>
          <a:p>
            <a:fld id="{F30F7205-41FB-46DE-B583-596CEB3EBE73}" type="slidenum">
              <a:rPr lang="en-US" smtClean="0"/>
              <a:t>7</a:t>
            </a:fld>
            <a:endParaRPr lang="en-US"/>
          </a:p>
        </p:txBody>
      </p:sp>
      <p:sp>
        <p:nvSpPr>
          <p:cNvPr id="6" name="Rectángulo: esquinas redondeadas 5">
            <a:extLst>
              <a:ext uri="{FF2B5EF4-FFF2-40B4-BE49-F238E27FC236}">
                <a16:creationId xmlns:a16="http://schemas.microsoft.com/office/drawing/2014/main" id="{8D1456F1-182A-B584-7421-D0AE46C11C06}"/>
              </a:ext>
            </a:extLst>
          </p:cNvPr>
          <p:cNvSpPr/>
          <p:nvPr/>
        </p:nvSpPr>
        <p:spPr>
          <a:xfrm>
            <a:off x="701396" y="1248933"/>
            <a:ext cx="4306901" cy="1342555"/>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spcAft>
                <a:spcPts val="1000"/>
              </a:spcAft>
            </a:pPr>
            <a:r>
              <a:rPr lang="es-419" sz="2400" b="1" dirty="0">
                <a:effectLst/>
                <a:latin typeface="Gill Sans MT" panose="020B0502020104020203" pitchFamily="34" charset="0"/>
                <a:ea typeface="Arial" panose="020B0604020202020204" pitchFamily="34" charset="0"/>
              </a:rPr>
              <a:t>Renuncias y muertes de candidaturas por departamento</a:t>
            </a:r>
            <a:endParaRPr lang="es-CO" sz="2400" dirty="0">
              <a:effectLst/>
              <a:latin typeface="Gill Sans MT" panose="020B0502020104020203" pitchFamily="34" charset="0"/>
              <a:ea typeface="Arial" panose="020B0604020202020204" pitchFamily="34" charset="0"/>
            </a:endParaRPr>
          </a:p>
        </p:txBody>
      </p:sp>
      <p:sp>
        <p:nvSpPr>
          <p:cNvPr id="11" name="CuadroTexto 10">
            <a:extLst>
              <a:ext uri="{FF2B5EF4-FFF2-40B4-BE49-F238E27FC236}">
                <a16:creationId xmlns:a16="http://schemas.microsoft.com/office/drawing/2014/main" id="{7CF1A835-66A2-3EEE-4DF8-B6FF28CD997F}"/>
              </a:ext>
            </a:extLst>
          </p:cNvPr>
          <p:cNvSpPr txBox="1"/>
          <p:nvPr/>
        </p:nvSpPr>
        <p:spPr>
          <a:xfrm>
            <a:off x="557195" y="2937645"/>
            <a:ext cx="4595301" cy="2800767"/>
          </a:xfrm>
          <a:prstGeom prst="rect">
            <a:avLst/>
          </a:prstGeom>
          <a:noFill/>
        </p:spPr>
        <p:txBody>
          <a:bodyPr wrap="square">
            <a:spAutoFit/>
          </a:bodyPr>
          <a:lstStyle>
            <a:defPPr>
              <a:defRPr lang="en-US"/>
            </a:defPPr>
            <a:lvl1pPr marL="285750" indent="-285750" algn="just">
              <a:buFont typeface="Arial" panose="020B0604020202020204" pitchFamily="34" charset="0"/>
              <a:buChar char="•"/>
              <a:defRPr>
                <a:effectLst/>
                <a:latin typeface="Arial" panose="020B0604020202020204" pitchFamily="34" charset="0"/>
                <a:ea typeface="Arial" panose="020B0604020202020204" pitchFamily="34" charset="0"/>
              </a:defRPr>
            </a:lvl1pPr>
          </a:lstStyle>
          <a:p>
            <a:r>
              <a:rPr lang="es-ES" sz="1600" dirty="0">
                <a:latin typeface="Gill Sans MT" panose="020B0502020104020203" pitchFamily="34" charset="0"/>
              </a:rPr>
              <a:t>Las 3 muertes y las 3.220 renuncias afectaron las candidaturas de 32 departamentos del país, incluyendo a Bogotá. Cundinamarca, Antioquia, Magdalena, Valle del Cauca y Santander fueron los departamentos con mayor número de modificaciones (reuniendo el 44,7%). </a:t>
            </a:r>
          </a:p>
          <a:p>
            <a:endParaRPr lang="es-ES" sz="1600" dirty="0">
              <a:latin typeface="Gill Sans MT" panose="020B0502020104020203" pitchFamily="34" charset="0"/>
            </a:endParaRPr>
          </a:p>
          <a:p>
            <a:r>
              <a:rPr lang="es-ES" sz="1600" dirty="0">
                <a:latin typeface="Gill Sans MT" panose="020B0502020104020203" pitchFamily="34" charset="0"/>
              </a:rPr>
              <a:t>Los 3 candidatos fallecidos eran aspirantes al Concejo de Floridablanca, Santander (2) y La Gloria, Cesar (1).</a:t>
            </a:r>
          </a:p>
          <a:p>
            <a:endParaRPr lang="es-CO" sz="1600" dirty="0">
              <a:latin typeface="Gill Sans MT" panose="020B0502020104020203" pitchFamily="34" charset="0"/>
            </a:endParaRPr>
          </a:p>
        </p:txBody>
      </p:sp>
      <p:sp>
        <p:nvSpPr>
          <p:cNvPr id="13" name="CuadroTexto 12">
            <a:extLst>
              <a:ext uri="{FF2B5EF4-FFF2-40B4-BE49-F238E27FC236}">
                <a16:creationId xmlns:a16="http://schemas.microsoft.com/office/drawing/2014/main" id="{3424F62D-807E-DA9E-B9FB-8E3CDF840F70}"/>
              </a:ext>
            </a:extLst>
          </p:cNvPr>
          <p:cNvSpPr txBox="1"/>
          <p:nvPr/>
        </p:nvSpPr>
        <p:spPr>
          <a:xfrm>
            <a:off x="6135914" y="6404130"/>
            <a:ext cx="4949371" cy="286682"/>
          </a:xfrm>
          <a:prstGeom prst="rect">
            <a:avLst/>
          </a:prstGeom>
          <a:noFill/>
        </p:spPr>
        <p:txBody>
          <a:bodyPr wrap="square">
            <a:spAutoFit/>
          </a:bodyPr>
          <a:lstStyle/>
          <a:p>
            <a:pPr algn="ctr">
              <a:lnSpc>
                <a:spcPct val="115000"/>
              </a:lnSpc>
            </a:pPr>
            <a:r>
              <a:rPr lang="es-419" sz="1200" i="1" dirty="0">
                <a:solidFill>
                  <a:schemeClr val="tx1">
                    <a:lumMod val="50000"/>
                    <a:lumOff val="50000"/>
                  </a:schemeClr>
                </a:solidFill>
                <a:effectLst/>
                <a:latin typeface="Gill Sans MT" panose="020B0502020104020203" pitchFamily="34" charset="0"/>
                <a:ea typeface="Arial" panose="020B0604020202020204" pitchFamily="34" charset="0"/>
              </a:rPr>
              <a:t>Fuente: Observatorio Político Electoral - MOE.</a:t>
            </a:r>
            <a:endParaRPr lang="es-CO" dirty="0">
              <a:solidFill>
                <a:schemeClr val="tx1">
                  <a:lumMod val="50000"/>
                  <a:lumOff val="50000"/>
                </a:schemeClr>
              </a:solidFill>
              <a:effectLst/>
              <a:latin typeface="Gill Sans MT" panose="020B0502020104020203" pitchFamily="34" charset="0"/>
              <a:ea typeface="Arial" panose="020B0604020202020204" pitchFamily="34" charset="0"/>
            </a:endParaRPr>
          </a:p>
        </p:txBody>
      </p:sp>
      <p:graphicFrame>
        <p:nvGraphicFramePr>
          <p:cNvPr id="3" name="Tabla 2">
            <a:extLst>
              <a:ext uri="{FF2B5EF4-FFF2-40B4-BE49-F238E27FC236}">
                <a16:creationId xmlns:a16="http://schemas.microsoft.com/office/drawing/2014/main" id="{D28FFE5D-5C67-E9E5-E84F-F03E79E0A9C7}"/>
              </a:ext>
            </a:extLst>
          </p:cNvPr>
          <p:cNvGraphicFramePr>
            <a:graphicFrameLocks noGrp="1"/>
          </p:cNvGraphicFramePr>
          <p:nvPr>
            <p:extLst>
              <p:ext uri="{D42A27DB-BD31-4B8C-83A1-F6EECF244321}">
                <p14:modId xmlns:p14="http://schemas.microsoft.com/office/powerpoint/2010/main" val="1152592252"/>
              </p:ext>
            </p:extLst>
          </p:nvPr>
        </p:nvGraphicFramePr>
        <p:xfrm>
          <a:off x="5649899" y="484532"/>
          <a:ext cx="5921402" cy="5888936"/>
        </p:xfrm>
        <a:graphic>
          <a:graphicData uri="http://schemas.openxmlformats.org/drawingml/2006/table">
            <a:tbl>
              <a:tblPr/>
              <a:tblGrid>
                <a:gridCol w="184115">
                  <a:extLst>
                    <a:ext uri="{9D8B030D-6E8A-4147-A177-3AD203B41FA5}">
                      <a16:colId xmlns:a16="http://schemas.microsoft.com/office/drawing/2014/main" val="1627304771"/>
                    </a:ext>
                  </a:extLst>
                </a:gridCol>
                <a:gridCol w="1352585">
                  <a:extLst>
                    <a:ext uri="{9D8B030D-6E8A-4147-A177-3AD203B41FA5}">
                      <a16:colId xmlns:a16="http://schemas.microsoft.com/office/drawing/2014/main" val="3457615460"/>
                    </a:ext>
                  </a:extLst>
                </a:gridCol>
                <a:gridCol w="787400">
                  <a:extLst>
                    <a:ext uri="{9D8B030D-6E8A-4147-A177-3AD203B41FA5}">
                      <a16:colId xmlns:a16="http://schemas.microsoft.com/office/drawing/2014/main" val="3895802788"/>
                    </a:ext>
                  </a:extLst>
                </a:gridCol>
                <a:gridCol w="800100">
                  <a:extLst>
                    <a:ext uri="{9D8B030D-6E8A-4147-A177-3AD203B41FA5}">
                      <a16:colId xmlns:a16="http://schemas.microsoft.com/office/drawing/2014/main" val="988134922"/>
                    </a:ext>
                  </a:extLst>
                </a:gridCol>
                <a:gridCol w="588978">
                  <a:extLst>
                    <a:ext uri="{9D8B030D-6E8A-4147-A177-3AD203B41FA5}">
                      <a16:colId xmlns:a16="http://schemas.microsoft.com/office/drawing/2014/main" val="3563286518"/>
                    </a:ext>
                  </a:extLst>
                </a:gridCol>
                <a:gridCol w="876300">
                  <a:extLst>
                    <a:ext uri="{9D8B030D-6E8A-4147-A177-3AD203B41FA5}">
                      <a16:colId xmlns:a16="http://schemas.microsoft.com/office/drawing/2014/main" val="1311717260"/>
                    </a:ext>
                  </a:extLst>
                </a:gridCol>
                <a:gridCol w="290528">
                  <a:extLst>
                    <a:ext uri="{9D8B030D-6E8A-4147-A177-3AD203B41FA5}">
                      <a16:colId xmlns:a16="http://schemas.microsoft.com/office/drawing/2014/main" val="3154859109"/>
                    </a:ext>
                  </a:extLst>
                </a:gridCol>
                <a:gridCol w="508000">
                  <a:extLst>
                    <a:ext uri="{9D8B030D-6E8A-4147-A177-3AD203B41FA5}">
                      <a16:colId xmlns:a16="http://schemas.microsoft.com/office/drawing/2014/main" val="4259315733"/>
                    </a:ext>
                  </a:extLst>
                </a:gridCol>
                <a:gridCol w="533396">
                  <a:extLst>
                    <a:ext uri="{9D8B030D-6E8A-4147-A177-3AD203B41FA5}">
                      <a16:colId xmlns:a16="http://schemas.microsoft.com/office/drawing/2014/main" val="888761529"/>
                    </a:ext>
                  </a:extLst>
                </a:gridCol>
              </a:tblGrid>
              <a:tr h="35851">
                <a:tc>
                  <a:txBody>
                    <a:bodyPr/>
                    <a:lstStyle/>
                    <a:p>
                      <a:pPr algn="ctr" fontAlgn="ctr"/>
                      <a:r>
                        <a:rPr lang="es-CO" sz="1100" b="0" i="0" u="none" strike="noStrike">
                          <a:solidFill>
                            <a:srgbClr val="000000"/>
                          </a:solidFill>
                          <a:effectLst/>
                          <a:latin typeface="Gill Sans MT" panose="020B0502020104020203" pitchFamily="34" charset="0"/>
                        </a:rPr>
                        <a:t>#</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ctr" fontAlgn="ctr"/>
                      <a:r>
                        <a:rPr lang="es-CO" sz="1100" b="1" i="0" u="none" strike="noStrike">
                          <a:solidFill>
                            <a:srgbClr val="000000"/>
                          </a:solidFill>
                          <a:effectLst/>
                          <a:latin typeface="Gill Sans MT" panose="020B0502020104020203" pitchFamily="34" charset="0"/>
                        </a:rPr>
                        <a:t>Departamento</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ctr" fontAlgn="ctr"/>
                      <a:r>
                        <a:rPr lang="es-CO" sz="1100" b="1" i="0" u="none" strike="noStrike" dirty="0">
                          <a:solidFill>
                            <a:srgbClr val="000000"/>
                          </a:solidFill>
                          <a:effectLst/>
                          <a:latin typeface="Gill Sans MT" panose="020B0502020104020203" pitchFamily="34" charset="0"/>
                        </a:rPr>
                        <a:t>Alcaldía</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ctr" fontAlgn="ctr"/>
                      <a:r>
                        <a:rPr lang="es-CO" sz="1100" b="1" i="0" u="none" strike="noStrike" dirty="0">
                          <a:solidFill>
                            <a:srgbClr val="000000"/>
                          </a:solidFill>
                          <a:effectLst/>
                          <a:latin typeface="Gill Sans MT" panose="020B0502020104020203" pitchFamily="34" charset="0"/>
                        </a:rPr>
                        <a:t>Asamblea</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ctr" fontAlgn="ctr"/>
                      <a:r>
                        <a:rPr lang="es-CO" sz="1100" b="1" i="0" u="none" strike="noStrike" dirty="0">
                          <a:solidFill>
                            <a:srgbClr val="000000"/>
                          </a:solidFill>
                          <a:effectLst/>
                          <a:latin typeface="Gill Sans MT" panose="020B0502020104020203" pitchFamily="34" charset="0"/>
                        </a:rPr>
                        <a:t>Concejo</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ctr" fontAlgn="ctr"/>
                      <a:r>
                        <a:rPr lang="es-CO" sz="1100" b="1" i="0" u="none" strike="noStrike" dirty="0">
                          <a:solidFill>
                            <a:srgbClr val="000000"/>
                          </a:solidFill>
                          <a:effectLst/>
                          <a:latin typeface="Gill Sans MT" panose="020B0502020104020203" pitchFamily="34" charset="0"/>
                        </a:rPr>
                        <a:t>Gobernador</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ctr" fontAlgn="ctr"/>
                      <a:r>
                        <a:rPr lang="es-CO" sz="1100" b="1" i="0" u="none" strike="noStrike">
                          <a:solidFill>
                            <a:srgbClr val="000000"/>
                          </a:solidFill>
                          <a:effectLst/>
                          <a:latin typeface="Gill Sans MT" panose="020B0502020104020203" pitchFamily="34" charset="0"/>
                        </a:rPr>
                        <a:t>JAL</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ctr" fontAlgn="ctr"/>
                      <a:r>
                        <a:rPr lang="es-CO" sz="1100" b="1" i="0" u="none" strike="noStrike">
                          <a:solidFill>
                            <a:srgbClr val="000000"/>
                          </a:solidFill>
                          <a:effectLst/>
                          <a:latin typeface="Gill Sans MT" panose="020B0502020104020203" pitchFamily="34" charset="0"/>
                        </a:rPr>
                        <a:t>Total</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ctr" fontAlgn="ctr"/>
                      <a:r>
                        <a:rPr lang="es-CO" sz="1100" b="0" i="0" u="none" strike="noStrike">
                          <a:solidFill>
                            <a:srgbClr val="000000"/>
                          </a:solidFill>
                          <a:effectLst/>
                          <a:latin typeface="Gill Sans MT" panose="020B0502020104020203" pitchFamily="34" charset="0"/>
                        </a:rPr>
                        <a:t>%</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extLst>
                  <a:ext uri="{0D108BD9-81ED-4DB2-BD59-A6C34878D82A}">
                    <a16:rowId xmlns:a16="http://schemas.microsoft.com/office/drawing/2014/main" val="590762609"/>
                  </a:ext>
                </a:extLst>
              </a:tr>
              <a:tr h="127981">
                <a:tc>
                  <a:txBody>
                    <a:bodyPr/>
                    <a:lstStyle/>
                    <a:p>
                      <a:pPr algn="ctr" fontAlgn="ctr"/>
                      <a:r>
                        <a:rPr lang="es-CO" sz="1100" b="0" i="0" u="none" strike="noStrike">
                          <a:solidFill>
                            <a:srgbClr val="000000"/>
                          </a:solidFill>
                          <a:effectLst/>
                          <a:latin typeface="Gill Sans MT" panose="020B0502020104020203" pitchFamily="34" charset="0"/>
                        </a:rPr>
                        <a:t>1</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dirty="0">
                          <a:solidFill>
                            <a:srgbClr val="000000"/>
                          </a:solidFill>
                          <a:effectLst/>
                          <a:latin typeface="Gill Sans MT" panose="020B0502020104020203" pitchFamily="34" charset="0"/>
                        </a:rPr>
                        <a:t>Cundinamarca</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dirty="0">
                          <a:solidFill>
                            <a:srgbClr val="000000"/>
                          </a:solidFill>
                          <a:effectLst/>
                          <a:latin typeface="Gill Sans MT" panose="020B0502020104020203" pitchFamily="34" charset="0"/>
                        </a:rPr>
                        <a:t>40</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20</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277</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 - </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36</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373</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11,6%</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34889491"/>
                  </a:ext>
                </a:extLst>
              </a:tr>
              <a:tr h="127981">
                <a:tc>
                  <a:txBody>
                    <a:bodyPr/>
                    <a:lstStyle/>
                    <a:p>
                      <a:pPr algn="ctr" fontAlgn="ctr"/>
                      <a:r>
                        <a:rPr lang="es-CO" sz="1100" b="0" i="0" u="none" strike="noStrike">
                          <a:solidFill>
                            <a:srgbClr val="000000"/>
                          </a:solidFill>
                          <a:effectLst/>
                          <a:latin typeface="Gill Sans MT" panose="020B0502020104020203" pitchFamily="34" charset="0"/>
                        </a:rPr>
                        <a:t>2</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Gill Sans MT" panose="020B0502020104020203" pitchFamily="34" charset="0"/>
                        </a:rPr>
                        <a:t>Antioquia</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46</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dirty="0">
                          <a:solidFill>
                            <a:srgbClr val="000000"/>
                          </a:solidFill>
                          <a:effectLst/>
                          <a:latin typeface="Gill Sans MT" panose="020B0502020104020203" pitchFamily="34" charset="0"/>
                        </a:rPr>
                        <a:t>8</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262</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2</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48</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366</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11,4%</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92624831"/>
                  </a:ext>
                </a:extLst>
              </a:tr>
              <a:tr h="127981">
                <a:tc>
                  <a:txBody>
                    <a:bodyPr/>
                    <a:lstStyle/>
                    <a:p>
                      <a:pPr algn="ctr" fontAlgn="ctr"/>
                      <a:r>
                        <a:rPr lang="es-CO" sz="1100" b="0" i="0" u="none" strike="noStrike">
                          <a:solidFill>
                            <a:srgbClr val="000000"/>
                          </a:solidFill>
                          <a:effectLst/>
                          <a:latin typeface="Gill Sans MT" panose="020B0502020104020203" pitchFamily="34" charset="0"/>
                        </a:rPr>
                        <a:t>3</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Gill Sans MT" panose="020B0502020104020203" pitchFamily="34" charset="0"/>
                        </a:rPr>
                        <a:t>Magdalena</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25</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7</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dirty="0">
                          <a:solidFill>
                            <a:srgbClr val="000000"/>
                          </a:solidFill>
                          <a:effectLst/>
                          <a:latin typeface="Gill Sans MT" panose="020B0502020104020203" pitchFamily="34" charset="0"/>
                        </a:rPr>
                        <a:t>222</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dirty="0">
                          <a:solidFill>
                            <a:srgbClr val="000000"/>
                          </a:solidFill>
                          <a:effectLst/>
                          <a:latin typeface="Gill Sans MT" panose="020B0502020104020203" pitchFamily="34" charset="0"/>
                        </a:rPr>
                        <a:t>2</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7</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263</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8,2%</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27678707"/>
                  </a:ext>
                </a:extLst>
              </a:tr>
              <a:tr h="127981">
                <a:tc>
                  <a:txBody>
                    <a:bodyPr/>
                    <a:lstStyle/>
                    <a:p>
                      <a:pPr algn="ctr" fontAlgn="ctr"/>
                      <a:r>
                        <a:rPr lang="es-CO" sz="1100" b="0" i="0" u="none" strike="noStrike">
                          <a:solidFill>
                            <a:srgbClr val="000000"/>
                          </a:solidFill>
                          <a:effectLst/>
                          <a:latin typeface="Gill Sans MT" panose="020B0502020104020203" pitchFamily="34" charset="0"/>
                        </a:rPr>
                        <a:t>4</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Gill Sans MT" panose="020B0502020104020203" pitchFamily="34" charset="0"/>
                        </a:rPr>
                        <a:t>Valle del Cauca</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32</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16</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149</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dirty="0">
                          <a:solidFill>
                            <a:srgbClr val="000000"/>
                          </a:solidFill>
                          <a:effectLst/>
                          <a:latin typeface="Gill Sans MT" panose="020B0502020104020203" pitchFamily="34" charset="0"/>
                        </a:rPr>
                        <a:t>1</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30</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228</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7,1%</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662106757"/>
                  </a:ext>
                </a:extLst>
              </a:tr>
              <a:tr h="127981">
                <a:tc>
                  <a:txBody>
                    <a:bodyPr/>
                    <a:lstStyle/>
                    <a:p>
                      <a:pPr algn="ctr" fontAlgn="ctr"/>
                      <a:r>
                        <a:rPr lang="es-CO" sz="1100" b="0" i="0" u="none" strike="noStrike">
                          <a:solidFill>
                            <a:srgbClr val="000000"/>
                          </a:solidFill>
                          <a:effectLst/>
                          <a:latin typeface="Gill Sans MT" panose="020B0502020104020203" pitchFamily="34" charset="0"/>
                        </a:rPr>
                        <a:t>5</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Gill Sans MT" panose="020B0502020104020203" pitchFamily="34" charset="0"/>
                        </a:rPr>
                        <a:t>Santander</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19</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6</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172</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 - </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15</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dirty="0">
                          <a:solidFill>
                            <a:srgbClr val="000000"/>
                          </a:solidFill>
                          <a:effectLst/>
                          <a:latin typeface="Gill Sans MT" panose="020B0502020104020203" pitchFamily="34" charset="0"/>
                        </a:rPr>
                        <a:t>212</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dirty="0">
                          <a:solidFill>
                            <a:srgbClr val="000000"/>
                          </a:solidFill>
                          <a:effectLst/>
                          <a:latin typeface="Gill Sans MT" panose="020B0502020104020203" pitchFamily="34" charset="0"/>
                        </a:rPr>
                        <a:t>6,6%</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41605655"/>
                  </a:ext>
                </a:extLst>
              </a:tr>
              <a:tr h="127981">
                <a:tc>
                  <a:txBody>
                    <a:bodyPr/>
                    <a:lstStyle/>
                    <a:p>
                      <a:pPr algn="ctr" fontAlgn="ctr"/>
                      <a:r>
                        <a:rPr lang="es-CO" sz="1100" b="0" i="0" u="none" strike="noStrike">
                          <a:solidFill>
                            <a:srgbClr val="000000"/>
                          </a:solidFill>
                          <a:effectLst/>
                          <a:latin typeface="Gill Sans MT" panose="020B0502020104020203" pitchFamily="34" charset="0"/>
                        </a:rPr>
                        <a:t>6</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Gill Sans MT" panose="020B0502020104020203" pitchFamily="34" charset="0"/>
                        </a:rPr>
                        <a:t>Córdoba</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25</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6</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114</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1</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5</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151</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dirty="0">
                          <a:solidFill>
                            <a:srgbClr val="000000"/>
                          </a:solidFill>
                          <a:effectLst/>
                          <a:latin typeface="Gill Sans MT" panose="020B0502020104020203" pitchFamily="34" charset="0"/>
                        </a:rPr>
                        <a:t>4,7%</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05456238"/>
                  </a:ext>
                </a:extLst>
              </a:tr>
              <a:tr h="127981">
                <a:tc>
                  <a:txBody>
                    <a:bodyPr/>
                    <a:lstStyle/>
                    <a:p>
                      <a:pPr algn="ctr" fontAlgn="ctr"/>
                      <a:r>
                        <a:rPr lang="es-CO" sz="1100" b="0" i="0" u="none" strike="noStrike">
                          <a:solidFill>
                            <a:srgbClr val="000000"/>
                          </a:solidFill>
                          <a:effectLst/>
                          <a:latin typeface="Gill Sans MT" panose="020B0502020104020203" pitchFamily="34" charset="0"/>
                        </a:rPr>
                        <a:t>7</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Gill Sans MT" panose="020B0502020104020203" pitchFamily="34" charset="0"/>
                        </a:rPr>
                        <a:t>Cauca</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22</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7</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103</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1</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1</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134</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dirty="0">
                          <a:solidFill>
                            <a:srgbClr val="000000"/>
                          </a:solidFill>
                          <a:effectLst/>
                          <a:latin typeface="Gill Sans MT" panose="020B0502020104020203" pitchFamily="34" charset="0"/>
                        </a:rPr>
                        <a:t>4,2%</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27798632"/>
                  </a:ext>
                </a:extLst>
              </a:tr>
              <a:tr h="127981">
                <a:tc>
                  <a:txBody>
                    <a:bodyPr/>
                    <a:lstStyle/>
                    <a:p>
                      <a:pPr algn="ctr" fontAlgn="ctr"/>
                      <a:r>
                        <a:rPr lang="es-CO" sz="1100" b="0" i="0" u="none" strike="noStrike">
                          <a:solidFill>
                            <a:srgbClr val="000000"/>
                          </a:solidFill>
                          <a:effectLst/>
                          <a:latin typeface="Gill Sans MT" panose="020B0502020104020203" pitchFamily="34" charset="0"/>
                        </a:rPr>
                        <a:t>8</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Gill Sans MT" panose="020B0502020104020203" pitchFamily="34" charset="0"/>
                        </a:rPr>
                        <a:t>Bolívar</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26</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9</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81</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2</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7</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125</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3,9%</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733559748"/>
                  </a:ext>
                </a:extLst>
              </a:tr>
              <a:tr h="127981">
                <a:tc>
                  <a:txBody>
                    <a:bodyPr/>
                    <a:lstStyle/>
                    <a:p>
                      <a:pPr algn="ctr" fontAlgn="ctr"/>
                      <a:r>
                        <a:rPr lang="es-CO" sz="1100" b="0" i="0" u="none" strike="noStrike">
                          <a:solidFill>
                            <a:srgbClr val="000000"/>
                          </a:solidFill>
                          <a:effectLst/>
                          <a:latin typeface="Gill Sans MT" panose="020B0502020104020203" pitchFamily="34" charset="0"/>
                        </a:rPr>
                        <a:t>9</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Gill Sans MT" panose="020B0502020104020203" pitchFamily="34" charset="0"/>
                        </a:rPr>
                        <a:t>Cesar</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20</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10</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90</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1</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1</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122</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dirty="0">
                          <a:solidFill>
                            <a:srgbClr val="000000"/>
                          </a:solidFill>
                          <a:effectLst/>
                          <a:latin typeface="Gill Sans MT" panose="020B0502020104020203" pitchFamily="34" charset="0"/>
                        </a:rPr>
                        <a:t>3,8%</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13938274"/>
                  </a:ext>
                </a:extLst>
              </a:tr>
              <a:tr h="127981">
                <a:tc>
                  <a:txBody>
                    <a:bodyPr/>
                    <a:lstStyle/>
                    <a:p>
                      <a:pPr algn="ctr" fontAlgn="ctr"/>
                      <a:r>
                        <a:rPr lang="es-CO" sz="1100" b="0" i="0" u="none" strike="noStrike">
                          <a:solidFill>
                            <a:srgbClr val="000000"/>
                          </a:solidFill>
                          <a:effectLst/>
                          <a:latin typeface="Gill Sans MT" panose="020B0502020104020203" pitchFamily="34" charset="0"/>
                        </a:rPr>
                        <a:t>10</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Gill Sans MT" panose="020B0502020104020203" pitchFamily="34" charset="0"/>
                        </a:rPr>
                        <a:t>Atlántico</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15</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12</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78</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 - </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12</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117</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dirty="0">
                          <a:solidFill>
                            <a:srgbClr val="000000"/>
                          </a:solidFill>
                          <a:effectLst/>
                          <a:latin typeface="Gill Sans MT" panose="020B0502020104020203" pitchFamily="34" charset="0"/>
                        </a:rPr>
                        <a:t>3,6%</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651999856"/>
                  </a:ext>
                </a:extLst>
              </a:tr>
              <a:tr h="127981">
                <a:tc>
                  <a:txBody>
                    <a:bodyPr/>
                    <a:lstStyle/>
                    <a:p>
                      <a:pPr algn="ctr" fontAlgn="ctr"/>
                      <a:r>
                        <a:rPr lang="es-CO" sz="1100" b="0" i="0" u="none" strike="noStrike">
                          <a:solidFill>
                            <a:srgbClr val="000000"/>
                          </a:solidFill>
                          <a:effectLst/>
                          <a:latin typeface="Gill Sans MT" panose="020B0502020104020203" pitchFamily="34" charset="0"/>
                        </a:rPr>
                        <a:t>11</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Gill Sans MT" panose="020B0502020104020203" pitchFamily="34" charset="0"/>
                        </a:rPr>
                        <a:t>Tolima</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10</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dirty="0">
                          <a:solidFill>
                            <a:srgbClr val="000000"/>
                          </a:solidFill>
                          <a:effectLst/>
                          <a:latin typeface="Gill Sans MT" panose="020B0502020104020203" pitchFamily="34" charset="0"/>
                        </a:rPr>
                        <a:t> - </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84</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 - </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19</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113</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3,5%</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87484883"/>
                  </a:ext>
                </a:extLst>
              </a:tr>
              <a:tr h="127981">
                <a:tc>
                  <a:txBody>
                    <a:bodyPr/>
                    <a:lstStyle/>
                    <a:p>
                      <a:pPr algn="ctr" fontAlgn="ctr"/>
                      <a:r>
                        <a:rPr lang="es-CO" sz="1100" b="0" i="0" u="none" strike="noStrike">
                          <a:solidFill>
                            <a:srgbClr val="000000"/>
                          </a:solidFill>
                          <a:effectLst/>
                          <a:latin typeface="Gill Sans MT" panose="020B0502020104020203" pitchFamily="34" charset="0"/>
                        </a:rPr>
                        <a:t>12</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Gill Sans MT" panose="020B0502020104020203" pitchFamily="34" charset="0"/>
                        </a:rPr>
                        <a:t>La Guajira</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11</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5</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81</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1</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8</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106</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dirty="0">
                          <a:solidFill>
                            <a:srgbClr val="000000"/>
                          </a:solidFill>
                          <a:effectLst/>
                          <a:latin typeface="Gill Sans MT" panose="020B0502020104020203" pitchFamily="34" charset="0"/>
                        </a:rPr>
                        <a:t>3,3%</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81079655"/>
                  </a:ext>
                </a:extLst>
              </a:tr>
              <a:tr h="127981">
                <a:tc>
                  <a:txBody>
                    <a:bodyPr/>
                    <a:lstStyle/>
                    <a:p>
                      <a:pPr algn="ctr" fontAlgn="ctr"/>
                      <a:r>
                        <a:rPr lang="es-CO" sz="1100" b="0" i="0" u="none" strike="noStrike">
                          <a:solidFill>
                            <a:srgbClr val="000000"/>
                          </a:solidFill>
                          <a:effectLst/>
                          <a:latin typeface="Gill Sans MT" panose="020B0502020104020203" pitchFamily="34" charset="0"/>
                        </a:rPr>
                        <a:t>13</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dirty="0">
                          <a:solidFill>
                            <a:srgbClr val="000000"/>
                          </a:solidFill>
                          <a:effectLst/>
                          <a:latin typeface="Gill Sans MT" panose="020B0502020104020203" pitchFamily="34" charset="0"/>
                        </a:rPr>
                        <a:t>Boyacá</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11</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4</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84</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 - </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1</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100</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dirty="0">
                          <a:solidFill>
                            <a:srgbClr val="000000"/>
                          </a:solidFill>
                          <a:effectLst/>
                          <a:latin typeface="Gill Sans MT" panose="020B0502020104020203" pitchFamily="34" charset="0"/>
                        </a:rPr>
                        <a:t>3,1%</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72767678"/>
                  </a:ext>
                </a:extLst>
              </a:tr>
              <a:tr h="127981">
                <a:tc>
                  <a:txBody>
                    <a:bodyPr/>
                    <a:lstStyle/>
                    <a:p>
                      <a:pPr algn="ctr" fontAlgn="ctr"/>
                      <a:r>
                        <a:rPr lang="es-CO" sz="1100" b="0" i="0" u="none" strike="noStrike">
                          <a:solidFill>
                            <a:srgbClr val="000000"/>
                          </a:solidFill>
                          <a:effectLst/>
                          <a:latin typeface="Gill Sans MT" panose="020B0502020104020203" pitchFamily="34" charset="0"/>
                        </a:rPr>
                        <a:t>14</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Gill Sans MT" panose="020B0502020104020203" pitchFamily="34" charset="0"/>
                        </a:rPr>
                        <a:t>Meta</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6</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3</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80</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1</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1</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91</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2,8%</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53523126"/>
                  </a:ext>
                </a:extLst>
              </a:tr>
              <a:tr h="127981">
                <a:tc>
                  <a:txBody>
                    <a:bodyPr/>
                    <a:lstStyle/>
                    <a:p>
                      <a:pPr algn="ctr" fontAlgn="ctr"/>
                      <a:r>
                        <a:rPr lang="es-CO" sz="1100" b="0" i="0" u="none" strike="noStrike">
                          <a:solidFill>
                            <a:srgbClr val="000000"/>
                          </a:solidFill>
                          <a:effectLst/>
                          <a:latin typeface="Gill Sans MT" panose="020B0502020104020203" pitchFamily="34" charset="0"/>
                        </a:rPr>
                        <a:t>15</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Gill Sans MT" panose="020B0502020104020203" pitchFamily="34" charset="0"/>
                        </a:rPr>
                        <a:t>Nariño</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16</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8</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64</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1</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2</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91</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2,8%</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44459186"/>
                  </a:ext>
                </a:extLst>
              </a:tr>
              <a:tr h="127981">
                <a:tc>
                  <a:txBody>
                    <a:bodyPr/>
                    <a:lstStyle/>
                    <a:p>
                      <a:pPr algn="ctr" fontAlgn="ctr"/>
                      <a:r>
                        <a:rPr lang="es-CO" sz="1100" b="0" i="0" u="none" strike="noStrike">
                          <a:solidFill>
                            <a:srgbClr val="000000"/>
                          </a:solidFill>
                          <a:effectLst/>
                          <a:latin typeface="Gill Sans MT" panose="020B0502020104020203" pitchFamily="34" charset="0"/>
                        </a:rPr>
                        <a:t>16</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Gill Sans MT" panose="020B0502020104020203" pitchFamily="34" charset="0"/>
                        </a:rPr>
                        <a:t>Sucre</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14</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3</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69</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2</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1</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89</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dirty="0">
                          <a:solidFill>
                            <a:srgbClr val="000000"/>
                          </a:solidFill>
                          <a:effectLst/>
                          <a:latin typeface="Gill Sans MT" panose="020B0502020104020203" pitchFamily="34" charset="0"/>
                        </a:rPr>
                        <a:t>2,8%</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25327837"/>
                  </a:ext>
                </a:extLst>
              </a:tr>
              <a:tr h="127981">
                <a:tc>
                  <a:txBody>
                    <a:bodyPr/>
                    <a:lstStyle/>
                    <a:p>
                      <a:pPr algn="ctr" fontAlgn="ctr"/>
                      <a:r>
                        <a:rPr lang="es-CO" sz="1100" b="0" i="0" u="none" strike="noStrike">
                          <a:solidFill>
                            <a:srgbClr val="000000"/>
                          </a:solidFill>
                          <a:effectLst/>
                          <a:latin typeface="Gill Sans MT" panose="020B0502020104020203" pitchFamily="34" charset="0"/>
                        </a:rPr>
                        <a:t>17</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Gill Sans MT" panose="020B0502020104020203" pitchFamily="34" charset="0"/>
                        </a:rPr>
                        <a:t>Norte de Santander</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3</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4</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66</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 - </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11</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84</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dirty="0">
                          <a:solidFill>
                            <a:srgbClr val="000000"/>
                          </a:solidFill>
                          <a:effectLst/>
                          <a:latin typeface="Gill Sans MT" panose="020B0502020104020203" pitchFamily="34" charset="0"/>
                        </a:rPr>
                        <a:t>2,6%</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90468019"/>
                  </a:ext>
                </a:extLst>
              </a:tr>
              <a:tr h="127981">
                <a:tc>
                  <a:txBody>
                    <a:bodyPr/>
                    <a:lstStyle/>
                    <a:p>
                      <a:pPr algn="ctr" fontAlgn="ctr"/>
                      <a:r>
                        <a:rPr lang="es-CO" sz="1100" b="0" i="0" u="none" strike="noStrike">
                          <a:solidFill>
                            <a:srgbClr val="000000"/>
                          </a:solidFill>
                          <a:effectLst/>
                          <a:latin typeface="Gill Sans MT" panose="020B0502020104020203" pitchFamily="34" charset="0"/>
                        </a:rPr>
                        <a:t>18</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Gill Sans MT" panose="020B0502020104020203" pitchFamily="34" charset="0"/>
                        </a:rPr>
                        <a:t>Caldas</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5</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6</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50</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 - </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12</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73</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2,3%</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82120996"/>
                  </a:ext>
                </a:extLst>
              </a:tr>
              <a:tr h="127981">
                <a:tc>
                  <a:txBody>
                    <a:bodyPr/>
                    <a:lstStyle/>
                    <a:p>
                      <a:pPr algn="ctr" fontAlgn="ctr"/>
                      <a:r>
                        <a:rPr lang="es-CO" sz="1100" b="0" i="0" u="none" strike="noStrike">
                          <a:solidFill>
                            <a:srgbClr val="000000"/>
                          </a:solidFill>
                          <a:effectLst/>
                          <a:latin typeface="Gill Sans MT" panose="020B0502020104020203" pitchFamily="34" charset="0"/>
                        </a:rPr>
                        <a:t>19</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Gill Sans MT" panose="020B0502020104020203" pitchFamily="34" charset="0"/>
                        </a:rPr>
                        <a:t>Bogotá</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 - </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 - </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15</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 - </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dirty="0">
                          <a:solidFill>
                            <a:srgbClr val="000000"/>
                          </a:solidFill>
                          <a:effectLst/>
                          <a:latin typeface="Gill Sans MT" panose="020B0502020104020203" pitchFamily="34" charset="0"/>
                        </a:rPr>
                        <a:t>54</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69</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2,1%</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44167265"/>
                  </a:ext>
                </a:extLst>
              </a:tr>
              <a:tr h="127981">
                <a:tc>
                  <a:txBody>
                    <a:bodyPr/>
                    <a:lstStyle/>
                    <a:p>
                      <a:pPr algn="ctr" fontAlgn="ctr"/>
                      <a:r>
                        <a:rPr lang="es-CO" sz="1100" b="0" i="0" u="none" strike="noStrike">
                          <a:solidFill>
                            <a:srgbClr val="000000"/>
                          </a:solidFill>
                          <a:effectLst/>
                          <a:latin typeface="Gill Sans MT" panose="020B0502020104020203" pitchFamily="34" charset="0"/>
                        </a:rPr>
                        <a:t>20</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Gill Sans MT" panose="020B0502020104020203" pitchFamily="34" charset="0"/>
                        </a:rPr>
                        <a:t>Huila</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4</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2</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50</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1</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1</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58</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dirty="0">
                          <a:solidFill>
                            <a:srgbClr val="000000"/>
                          </a:solidFill>
                          <a:effectLst/>
                          <a:latin typeface="Gill Sans MT" panose="020B0502020104020203" pitchFamily="34" charset="0"/>
                        </a:rPr>
                        <a:t>1,8%</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22393386"/>
                  </a:ext>
                </a:extLst>
              </a:tr>
              <a:tr h="127981">
                <a:tc>
                  <a:txBody>
                    <a:bodyPr/>
                    <a:lstStyle/>
                    <a:p>
                      <a:pPr algn="ctr" fontAlgn="ctr"/>
                      <a:r>
                        <a:rPr lang="es-CO" sz="1100" b="0" i="0" u="none" strike="noStrike">
                          <a:solidFill>
                            <a:srgbClr val="000000"/>
                          </a:solidFill>
                          <a:effectLst/>
                          <a:latin typeface="Gill Sans MT" panose="020B0502020104020203" pitchFamily="34" charset="0"/>
                        </a:rPr>
                        <a:t>21</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Gill Sans MT" panose="020B0502020104020203" pitchFamily="34" charset="0"/>
                        </a:rPr>
                        <a:t>Casanare</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4</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16</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31</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2</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3</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56</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1,7%</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09313189"/>
                  </a:ext>
                </a:extLst>
              </a:tr>
              <a:tr h="127981">
                <a:tc>
                  <a:txBody>
                    <a:bodyPr/>
                    <a:lstStyle/>
                    <a:p>
                      <a:pPr algn="ctr" fontAlgn="ctr"/>
                      <a:r>
                        <a:rPr lang="es-CO" sz="1100" b="0" i="0" u="none" strike="noStrike">
                          <a:solidFill>
                            <a:srgbClr val="000000"/>
                          </a:solidFill>
                          <a:effectLst/>
                          <a:latin typeface="Gill Sans MT" panose="020B0502020104020203" pitchFamily="34" charset="0"/>
                        </a:rPr>
                        <a:t>22</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Gill Sans MT" panose="020B0502020104020203" pitchFamily="34" charset="0"/>
                        </a:rPr>
                        <a:t>Chocó</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18</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1</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12</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4</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1</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36</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1,1%</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69552271"/>
                  </a:ext>
                </a:extLst>
              </a:tr>
              <a:tr h="127981">
                <a:tc>
                  <a:txBody>
                    <a:bodyPr/>
                    <a:lstStyle/>
                    <a:p>
                      <a:pPr algn="ctr" fontAlgn="ctr"/>
                      <a:r>
                        <a:rPr lang="es-CO" sz="1100" b="0" i="0" u="none" strike="noStrike">
                          <a:solidFill>
                            <a:srgbClr val="000000"/>
                          </a:solidFill>
                          <a:effectLst/>
                          <a:latin typeface="Gill Sans MT" panose="020B0502020104020203" pitchFamily="34" charset="0"/>
                        </a:rPr>
                        <a:t>23</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Gill Sans MT" panose="020B0502020104020203" pitchFamily="34" charset="0"/>
                        </a:rPr>
                        <a:t>Putumayo</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4</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4</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24</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3</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 - </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35</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dirty="0">
                          <a:solidFill>
                            <a:srgbClr val="000000"/>
                          </a:solidFill>
                          <a:effectLst/>
                          <a:latin typeface="Gill Sans MT" panose="020B0502020104020203" pitchFamily="34" charset="0"/>
                        </a:rPr>
                        <a:t>1,1%</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90795318"/>
                  </a:ext>
                </a:extLst>
              </a:tr>
              <a:tr h="127981">
                <a:tc>
                  <a:txBody>
                    <a:bodyPr/>
                    <a:lstStyle/>
                    <a:p>
                      <a:pPr algn="ctr" fontAlgn="ctr"/>
                      <a:r>
                        <a:rPr lang="es-CO" sz="1100" b="0" i="0" u="none" strike="noStrike">
                          <a:solidFill>
                            <a:srgbClr val="000000"/>
                          </a:solidFill>
                          <a:effectLst/>
                          <a:latin typeface="Gill Sans MT" panose="020B0502020104020203" pitchFamily="34" charset="0"/>
                        </a:rPr>
                        <a:t>24</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Gill Sans MT" panose="020B0502020104020203" pitchFamily="34" charset="0"/>
                        </a:rPr>
                        <a:t>Quindío</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2</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3</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23</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 - </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5</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33</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dirty="0">
                          <a:solidFill>
                            <a:srgbClr val="000000"/>
                          </a:solidFill>
                          <a:effectLst/>
                          <a:latin typeface="Gill Sans MT" panose="020B0502020104020203" pitchFamily="34" charset="0"/>
                        </a:rPr>
                        <a:t>1,0%</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96036345"/>
                  </a:ext>
                </a:extLst>
              </a:tr>
              <a:tr h="127981">
                <a:tc>
                  <a:txBody>
                    <a:bodyPr/>
                    <a:lstStyle/>
                    <a:p>
                      <a:pPr algn="ctr" fontAlgn="ctr"/>
                      <a:r>
                        <a:rPr lang="es-CO" sz="1100" b="0" i="0" u="none" strike="noStrike">
                          <a:solidFill>
                            <a:srgbClr val="000000"/>
                          </a:solidFill>
                          <a:effectLst/>
                          <a:latin typeface="Gill Sans MT" panose="020B0502020104020203" pitchFamily="34" charset="0"/>
                        </a:rPr>
                        <a:t>25</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Gill Sans MT" panose="020B0502020104020203" pitchFamily="34" charset="0"/>
                        </a:rPr>
                        <a:t>Arauca</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6</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11</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13</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 - </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 - </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30</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0,9%</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91525743"/>
                  </a:ext>
                </a:extLst>
              </a:tr>
              <a:tr h="127981">
                <a:tc>
                  <a:txBody>
                    <a:bodyPr/>
                    <a:lstStyle/>
                    <a:p>
                      <a:pPr algn="ctr" fontAlgn="ctr"/>
                      <a:r>
                        <a:rPr lang="es-CO" sz="1100" b="0" i="0" u="none" strike="noStrike">
                          <a:solidFill>
                            <a:srgbClr val="000000"/>
                          </a:solidFill>
                          <a:effectLst/>
                          <a:latin typeface="Gill Sans MT" panose="020B0502020104020203" pitchFamily="34" charset="0"/>
                        </a:rPr>
                        <a:t>26</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Gill Sans MT" panose="020B0502020104020203" pitchFamily="34" charset="0"/>
                        </a:rPr>
                        <a:t>Risaralda</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3</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1</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17</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 - </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4</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25</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dirty="0">
                          <a:solidFill>
                            <a:srgbClr val="000000"/>
                          </a:solidFill>
                          <a:effectLst/>
                          <a:latin typeface="Gill Sans MT" panose="020B0502020104020203" pitchFamily="34" charset="0"/>
                        </a:rPr>
                        <a:t>0,8%</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53702688"/>
                  </a:ext>
                </a:extLst>
              </a:tr>
              <a:tr h="127981">
                <a:tc>
                  <a:txBody>
                    <a:bodyPr/>
                    <a:lstStyle/>
                    <a:p>
                      <a:pPr algn="ctr" fontAlgn="ctr"/>
                      <a:r>
                        <a:rPr lang="es-CO" sz="1100" b="0" i="0" u="none" strike="noStrike">
                          <a:solidFill>
                            <a:srgbClr val="000000"/>
                          </a:solidFill>
                          <a:effectLst/>
                          <a:latin typeface="Gill Sans MT" panose="020B0502020104020203" pitchFamily="34" charset="0"/>
                        </a:rPr>
                        <a:t>27</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Gill Sans MT" panose="020B0502020104020203" pitchFamily="34" charset="0"/>
                        </a:rPr>
                        <a:t>Caquetá</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2</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2</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19</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 - </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 - </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23</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0,7%</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02357829"/>
                  </a:ext>
                </a:extLst>
              </a:tr>
              <a:tr h="127981">
                <a:tc>
                  <a:txBody>
                    <a:bodyPr/>
                    <a:lstStyle/>
                    <a:p>
                      <a:pPr algn="ctr" fontAlgn="ctr"/>
                      <a:r>
                        <a:rPr lang="es-CO" sz="1100" b="0" i="0" u="none" strike="noStrike">
                          <a:solidFill>
                            <a:srgbClr val="000000"/>
                          </a:solidFill>
                          <a:effectLst/>
                          <a:latin typeface="Gill Sans MT" panose="020B0502020104020203" pitchFamily="34" charset="0"/>
                        </a:rPr>
                        <a:t>28</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Gill Sans MT" panose="020B0502020104020203" pitchFamily="34" charset="0"/>
                        </a:rPr>
                        <a:t>Guaviare</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1</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1</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5</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 - </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 - </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7</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dirty="0">
                          <a:solidFill>
                            <a:srgbClr val="000000"/>
                          </a:solidFill>
                          <a:effectLst/>
                          <a:latin typeface="Gill Sans MT" panose="020B0502020104020203" pitchFamily="34" charset="0"/>
                        </a:rPr>
                        <a:t>0,2%</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666433993"/>
                  </a:ext>
                </a:extLst>
              </a:tr>
              <a:tr h="127981">
                <a:tc>
                  <a:txBody>
                    <a:bodyPr/>
                    <a:lstStyle/>
                    <a:p>
                      <a:pPr algn="ctr" fontAlgn="ctr"/>
                      <a:r>
                        <a:rPr lang="es-CO" sz="1100" b="0" i="0" u="none" strike="noStrike">
                          <a:solidFill>
                            <a:srgbClr val="000000"/>
                          </a:solidFill>
                          <a:effectLst/>
                          <a:latin typeface="Gill Sans MT" panose="020B0502020104020203" pitchFamily="34" charset="0"/>
                        </a:rPr>
                        <a:t>29</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Gill Sans MT" panose="020B0502020104020203" pitchFamily="34" charset="0"/>
                        </a:rPr>
                        <a:t>San Andrés</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 - </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6</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1</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 - </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 - </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7</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0,2%</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627875051"/>
                  </a:ext>
                </a:extLst>
              </a:tr>
              <a:tr h="127981">
                <a:tc>
                  <a:txBody>
                    <a:bodyPr/>
                    <a:lstStyle/>
                    <a:p>
                      <a:pPr algn="ctr" fontAlgn="ctr"/>
                      <a:r>
                        <a:rPr lang="es-CO" sz="1100" b="0" i="0" u="none" strike="noStrike">
                          <a:solidFill>
                            <a:srgbClr val="000000"/>
                          </a:solidFill>
                          <a:effectLst/>
                          <a:latin typeface="Gill Sans MT" panose="020B0502020104020203" pitchFamily="34" charset="0"/>
                        </a:rPr>
                        <a:t>30</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Gill Sans MT" panose="020B0502020104020203" pitchFamily="34" charset="0"/>
                        </a:rPr>
                        <a:t>Guainia</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 - </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1</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2</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 - </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 - </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3</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dirty="0">
                          <a:solidFill>
                            <a:srgbClr val="000000"/>
                          </a:solidFill>
                          <a:effectLst/>
                          <a:latin typeface="Gill Sans MT" panose="020B0502020104020203" pitchFamily="34" charset="0"/>
                        </a:rPr>
                        <a:t>0,1%</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86978370"/>
                  </a:ext>
                </a:extLst>
              </a:tr>
              <a:tr h="127981">
                <a:tc>
                  <a:txBody>
                    <a:bodyPr/>
                    <a:lstStyle/>
                    <a:p>
                      <a:pPr algn="ctr" fontAlgn="ctr"/>
                      <a:r>
                        <a:rPr lang="es-CO" sz="1100" b="0" i="0" u="none" strike="noStrike">
                          <a:solidFill>
                            <a:srgbClr val="000000"/>
                          </a:solidFill>
                          <a:effectLst/>
                          <a:latin typeface="Gill Sans MT" panose="020B0502020104020203" pitchFamily="34" charset="0"/>
                        </a:rPr>
                        <a:t>31</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Gill Sans MT" panose="020B0502020104020203" pitchFamily="34" charset="0"/>
                        </a:rPr>
                        <a:t>Amazonas</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 - </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1</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1</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 - </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 - </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2</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dirty="0">
                          <a:solidFill>
                            <a:srgbClr val="000000"/>
                          </a:solidFill>
                          <a:effectLst/>
                          <a:latin typeface="Gill Sans MT" panose="020B0502020104020203" pitchFamily="34" charset="0"/>
                        </a:rPr>
                        <a:t>0,1%</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261748392"/>
                  </a:ext>
                </a:extLst>
              </a:tr>
              <a:tr h="127981">
                <a:tc>
                  <a:txBody>
                    <a:bodyPr/>
                    <a:lstStyle/>
                    <a:p>
                      <a:pPr algn="ctr" fontAlgn="ctr"/>
                      <a:r>
                        <a:rPr lang="es-CO" sz="1100" b="0" i="0" u="none" strike="noStrike">
                          <a:solidFill>
                            <a:srgbClr val="000000"/>
                          </a:solidFill>
                          <a:effectLst/>
                          <a:latin typeface="Gill Sans MT" panose="020B0502020104020203" pitchFamily="34" charset="0"/>
                        </a:rPr>
                        <a:t>32</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Gill Sans MT" panose="020B0502020104020203" pitchFamily="34" charset="0"/>
                        </a:rPr>
                        <a:t>Vaupés</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 - </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 - </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 - </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1</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 - </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a:solidFill>
                            <a:srgbClr val="000000"/>
                          </a:solidFill>
                          <a:effectLst/>
                          <a:latin typeface="Gill Sans MT" panose="020B0502020104020203" pitchFamily="34" charset="0"/>
                        </a:rPr>
                        <a:t>1</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0" i="0" u="none" strike="noStrike" dirty="0">
                          <a:solidFill>
                            <a:srgbClr val="000000"/>
                          </a:solidFill>
                          <a:effectLst/>
                          <a:latin typeface="Gill Sans MT" panose="020B0502020104020203" pitchFamily="34" charset="0"/>
                        </a:rPr>
                        <a:t>0,0%</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52638444"/>
                  </a:ext>
                </a:extLst>
              </a:tr>
              <a:tr h="127981">
                <a:tc>
                  <a:txBody>
                    <a:bodyPr/>
                    <a:lstStyle/>
                    <a:p>
                      <a:pPr algn="ctr" fontAlgn="ctr"/>
                      <a:endParaRPr lang="es-CO" sz="1100" b="0" i="0" u="none" strike="noStrike">
                        <a:solidFill>
                          <a:srgbClr val="000000"/>
                        </a:solidFill>
                        <a:effectLst/>
                        <a:latin typeface="Gill Sans MT" panose="020B0502020104020203" pitchFamily="34" charset="0"/>
                      </a:endParaRPr>
                    </a:p>
                  </a:txBody>
                  <a:tcPr marL="5564" marR="5564" marT="5564"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s-CO" sz="1100" b="1" i="0" u="none" strike="noStrike">
                          <a:solidFill>
                            <a:srgbClr val="000000"/>
                          </a:solidFill>
                          <a:effectLst/>
                          <a:latin typeface="Gill Sans MT" panose="020B0502020104020203" pitchFamily="34" charset="0"/>
                        </a:rPr>
                        <a:t>Total</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s-CO" sz="1100" b="1" i="0" u="none" strike="noStrike">
                          <a:solidFill>
                            <a:srgbClr val="000000"/>
                          </a:solidFill>
                          <a:effectLst/>
                          <a:latin typeface="Gill Sans MT" panose="020B0502020104020203" pitchFamily="34" charset="0"/>
                        </a:rPr>
                        <a:t>390</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s-CO" sz="1100" b="1" i="0" u="none" strike="noStrike">
                          <a:solidFill>
                            <a:srgbClr val="000000"/>
                          </a:solidFill>
                          <a:effectLst/>
                          <a:latin typeface="Gill Sans MT" panose="020B0502020104020203" pitchFamily="34" charset="0"/>
                        </a:rPr>
                        <a:t>183</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s-CO" sz="1100" b="1" i="0" u="none" strike="noStrike">
                          <a:solidFill>
                            <a:srgbClr val="000000"/>
                          </a:solidFill>
                          <a:effectLst/>
                          <a:latin typeface="Gill Sans MT" panose="020B0502020104020203" pitchFamily="34" charset="0"/>
                        </a:rPr>
                        <a:t>2.339</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s-CO" sz="1100" b="1" i="0" u="none" strike="noStrike">
                          <a:solidFill>
                            <a:srgbClr val="000000"/>
                          </a:solidFill>
                          <a:effectLst/>
                          <a:latin typeface="Gill Sans MT" panose="020B0502020104020203" pitchFamily="34" charset="0"/>
                        </a:rPr>
                        <a:t>26</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s-CO" sz="1100" b="1" i="0" u="none" strike="noStrike">
                          <a:solidFill>
                            <a:srgbClr val="000000"/>
                          </a:solidFill>
                          <a:effectLst/>
                          <a:latin typeface="Gill Sans MT" panose="020B0502020104020203" pitchFamily="34" charset="0"/>
                        </a:rPr>
                        <a:t>285</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s-CO" sz="1100" b="1" i="0" u="none" strike="noStrike">
                          <a:solidFill>
                            <a:srgbClr val="000000"/>
                          </a:solidFill>
                          <a:effectLst/>
                          <a:latin typeface="Gill Sans MT" panose="020B0502020104020203" pitchFamily="34" charset="0"/>
                        </a:rPr>
                        <a:t>3.223</a:t>
                      </a:r>
                    </a:p>
                  </a:txBody>
                  <a:tcPr marL="5564" marR="5564" marT="5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endParaRPr lang="es-CO" sz="1100" b="0" i="0" u="none" strike="noStrike" dirty="0">
                        <a:solidFill>
                          <a:srgbClr val="000000"/>
                        </a:solidFill>
                        <a:effectLst/>
                        <a:latin typeface="Gill Sans MT" panose="020B0502020104020203" pitchFamily="34" charset="0"/>
                      </a:endParaRPr>
                    </a:p>
                  </a:txBody>
                  <a:tcPr marL="5564" marR="5564" marT="5564"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257909978"/>
                  </a:ext>
                </a:extLst>
              </a:tr>
            </a:tbl>
          </a:graphicData>
        </a:graphic>
      </p:graphicFrame>
    </p:spTree>
    <p:extLst>
      <p:ext uri="{BB962C8B-B14F-4D97-AF65-F5344CB8AC3E}">
        <p14:creationId xmlns:p14="http://schemas.microsoft.com/office/powerpoint/2010/main" val="10886402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8A9515E-3CD0-1FDD-F53C-584FEAB74C75}"/>
              </a:ext>
            </a:extLst>
          </p:cNvPr>
          <p:cNvSpPr>
            <a:spLocks noGrp="1"/>
          </p:cNvSpPr>
          <p:nvPr>
            <p:ph type="dt" sz="half" idx="10"/>
          </p:nvPr>
        </p:nvSpPr>
        <p:spPr/>
        <p:txBody>
          <a:bodyPr/>
          <a:lstStyle/>
          <a:p>
            <a:fld id="{E2E02DB9-E290-4D18-B5B2-3465991AAB22}" type="datetime1">
              <a:rPr lang="en-US" smtClean="0"/>
              <a:t>10/18/2023</a:t>
            </a:fld>
            <a:endParaRPr lang="en-US"/>
          </a:p>
        </p:txBody>
      </p:sp>
      <p:sp>
        <p:nvSpPr>
          <p:cNvPr id="3" name="Marcador de número de diapositiva 2">
            <a:extLst>
              <a:ext uri="{FF2B5EF4-FFF2-40B4-BE49-F238E27FC236}">
                <a16:creationId xmlns:a16="http://schemas.microsoft.com/office/drawing/2014/main" id="{F384F5DE-50EB-9AFF-6456-46F77E01B9B4}"/>
              </a:ext>
            </a:extLst>
          </p:cNvPr>
          <p:cNvSpPr>
            <a:spLocks noGrp="1"/>
          </p:cNvSpPr>
          <p:nvPr>
            <p:ph type="sldNum" sz="quarter" idx="12"/>
          </p:nvPr>
        </p:nvSpPr>
        <p:spPr/>
        <p:txBody>
          <a:bodyPr/>
          <a:lstStyle/>
          <a:p>
            <a:fld id="{F30F7205-41FB-46DE-B583-596CEB3EBE73}" type="slidenum">
              <a:rPr lang="en-US" smtClean="0"/>
              <a:t>8</a:t>
            </a:fld>
            <a:endParaRPr lang="en-US"/>
          </a:p>
        </p:txBody>
      </p:sp>
      <p:sp>
        <p:nvSpPr>
          <p:cNvPr id="5" name="Rectángulo: esquinas redondeadas 4">
            <a:extLst>
              <a:ext uri="{FF2B5EF4-FFF2-40B4-BE49-F238E27FC236}">
                <a16:creationId xmlns:a16="http://schemas.microsoft.com/office/drawing/2014/main" id="{9729C5F8-EED6-B9FA-25FB-7FC70953D6D8}"/>
              </a:ext>
            </a:extLst>
          </p:cNvPr>
          <p:cNvSpPr/>
          <p:nvPr/>
        </p:nvSpPr>
        <p:spPr>
          <a:xfrm>
            <a:off x="1616364" y="1998252"/>
            <a:ext cx="8712377" cy="2904126"/>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ES" sz="3200" b="1" dirty="0">
                <a:latin typeface="Gill Sans MT" panose="020B0502020104020203" pitchFamily="34" charset="77"/>
              </a:rPr>
              <a:t>1.1 CANDIDATURAS DE POBLACIÓN HISTÓRICAMENTE SUBREPRESENTADA: MUJERES, POBLACIÓN LGTBIQ+ Y CON PERTENENCIA ÉTNICA O RACIAL</a:t>
            </a:r>
            <a:endParaRPr lang="es-US" sz="3200" b="1" dirty="0">
              <a:latin typeface="Gill Sans MT" panose="020B0502020104020203" pitchFamily="34" charset="77"/>
            </a:endParaRPr>
          </a:p>
        </p:txBody>
      </p:sp>
    </p:spTree>
    <p:extLst>
      <p:ext uri="{BB962C8B-B14F-4D97-AF65-F5344CB8AC3E}">
        <p14:creationId xmlns:p14="http://schemas.microsoft.com/office/powerpoint/2010/main" val="21032344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806BA28-CB6E-BD41-40E5-A9CED3D388A0}"/>
              </a:ext>
            </a:extLst>
          </p:cNvPr>
          <p:cNvPicPr>
            <a:picLocks noChangeAspect="1"/>
          </p:cNvPicPr>
          <p:nvPr/>
        </p:nvPicPr>
        <p:blipFill>
          <a:blip r:embed="rId2"/>
          <a:stretch>
            <a:fillRect/>
          </a:stretch>
        </p:blipFill>
        <p:spPr>
          <a:xfrm>
            <a:off x="0" y="0"/>
            <a:ext cx="12192000" cy="6857999"/>
          </a:xfrm>
          <a:prstGeom prst="rect">
            <a:avLst/>
          </a:prstGeom>
        </p:spPr>
      </p:pic>
      <p:sp>
        <p:nvSpPr>
          <p:cNvPr id="5" name="CuadroTexto 4">
            <a:extLst>
              <a:ext uri="{FF2B5EF4-FFF2-40B4-BE49-F238E27FC236}">
                <a16:creationId xmlns:a16="http://schemas.microsoft.com/office/drawing/2014/main" id="{460DCF4A-1794-DA9F-32CE-74CFBA5D9147}"/>
              </a:ext>
            </a:extLst>
          </p:cNvPr>
          <p:cNvSpPr txBox="1"/>
          <p:nvPr/>
        </p:nvSpPr>
        <p:spPr>
          <a:xfrm>
            <a:off x="3048000" y="148988"/>
            <a:ext cx="6096000" cy="670633"/>
          </a:xfrm>
          <a:prstGeom prst="rect">
            <a:avLst/>
          </a:prstGeom>
          <a:noFill/>
        </p:spPr>
        <p:txBody>
          <a:bodyPr wrap="square">
            <a:spAutoFit/>
          </a:bodyPr>
          <a:lstStyle/>
          <a:p>
            <a:pPr algn="ctr">
              <a:lnSpc>
                <a:spcPct val="107000"/>
              </a:lnSpc>
              <a:spcAft>
                <a:spcPts val="800"/>
              </a:spcAft>
            </a:pPr>
            <a:r>
              <a:rPr lang="es-CO" b="1" kern="100" dirty="0">
                <a:solidFill>
                  <a:srgbClr val="ED7D31"/>
                </a:solidFill>
                <a:effectLst/>
                <a:latin typeface="Gill Sans MT" panose="020B0502020104020203" pitchFamily="34" charset="0"/>
                <a:ea typeface="Calibri" panose="020F0502020204030204" pitchFamily="34" charset="0"/>
                <a:cs typeface="Times New Roman" panose="02020603050405020304" pitchFamily="18" charset="0"/>
              </a:rPr>
              <a:t>Candidaturas inscritas en elecciones locales – 2023 por departamento </a:t>
            </a:r>
            <a:endParaRPr lang="es-CO" sz="14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Tabla 2">
            <a:extLst>
              <a:ext uri="{FF2B5EF4-FFF2-40B4-BE49-F238E27FC236}">
                <a16:creationId xmlns:a16="http://schemas.microsoft.com/office/drawing/2014/main" id="{FEC9D828-239F-8376-6567-13570F2EE7D3}"/>
              </a:ext>
            </a:extLst>
          </p:cNvPr>
          <p:cNvGraphicFramePr>
            <a:graphicFrameLocks noGrp="1"/>
          </p:cNvGraphicFramePr>
          <p:nvPr/>
        </p:nvGraphicFramePr>
        <p:xfrm>
          <a:off x="476510" y="1002077"/>
          <a:ext cx="5425329" cy="5614535"/>
        </p:xfrm>
        <a:graphic>
          <a:graphicData uri="http://schemas.openxmlformats.org/drawingml/2006/table">
            <a:tbl>
              <a:tblPr/>
              <a:tblGrid>
                <a:gridCol w="1531320">
                  <a:extLst>
                    <a:ext uri="{9D8B030D-6E8A-4147-A177-3AD203B41FA5}">
                      <a16:colId xmlns:a16="http://schemas.microsoft.com/office/drawing/2014/main" val="3876678082"/>
                    </a:ext>
                  </a:extLst>
                </a:gridCol>
                <a:gridCol w="711377">
                  <a:extLst>
                    <a:ext uri="{9D8B030D-6E8A-4147-A177-3AD203B41FA5}">
                      <a16:colId xmlns:a16="http://schemas.microsoft.com/office/drawing/2014/main" val="3621182190"/>
                    </a:ext>
                  </a:extLst>
                </a:gridCol>
                <a:gridCol w="399972">
                  <a:extLst>
                    <a:ext uri="{9D8B030D-6E8A-4147-A177-3AD203B41FA5}">
                      <a16:colId xmlns:a16="http://schemas.microsoft.com/office/drawing/2014/main" val="2725744684"/>
                    </a:ext>
                  </a:extLst>
                </a:gridCol>
                <a:gridCol w="434254">
                  <a:extLst>
                    <a:ext uri="{9D8B030D-6E8A-4147-A177-3AD203B41FA5}">
                      <a16:colId xmlns:a16="http://schemas.microsoft.com/office/drawing/2014/main" val="2842477347"/>
                    </a:ext>
                  </a:extLst>
                </a:gridCol>
                <a:gridCol w="574246">
                  <a:extLst>
                    <a:ext uri="{9D8B030D-6E8A-4147-A177-3AD203B41FA5}">
                      <a16:colId xmlns:a16="http://schemas.microsoft.com/office/drawing/2014/main" val="421275273"/>
                    </a:ext>
                  </a:extLst>
                </a:gridCol>
                <a:gridCol w="399972">
                  <a:extLst>
                    <a:ext uri="{9D8B030D-6E8A-4147-A177-3AD203B41FA5}">
                      <a16:colId xmlns:a16="http://schemas.microsoft.com/office/drawing/2014/main" val="833974416"/>
                    </a:ext>
                  </a:extLst>
                </a:gridCol>
                <a:gridCol w="424164">
                  <a:extLst>
                    <a:ext uri="{9D8B030D-6E8A-4147-A177-3AD203B41FA5}">
                      <a16:colId xmlns:a16="http://schemas.microsoft.com/office/drawing/2014/main" val="1586472408"/>
                    </a:ext>
                  </a:extLst>
                </a:gridCol>
                <a:gridCol w="481486">
                  <a:extLst>
                    <a:ext uri="{9D8B030D-6E8A-4147-A177-3AD203B41FA5}">
                      <a16:colId xmlns:a16="http://schemas.microsoft.com/office/drawing/2014/main" val="2574395648"/>
                    </a:ext>
                  </a:extLst>
                </a:gridCol>
                <a:gridCol w="468538">
                  <a:extLst>
                    <a:ext uri="{9D8B030D-6E8A-4147-A177-3AD203B41FA5}">
                      <a16:colId xmlns:a16="http://schemas.microsoft.com/office/drawing/2014/main" val="2701644593"/>
                    </a:ext>
                  </a:extLst>
                </a:gridCol>
              </a:tblGrid>
              <a:tr h="355245">
                <a:tc>
                  <a:txBody>
                    <a:bodyPr/>
                    <a:lstStyle/>
                    <a:p>
                      <a:pPr algn="ctr" fontAlgn="ctr"/>
                      <a:r>
                        <a:rPr lang="es-CO" sz="900" b="1" i="0" u="none" strike="noStrike" dirty="0">
                          <a:solidFill>
                            <a:srgbClr val="000000"/>
                          </a:solidFill>
                          <a:effectLst/>
                          <a:latin typeface="Gill Sans MT" panose="020B0502020104020203" pitchFamily="34" charset="0"/>
                        </a:rPr>
                        <a:t>DEPARTAMENTO</a:t>
                      </a: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CF95"/>
                    </a:solidFill>
                  </a:tcPr>
                </a:tc>
                <a:tc>
                  <a:txBody>
                    <a:bodyPr/>
                    <a:lstStyle/>
                    <a:p>
                      <a:pPr algn="ctr" fontAlgn="ctr"/>
                      <a:r>
                        <a:rPr lang="es-CO" sz="900" b="1" i="0" u="none" strike="noStrike" dirty="0">
                          <a:solidFill>
                            <a:srgbClr val="000000"/>
                          </a:solidFill>
                          <a:effectLst/>
                          <a:latin typeface="Gill Sans MT" panose="020B0502020104020203" pitchFamily="34" charset="0"/>
                        </a:rPr>
                        <a:t>HOMBRES</a:t>
                      </a: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987E8"/>
                    </a:solidFill>
                  </a:tcPr>
                </a:tc>
                <a:tc>
                  <a:txBody>
                    <a:bodyPr/>
                    <a:lstStyle/>
                    <a:p>
                      <a:pPr algn="ctr" fontAlgn="ctr"/>
                      <a:r>
                        <a:rPr lang="es-CO" sz="900" b="1" i="0" u="none" strike="noStrike" dirty="0">
                          <a:solidFill>
                            <a:srgbClr val="000000"/>
                          </a:solidFill>
                          <a:effectLst/>
                          <a:latin typeface="Gill Sans MT" panose="020B0502020104020203" pitchFamily="34" charset="0"/>
                        </a:rPr>
                        <a:t>%H 2023</a:t>
                      </a: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987E8"/>
                    </a:solidFill>
                  </a:tcPr>
                </a:tc>
                <a:tc>
                  <a:txBody>
                    <a:bodyPr/>
                    <a:lstStyle/>
                    <a:p>
                      <a:pPr algn="ctr" fontAlgn="ctr"/>
                      <a:r>
                        <a:rPr lang="es-CO" sz="900" b="1" i="0" u="none" strike="noStrike" dirty="0">
                          <a:solidFill>
                            <a:srgbClr val="000000"/>
                          </a:solidFill>
                          <a:effectLst/>
                          <a:latin typeface="Gill Sans MT" panose="020B0502020104020203" pitchFamily="34" charset="0"/>
                        </a:rPr>
                        <a:t>%H 2019</a:t>
                      </a: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987E8"/>
                    </a:solidFill>
                  </a:tcPr>
                </a:tc>
                <a:tc>
                  <a:txBody>
                    <a:bodyPr/>
                    <a:lstStyle/>
                    <a:p>
                      <a:pPr algn="ctr" fontAlgn="ctr"/>
                      <a:r>
                        <a:rPr lang="es-CO" sz="900" b="1" i="0" u="none" strike="noStrike" dirty="0">
                          <a:solidFill>
                            <a:srgbClr val="000000"/>
                          </a:solidFill>
                          <a:effectLst/>
                          <a:latin typeface="Gill Sans MT" panose="020B0502020104020203" pitchFamily="34" charset="0"/>
                        </a:rPr>
                        <a:t>MUJERES</a:t>
                      </a: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89DB"/>
                    </a:solidFill>
                  </a:tcPr>
                </a:tc>
                <a:tc>
                  <a:txBody>
                    <a:bodyPr/>
                    <a:lstStyle/>
                    <a:p>
                      <a:pPr algn="ctr" fontAlgn="ctr"/>
                      <a:r>
                        <a:rPr lang="es-CO" sz="900" b="1" i="0" u="none" strike="noStrike" dirty="0">
                          <a:solidFill>
                            <a:srgbClr val="000000"/>
                          </a:solidFill>
                          <a:effectLst/>
                          <a:latin typeface="Gill Sans MT" panose="020B0502020104020203" pitchFamily="34" charset="0"/>
                        </a:rPr>
                        <a:t>%M 2023</a:t>
                      </a: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89DB"/>
                    </a:solidFill>
                  </a:tcPr>
                </a:tc>
                <a:tc>
                  <a:txBody>
                    <a:bodyPr/>
                    <a:lstStyle/>
                    <a:p>
                      <a:pPr algn="ctr" fontAlgn="ctr"/>
                      <a:r>
                        <a:rPr lang="es-CO" sz="900" b="1" i="0" u="none" strike="noStrike" dirty="0">
                          <a:solidFill>
                            <a:srgbClr val="000000"/>
                          </a:solidFill>
                          <a:effectLst/>
                          <a:latin typeface="Gill Sans MT" panose="020B0502020104020203" pitchFamily="34" charset="0"/>
                        </a:rPr>
                        <a:t>%M 2019</a:t>
                      </a: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89DB"/>
                    </a:solidFill>
                  </a:tcPr>
                </a:tc>
                <a:tc>
                  <a:txBody>
                    <a:bodyPr/>
                    <a:lstStyle/>
                    <a:p>
                      <a:pPr algn="ctr" fontAlgn="ctr"/>
                      <a:r>
                        <a:rPr lang="es-CO" sz="900" b="1" i="0" u="none" strike="noStrike" dirty="0">
                          <a:solidFill>
                            <a:srgbClr val="000000"/>
                          </a:solidFill>
                          <a:effectLst/>
                          <a:latin typeface="Gill Sans MT" panose="020B0502020104020203" pitchFamily="34" charset="0"/>
                        </a:rPr>
                        <a:t>TOTAL</a:t>
                      </a: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5A284"/>
                    </a:solidFill>
                  </a:tcPr>
                </a:tc>
                <a:tc>
                  <a:txBody>
                    <a:bodyPr/>
                    <a:lstStyle/>
                    <a:p>
                      <a:pPr algn="ctr" fontAlgn="ctr"/>
                      <a:r>
                        <a:rPr lang="es-CO" sz="900" b="1" i="0" u="none" strike="noStrike" dirty="0">
                          <a:solidFill>
                            <a:srgbClr val="000000"/>
                          </a:solidFill>
                          <a:effectLst/>
                          <a:latin typeface="Gill Sans MT" panose="020B0502020104020203" pitchFamily="34" charset="0"/>
                        </a:rPr>
                        <a:t>%VAR TOTAL</a:t>
                      </a: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5A284"/>
                    </a:solidFill>
                  </a:tcPr>
                </a:tc>
                <a:extLst>
                  <a:ext uri="{0D108BD9-81ED-4DB2-BD59-A6C34878D82A}">
                    <a16:rowId xmlns:a16="http://schemas.microsoft.com/office/drawing/2014/main" val="362896531"/>
                  </a:ext>
                </a:extLst>
              </a:tr>
              <a:tr h="154685">
                <a:tc>
                  <a:txBody>
                    <a:bodyPr/>
                    <a:lstStyle/>
                    <a:p>
                      <a:pPr algn="l" fontAlgn="b"/>
                      <a:r>
                        <a:rPr lang="es-CO" sz="900" b="0" i="0" u="none" strike="noStrike">
                          <a:solidFill>
                            <a:srgbClr val="000000"/>
                          </a:solidFill>
                          <a:effectLst/>
                          <a:latin typeface="Gill Sans MT" panose="020B0502020104020203" pitchFamily="34" charset="0"/>
                        </a:rPr>
                        <a:t>AMAZONAS</a:t>
                      </a:r>
                    </a:p>
                  </a:txBody>
                  <a:tcPr marL="5294" marR="5294" marT="52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EDA"/>
                    </a:solidFill>
                  </a:tcPr>
                </a:tc>
                <a:tc>
                  <a:txBody>
                    <a:bodyPr/>
                    <a:lstStyle/>
                    <a:p>
                      <a:pPr algn="ctr" rtl="0" fontAlgn="b"/>
                      <a:r>
                        <a:rPr lang="es-CO" sz="900" b="0" i="0" u="none" strike="noStrike">
                          <a:solidFill>
                            <a:srgbClr val="000000"/>
                          </a:solidFill>
                          <a:effectLst/>
                          <a:latin typeface="Gill Sans MT" panose="020B0502020104020203" pitchFamily="34" charset="0"/>
                        </a:rPr>
                        <a:t>254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65,30%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66,00%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135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34,70%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34,00%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389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7CB"/>
                    </a:solidFill>
                  </a:tcPr>
                </a:tc>
                <a:tc>
                  <a:txBody>
                    <a:bodyPr/>
                    <a:lstStyle/>
                    <a:p>
                      <a:pPr algn="ctr" rtl="0" fontAlgn="b"/>
                      <a:r>
                        <a:rPr lang="es-CO" sz="900" b="0" i="0" u="none" strike="noStrike">
                          <a:solidFill>
                            <a:srgbClr val="000000"/>
                          </a:solidFill>
                          <a:effectLst/>
                          <a:latin typeface="Gill Sans MT" panose="020B0502020104020203" pitchFamily="34" charset="0"/>
                        </a:rPr>
                        <a:t>17,90%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7CB"/>
                    </a:solidFill>
                  </a:tcPr>
                </a:tc>
                <a:extLst>
                  <a:ext uri="{0D108BD9-81ED-4DB2-BD59-A6C34878D82A}">
                    <a16:rowId xmlns:a16="http://schemas.microsoft.com/office/drawing/2014/main" val="1379224758"/>
                  </a:ext>
                </a:extLst>
              </a:tr>
              <a:tr h="154685">
                <a:tc>
                  <a:txBody>
                    <a:bodyPr/>
                    <a:lstStyle/>
                    <a:p>
                      <a:pPr algn="l" fontAlgn="b"/>
                      <a:r>
                        <a:rPr lang="es-CO" sz="900" b="0" i="0" u="none" strike="noStrike">
                          <a:solidFill>
                            <a:srgbClr val="000000"/>
                          </a:solidFill>
                          <a:effectLst/>
                          <a:latin typeface="Gill Sans MT" panose="020B0502020104020203" pitchFamily="34" charset="0"/>
                        </a:rPr>
                        <a:t>ANTIOQUIA</a:t>
                      </a:r>
                    </a:p>
                  </a:txBody>
                  <a:tcPr marL="5294" marR="5294" marT="52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EDA"/>
                    </a:solidFill>
                  </a:tcPr>
                </a:tc>
                <a:tc>
                  <a:txBody>
                    <a:bodyPr/>
                    <a:lstStyle/>
                    <a:p>
                      <a:pPr algn="ctr" rtl="0" fontAlgn="b"/>
                      <a:r>
                        <a:rPr lang="es-CO" sz="900" b="0" i="0" u="none" strike="noStrike">
                          <a:solidFill>
                            <a:srgbClr val="000000"/>
                          </a:solidFill>
                          <a:effectLst/>
                          <a:latin typeface="Gill Sans MT" panose="020B0502020104020203" pitchFamily="34" charset="0"/>
                        </a:rPr>
                        <a:t>9365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60,25%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62,10%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6178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39,75%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37,90%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15543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7CB"/>
                    </a:solidFill>
                  </a:tcPr>
                </a:tc>
                <a:tc>
                  <a:txBody>
                    <a:bodyPr/>
                    <a:lstStyle/>
                    <a:p>
                      <a:pPr algn="ctr" rtl="0" fontAlgn="b"/>
                      <a:r>
                        <a:rPr lang="es-CO" sz="900" b="0" i="0" u="none" strike="noStrike">
                          <a:solidFill>
                            <a:srgbClr val="000000"/>
                          </a:solidFill>
                          <a:effectLst/>
                          <a:latin typeface="Gill Sans MT" panose="020B0502020104020203" pitchFamily="34" charset="0"/>
                        </a:rPr>
                        <a:t>20,60%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7CB"/>
                    </a:solidFill>
                  </a:tcPr>
                </a:tc>
                <a:extLst>
                  <a:ext uri="{0D108BD9-81ED-4DB2-BD59-A6C34878D82A}">
                    <a16:rowId xmlns:a16="http://schemas.microsoft.com/office/drawing/2014/main" val="891472979"/>
                  </a:ext>
                </a:extLst>
              </a:tr>
              <a:tr h="154685">
                <a:tc>
                  <a:txBody>
                    <a:bodyPr/>
                    <a:lstStyle/>
                    <a:p>
                      <a:pPr algn="l" fontAlgn="b"/>
                      <a:r>
                        <a:rPr lang="es-CO" sz="900" b="0" i="0" u="none" strike="noStrike">
                          <a:solidFill>
                            <a:srgbClr val="000000"/>
                          </a:solidFill>
                          <a:effectLst/>
                          <a:latin typeface="Gill Sans MT" panose="020B0502020104020203" pitchFamily="34" charset="0"/>
                        </a:rPr>
                        <a:t>ARAUCA</a:t>
                      </a:r>
                    </a:p>
                  </a:txBody>
                  <a:tcPr marL="5294" marR="5294" marT="52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EDA"/>
                    </a:solidFill>
                  </a:tcPr>
                </a:tc>
                <a:tc>
                  <a:txBody>
                    <a:bodyPr/>
                    <a:lstStyle/>
                    <a:p>
                      <a:pPr algn="ctr" rtl="0" fontAlgn="b"/>
                      <a:r>
                        <a:rPr lang="es-CO" sz="900" b="0" i="0" u="none" strike="noStrike">
                          <a:solidFill>
                            <a:srgbClr val="000000"/>
                          </a:solidFill>
                          <a:effectLst/>
                          <a:latin typeface="Gill Sans MT" panose="020B0502020104020203" pitchFamily="34" charset="0"/>
                        </a:rPr>
                        <a:t>578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63,38%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62,60%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334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36,62%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37,40%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912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7CB"/>
                    </a:solidFill>
                  </a:tcPr>
                </a:tc>
                <a:tc>
                  <a:txBody>
                    <a:bodyPr/>
                    <a:lstStyle/>
                    <a:p>
                      <a:pPr algn="ctr" rtl="0" fontAlgn="b"/>
                      <a:r>
                        <a:rPr lang="es-CO" sz="900" b="0" i="0" u="none" strike="noStrike">
                          <a:solidFill>
                            <a:srgbClr val="FF0000"/>
                          </a:solidFill>
                          <a:effectLst/>
                          <a:latin typeface="Gill Sans MT" panose="020B0502020104020203" pitchFamily="34" charset="0"/>
                        </a:rPr>
                        <a:t>-4,00%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7CB"/>
                    </a:solidFill>
                  </a:tcPr>
                </a:tc>
                <a:extLst>
                  <a:ext uri="{0D108BD9-81ED-4DB2-BD59-A6C34878D82A}">
                    <a16:rowId xmlns:a16="http://schemas.microsoft.com/office/drawing/2014/main" val="1587080890"/>
                  </a:ext>
                </a:extLst>
              </a:tr>
              <a:tr h="154685">
                <a:tc>
                  <a:txBody>
                    <a:bodyPr/>
                    <a:lstStyle/>
                    <a:p>
                      <a:pPr algn="l" fontAlgn="b"/>
                      <a:r>
                        <a:rPr lang="es-CO" sz="900" b="0" i="0" u="none" strike="noStrike">
                          <a:solidFill>
                            <a:srgbClr val="000000"/>
                          </a:solidFill>
                          <a:effectLst/>
                          <a:latin typeface="Gill Sans MT" panose="020B0502020104020203" pitchFamily="34" charset="0"/>
                        </a:rPr>
                        <a:t>ATLANTICO</a:t>
                      </a:r>
                    </a:p>
                  </a:txBody>
                  <a:tcPr marL="5294" marR="5294" marT="52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EDA"/>
                    </a:solidFill>
                  </a:tcPr>
                </a:tc>
                <a:tc>
                  <a:txBody>
                    <a:bodyPr/>
                    <a:lstStyle/>
                    <a:p>
                      <a:pPr algn="ctr" rtl="0" fontAlgn="b"/>
                      <a:r>
                        <a:rPr lang="es-CO" sz="900" b="0" i="0" u="none" strike="noStrike">
                          <a:solidFill>
                            <a:srgbClr val="000000"/>
                          </a:solidFill>
                          <a:effectLst/>
                          <a:latin typeface="Gill Sans MT" panose="020B0502020104020203" pitchFamily="34" charset="0"/>
                        </a:rPr>
                        <a:t>2224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61,42%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63,40%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1397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38,58%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36,60%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3621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7CB"/>
                    </a:solidFill>
                  </a:tcPr>
                </a:tc>
                <a:tc>
                  <a:txBody>
                    <a:bodyPr/>
                    <a:lstStyle/>
                    <a:p>
                      <a:pPr algn="ctr" rtl="0" fontAlgn="b"/>
                      <a:r>
                        <a:rPr lang="es-CO" sz="900" b="0" i="0" u="none" strike="noStrike">
                          <a:solidFill>
                            <a:srgbClr val="000000"/>
                          </a:solidFill>
                          <a:effectLst/>
                          <a:latin typeface="Gill Sans MT" panose="020B0502020104020203" pitchFamily="34" charset="0"/>
                        </a:rPr>
                        <a:t>4,90%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7CB"/>
                    </a:solidFill>
                  </a:tcPr>
                </a:tc>
                <a:extLst>
                  <a:ext uri="{0D108BD9-81ED-4DB2-BD59-A6C34878D82A}">
                    <a16:rowId xmlns:a16="http://schemas.microsoft.com/office/drawing/2014/main" val="2397703177"/>
                  </a:ext>
                </a:extLst>
              </a:tr>
              <a:tr h="154685">
                <a:tc>
                  <a:txBody>
                    <a:bodyPr/>
                    <a:lstStyle/>
                    <a:p>
                      <a:pPr algn="l" fontAlgn="b"/>
                      <a:r>
                        <a:rPr lang="es-CO" sz="900" b="0" i="0" u="none" strike="noStrike">
                          <a:solidFill>
                            <a:srgbClr val="000000"/>
                          </a:solidFill>
                          <a:effectLst/>
                          <a:latin typeface="Gill Sans MT" panose="020B0502020104020203" pitchFamily="34" charset="0"/>
                        </a:rPr>
                        <a:t>BOGOTA D.C.</a:t>
                      </a:r>
                    </a:p>
                  </a:txBody>
                  <a:tcPr marL="5294" marR="5294" marT="52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EDA"/>
                    </a:solidFill>
                  </a:tcPr>
                </a:tc>
                <a:tc>
                  <a:txBody>
                    <a:bodyPr/>
                    <a:lstStyle/>
                    <a:p>
                      <a:pPr algn="ctr" rtl="0" fontAlgn="b"/>
                      <a:r>
                        <a:rPr lang="es-CO" sz="900" b="0" i="0" u="none" strike="noStrike">
                          <a:solidFill>
                            <a:srgbClr val="000000"/>
                          </a:solidFill>
                          <a:effectLst/>
                          <a:latin typeface="Gill Sans MT" panose="020B0502020104020203" pitchFamily="34" charset="0"/>
                        </a:rPr>
                        <a:t>1335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59,04%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60,00%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926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40,96%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40,00%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2261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7CB"/>
                    </a:solidFill>
                  </a:tcPr>
                </a:tc>
                <a:tc>
                  <a:txBody>
                    <a:bodyPr/>
                    <a:lstStyle/>
                    <a:p>
                      <a:pPr algn="ctr" rtl="0" fontAlgn="b"/>
                      <a:r>
                        <a:rPr lang="es-CO" sz="900" b="0" i="0" u="none" strike="noStrike">
                          <a:solidFill>
                            <a:srgbClr val="000000"/>
                          </a:solidFill>
                          <a:effectLst/>
                          <a:latin typeface="Gill Sans MT" panose="020B0502020104020203" pitchFamily="34" charset="0"/>
                        </a:rPr>
                        <a:t>7,30%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7CB"/>
                    </a:solidFill>
                  </a:tcPr>
                </a:tc>
                <a:extLst>
                  <a:ext uri="{0D108BD9-81ED-4DB2-BD59-A6C34878D82A}">
                    <a16:rowId xmlns:a16="http://schemas.microsoft.com/office/drawing/2014/main" val="1903506559"/>
                  </a:ext>
                </a:extLst>
              </a:tr>
              <a:tr h="154685">
                <a:tc>
                  <a:txBody>
                    <a:bodyPr/>
                    <a:lstStyle/>
                    <a:p>
                      <a:pPr algn="l" fontAlgn="b"/>
                      <a:r>
                        <a:rPr lang="es-CO" sz="900" b="0" i="0" u="none" strike="noStrike">
                          <a:solidFill>
                            <a:srgbClr val="000000"/>
                          </a:solidFill>
                          <a:effectLst/>
                          <a:latin typeface="Gill Sans MT" panose="020B0502020104020203" pitchFamily="34" charset="0"/>
                        </a:rPr>
                        <a:t>BOLIVAR</a:t>
                      </a:r>
                    </a:p>
                  </a:txBody>
                  <a:tcPr marL="5294" marR="5294" marT="52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EDA"/>
                    </a:solidFill>
                  </a:tcPr>
                </a:tc>
                <a:tc>
                  <a:txBody>
                    <a:bodyPr/>
                    <a:lstStyle/>
                    <a:p>
                      <a:pPr algn="ctr" rtl="0" fontAlgn="b"/>
                      <a:r>
                        <a:rPr lang="es-CO" sz="900" b="0" i="0" u="none" strike="noStrike">
                          <a:solidFill>
                            <a:srgbClr val="000000"/>
                          </a:solidFill>
                          <a:effectLst/>
                          <a:latin typeface="Gill Sans MT" panose="020B0502020104020203" pitchFamily="34" charset="0"/>
                        </a:rPr>
                        <a:t>3290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61,51%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64,00%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2059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38,49%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36,00%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5349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7CB"/>
                    </a:solidFill>
                  </a:tcPr>
                </a:tc>
                <a:tc>
                  <a:txBody>
                    <a:bodyPr/>
                    <a:lstStyle/>
                    <a:p>
                      <a:pPr algn="ctr" rtl="0" fontAlgn="b"/>
                      <a:r>
                        <a:rPr lang="es-CO" sz="900" b="0" i="0" u="none" strike="noStrike">
                          <a:solidFill>
                            <a:srgbClr val="000000"/>
                          </a:solidFill>
                          <a:effectLst/>
                          <a:latin typeface="Gill Sans MT" panose="020B0502020104020203" pitchFamily="34" charset="0"/>
                        </a:rPr>
                        <a:t>9,70%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7CB"/>
                    </a:solidFill>
                  </a:tcPr>
                </a:tc>
                <a:extLst>
                  <a:ext uri="{0D108BD9-81ED-4DB2-BD59-A6C34878D82A}">
                    <a16:rowId xmlns:a16="http://schemas.microsoft.com/office/drawing/2014/main" val="2297724032"/>
                  </a:ext>
                </a:extLst>
              </a:tr>
              <a:tr h="154685">
                <a:tc>
                  <a:txBody>
                    <a:bodyPr/>
                    <a:lstStyle/>
                    <a:p>
                      <a:pPr algn="l" fontAlgn="b"/>
                      <a:r>
                        <a:rPr lang="es-CO" sz="900" b="0" i="0" u="none" strike="noStrike">
                          <a:solidFill>
                            <a:srgbClr val="000000"/>
                          </a:solidFill>
                          <a:effectLst/>
                          <a:latin typeface="Gill Sans MT" panose="020B0502020104020203" pitchFamily="34" charset="0"/>
                        </a:rPr>
                        <a:t>BOYACA</a:t>
                      </a:r>
                    </a:p>
                  </a:txBody>
                  <a:tcPr marL="5294" marR="5294" marT="52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EDA"/>
                    </a:solidFill>
                  </a:tcPr>
                </a:tc>
                <a:tc>
                  <a:txBody>
                    <a:bodyPr/>
                    <a:lstStyle/>
                    <a:p>
                      <a:pPr algn="ctr" rtl="0" fontAlgn="b"/>
                      <a:r>
                        <a:rPr lang="es-CO" sz="900" b="0" i="0" u="none" strike="noStrike">
                          <a:solidFill>
                            <a:srgbClr val="000000"/>
                          </a:solidFill>
                          <a:effectLst/>
                          <a:latin typeface="Gill Sans MT" panose="020B0502020104020203" pitchFamily="34" charset="0"/>
                        </a:rPr>
                        <a:t>5211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61,91%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62,40%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3206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38,09%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37,60%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8417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7CB"/>
                    </a:solidFill>
                  </a:tcPr>
                </a:tc>
                <a:tc>
                  <a:txBody>
                    <a:bodyPr/>
                    <a:lstStyle/>
                    <a:p>
                      <a:pPr algn="ctr" rtl="0" fontAlgn="b"/>
                      <a:r>
                        <a:rPr lang="es-CO" sz="900" b="0" i="0" u="none" strike="noStrike">
                          <a:solidFill>
                            <a:srgbClr val="000000"/>
                          </a:solidFill>
                          <a:effectLst/>
                          <a:latin typeface="Gill Sans MT" panose="020B0502020104020203" pitchFamily="34" charset="0"/>
                        </a:rPr>
                        <a:t>7,70%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7CB"/>
                    </a:solidFill>
                  </a:tcPr>
                </a:tc>
                <a:extLst>
                  <a:ext uri="{0D108BD9-81ED-4DB2-BD59-A6C34878D82A}">
                    <a16:rowId xmlns:a16="http://schemas.microsoft.com/office/drawing/2014/main" val="44769355"/>
                  </a:ext>
                </a:extLst>
              </a:tr>
              <a:tr h="154685">
                <a:tc>
                  <a:txBody>
                    <a:bodyPr/>
                    <a:lstStyle/>
                    <a:p>
                      <a:pPr algn="l" fontAlgn="b"/>
                      <a:r>
                        <a:rPr lang="es-CO" sz="900" b="0" i="0" u="none" strike="noStrike">
                          <a:solidFill>
                            <a:srgbClr val="000000"/>
                          </a:solidFill>
                          <a:effectLst/>
                          <a:latin typeface="Gill Sans MT" panose="020B0502020104020203" pitchFamily="34" charset="0"/>
                        </a:rPr>
                        <a:t>CALDAS</a:t>
                      </a:r>
                    </a:p>
                  </a:txBody>
                  <a:tcPr marL="5294" marR="5294" marT="52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EDA"/>
                    </a:solidFill>
                  </a:tcPr>
                </a:tc>
                <a:tc>
                  <a:txBody>
                    <a:bodyPr/>
                    <a:lstStyle/>
                    <a:p>
                      <a:pPr algn="ctr" rtl="0" fontAlgn="b"/>
                      <a:r>
                        <a:rPr lang="es-CO" sz="900" b="0" i="0" u="none" strike="noStrike">
                          <a:solidFill>
                            <a:srgbClr val="000000"/>
                          </a:solidFill>
                          <a:effectLst/>
                          <a:latin typeface="Gill Sans MT" panose="020B0502020104020203" pitchFamily="34" charset="0"/>
                        </a:rPr>
                        <a:t>2148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60,39%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62,20%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1409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39,61%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37,80%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3557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7CB"/>
                    </a:solidFill>
                  </a:tcPr>
                </a:tc>
                <a:tc>
                  <a:txBody>
                    <a:bodyPr/>
                    <a:lstStyle/>
                    <a:p>
                      <a:pPr algn="ctr" rtl="0" fontAlgn="b"/>
                      <a:r>
                        <a:rPr lang="es-CO" sz="900" b="0" i="0" u="none" strike="noStrike">
                          <a:solidFill>
                            <a:srgbClr val="000000"/>
                          </a:solidFill>
                          <a:effectLst/>
                          <a:latin typeface="Gill Sans MT" panose="020B0502020104020203" pitchFamily="34" charset="0"/>
                        </a:rPr>
                        <a:t>32,40%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7CB"/>
                    </a:solidFill>
                  </a:tcPr>
                </a:tc>
                <a:extLst>
                  <a:ext uri="{0D108BD9-81ED-4DB2-BD59-A6C34878D82A}">
                    <a16:rowId xmlns:a16="http://schemas.microsoft.com/office/drawing/2014/main" val="720558742"/>
                  </a:ext>
                </a:extLst>
              </a:tr>
              <a:tr h="154685">
                <a:tc>
                  <a:txBody>
                    <a:bodyPr/>
                    <a:lstStyle/>
                    <a:p>
                      <a:pPr algn="l" fontAlgn="b"/>
                      <a:r>
                        <a:rPr lang="es-CO" sz="900" b="0" i="0" u="none" strike="noStrike">
                          <a:solidFill>
                            <a:srgbClr val="000000"/>
                          </a:solidFill>
                          <a:effectLst/>
                          <a:latin typeface="Gill Sans MT" panose="020B0502020104020203" pitchFamily="34" charset="0"/>
                        </a:rPr>
                        <a:t>CAQUETA</a:t>
                      </a:r>
                    </a:p>
                  </a:txBody>
                  <a:tcPr marL="5294" marR="5294" marT="52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EDA"/>
                    </a:solidFill>
                  </a:tcPr>
                </a:tc>
                <a:tc>
                  <a:txBody>
                    <a:bodyPr/>
                    <a:lstStyle/>
                    <a:p>
                      <a:pPr algn="ctr" rtl="0" fontAlgn="b"/>
                      <a:r>
                        <a:rPr lang="es-CO" sz="900" b="0" i="0" u="none" strike="noStrike">
                          <a:solidFill>
                            <a:srgbClr val="000000"/>
                          </a:solidFill>
                          <a:effectLst/>
                          <a:latin typeface="Gill Sans MT" panose="020B0502020104020203" pitchFamily="34" charset="0"/>
                        </a:rPr>
                        <a:t>947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61,45%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62,00%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594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38,55%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38,00%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1541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7CB"/>
                    </a:solidFill>
                  </a:tcPr>
                </a:tc>
                <a:tc>
                  <a:txBody>
                    <a:bodyPr/>
                    <a:lstStyle/>
                    <a:p>
                      <a:pPr algn="ctr" rtl="0" fontAlgn="b"/>
                      <a:r>
                        <a:rPr lang="es-CO" sz="900" b="0" i="0" u="none" strike="noStrike">
                          <a:solidFill>
                            <a:srgbClr val="000000"/>
                          </a:solidFill>
                          <a:effectLst/>
                          <a:latin typeface="Gill Sans MT" panose="020B0502020104020203" pitchFamily="34" charset="0"/>
                        </a:rPr>
                        <a:t>3,70%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7CB"/>
                    </a:solidFill>
                  </a:tcPr>
                </a:tc>
                <a:extLst>
                  <a:ext uri="{0D108BD9-81ED-4DB2-BD59-A6C34878D82A}">
                    <a16:rowId xmlns:a16="http://schemas.microsoft.com/office/drawing/2014/main" val="3393621059"/>
                  </a:ext>
                </a:extLst>
              </a:tr>
              <a:tr h="154685">
                <a:tc>
                  <a:txBody>
                    <a:bodyPr/>
                    <a:lstStyle/>
                    <a:p>
                      <a:pPr algn="l" fontAlgn="b"/>
                      <a:r>
                        <a:rPr lang="es-CO" sz="900" b="0" i="0" u="none" strike="noStrike">
                          <a:solidFill>
                            <a:srgbClr val="000000"/>
                          </a:solidFill>
                          <a:effectLst/>
                          <a:latin typeface="Gill Sans MT" panose="020B0502020104020203" pitchFamily="34" charset="0"/>
                        </a:rPr>
                        <a:t>CASANARE</a:t>
                      </a:r>
                    </a:p>
                  </a:txBody>
                  <a:tcPr marL="5294" marR="5294" marT="52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EDA"/>
                    </a:solidFill>
                  </a:tcPr>
                </a:tc>
                <a:tc>
                  <a:txBody>
                    <a:bodyPr/>
                    <a:lstStyle/>
                    <a:p>
                      <a:pPr algn="ctr" rtl="0" fontAlgn="b"/>
                      <a:r>
                        <a:rPr lang="es-CO" sz="900" b="0" i="0" u="none" strike="noStrike">
                          <a:solidFill>
                            <a:srgbClr val="000000"/>
                          </a:solidFill>
                          <a:effectLst/>
                          <a:latin typeface="Gill Sans MT" panose="020B0502020104020203" pitchFamily="34" charset="0"/>
                        </a:rPr>
                        <a:t>1293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61,72%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62,20%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802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38,28%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37,80%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2095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7CB"/>
                    </a:solidFill>
                  </a:tcPr>
                </a:tc>
                <a:tc>
                  <a:txBody>
                    <a:bodyPr/>
                    <a:lstStyle/>
                    <a:p>
                      <a:pPr algn="ctr" rtl="0" fontAlgn="b"/>
                      <a:r>
                        <a:rPr lang="es-CO" sz="900" b="0" i="0" u="none" strike="noStrike">
                          <a:solidFill>
                            <a:srgbClr val="000000"/>
                          </a:solidFill>
                          <a:effectLst/>
                          <a:latin typeface="Gill Sans MT" panose="020B0502020104020203" pitchFamily="34" charset="0"/>
                        </a:rPr>
                        <a:t>3,30%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7CB"/>
                    </a:solidFill>
                  </a:tcPr>
                </a:tc>
                <a:extLst>
                  <a:ext uri="{0D108BD9-81ED-4DB2-BD59-A6C34878D82A}">
                    <a16:rowId xmlns:a16="http://schemas.microsoft.com/office/drawing/2014/main" val="2923765620"/>
                  </a:ext>
                </a:extLst>
              </a:tr>
              <a:tr h="154685">
                <a:tc>
                  <a:txBody>
                    <a:bodyPr/>
                    <a:lstStyle/>
                    <a:p>
                      <a:pPr algn="l" fontAlgn="b"/>
                      <a:r>
                        <a:rPr lang="es-CO" sz="900" b="0" i="0" u="none" strike="noStrike">
                          <a:solidFill>
                            <a:srgbClr val="000000"/>
                          </a:solidFill>
                          <a:effectLst/>
                          <a:latin typeface="Gill Sans MT" panose="020B0502020104020203" pitchFamily="34" charset="0"/>
                        </a:rPr>
                        <a:t>CAUCA</a:t>
                      </a:r>
                    </a:p>
                  </a:txBody>
                  <a:tcPr marL="5294" marR="5294" marT="52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EDA"/>
                    </a:solidFill>
                  </a:tcPr>
                </a:tc>
                <a:tc>
                  <a:txBody>
                    <a:bodyPr/>
                    <a:lstStyle/>
                    <a:p>
                      <a:pPr algn="ctr" rtl="0" fontAlgn="b"/>
                      <a:r>
                        <a:rPr lang="es-CO" sz="900" b="0" i="0" u="none" strike="noStrike">
                          <a:solidFill>
                            <a:srgbClr val="000000"/>
                          </a:solidFill>
                          <a:effectLst/>
                          <a:latin typeface="Gill Sans MT" panose="020B0502020104020203" pitchFamily="34" charset="0"/>
                        </a:rPr>
                        <a:t>2409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62,02%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63,80%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1475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37,98%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36,20%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3884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7CB"/>
                    </a:solidFill>
                  </a:tcPr>
                </a:tc>
                <a:tc>
                  <a:txBody>
                    <a:bodyPr/>
                    <a:lstStyle/>
                    <a:p>
                      <a:pPr algn="ctr" rtl="0" fontAlgn="b"/>
                      <a:r>
                        <a:rPr lang="es-CO" sz="900" b="0" i="0" u="none" strike="noStrike">
                          <a:solidFill>
                            <a:srgbClr val="000000"/>
                          </a:solidFill>
                          <a:effectLst/>
                          <a:latin typeface="Gill Sans MT" panose="020B0502020104020203" pitchFamily="34" charset="0"/>
                        </a:rPr>
                        <a:t>14,70%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7CB"/>
                    </a:solidFill>
                  </a:tcPr>
                </a:tc>
                <a:extLst>
                  <a:ext uri="{0D108BD9-81ED-4DB2-BD59-A6C34878D82A}">
                    <a16:rowId xmlns:a16="http://schemas.microsoft.com/office/drawing/2014/main" val="2580229342"/>
                  </a:ext>
                </a:extLst>
              </a:tr>
              <a:tr h="154685">
                <a:tc>
                  <a:txBody>
                    <a:bodyPr/>
                    <a:lstStyle/>
                    <a:p>
                      <a:pPr algn="l" fontAlgn="b"/>
                      <a:r>
                        <a:rPr lang="es-CO" sz="900" b="0" i="0" u="none" strike="noStrike">
                          <a:solidFill>
                            <a:srgbClr val="000000"/>
                          </a:solidFill>
                          <a:effectLst/>
                          <a:latin typeface="Gill Sans MT" panose="020B0502020104020203" pitchFamily="34" charset="0"/>
                        </a:rPr>
                        <a:t>CESAR</a:t>
                      </a:r>
                    </a:p>
                  </a:txBody>
                  <a:tcPr marL="5294" marR="5294" marT="52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EDA"/>
                    </a:solidFill>
                  </a:tcPr>
                </a:tc>
                <a:tc>
                  <a:txBody>
                    <a:bodyPr/>
                    <a:lstStyle/>
                    <a:p>
                      <a:pPr algn="ctr" rtl="0" fontAlgn="b"/>
                      <a:r>
                        <a:rPr lang="es-CO" sz="900" b="0" i="0" u="none" strike="noStrike">
                          <a:solidFill>
                            <a:srgbClr val="000000"/>
                          </a:solidFill>
                          <a:effectLst/>
                          <a:latin typeface="Gill Sans MT" panose="020B0502020104020203" pitchFamily="34" charset="0"/>
                        </a:rPr>
                        <a:t>2242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62,38%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63,20%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1352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37,62%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36,80%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3594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7CB"/>
                    </a:solidFill>
                  </a:tcPr>
                </a:tc>
                <a:tc>
                  <a:txBody>
                    <a:bodyPr/>
                    <a:lstStyle/>
                    <a:p>
                      <a:pPr algn="ctr" rtl="0" fontAlgn="b"/>
                      <a:r>
                        <a:rPr lang="es-CO" sz="900" b="0" i="0" u="none" strike="noStrike">
                          <a:solidFill>
                            <a:srgbClr val="FF0000"/>
                          </a:solidFill>
                          <a:effectLst/>
                          <a:latin typeface="Gill Sans MT" panose="020B0502020104020203" pitchFamily="34" charset="0"/>
                        </a:rPr>
                        <a:t>-1,10%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7CB"/>
                    </a:solidFill>
                  </a:tcPr>
                </a:tc>
                <a:extLst>
                  <a:ext uri="{0D108BD9-81ED-4DB2-BD59-A6C34878D82A}">
                    <a16:rowId xmlns:a16="http://schemas.microsoft.com/office/drawing/2014/main" val="2019366620"/>
                  </a:ext>
                </a:extLst>
              </a:tr>
              <a:tr h="154685">
                <a:tc>
                  <a:txBody>
                    <a:bodyPr/>
                    <a:lstStyle/>
                    <a:p>
                      <a:pPr algn="l" fontAlgn="b"/>
                      <a:r>
                        <a:rPr lang="es-CO" sz="900" b="0" i="0" u="none" strike="noStrike">
                          <a:solidFill>
                            <a:srgbClr val="000000"/>
                          </a:solidFill>
                          <a:effectLst/>
                          <a:latin typeface="Gill Sans MT" panose="020B0502020104020203" pitchFamily="34" charset="0"/>
                        </a:rPr>
                        <a:t>CHOCO</a:t>
                      </a:r>
                    </a:p>
                  </a:txBody>
                  <a:tcPr marL="5294" marR="5294" marT="52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EDA"/>
                    </a:solidFill>
                  </a:tcPr>
                </a:tc>
                <a:tc>
                  <a:txBody>
                    <a:bodyPr/>
                    <a:lstStyle/>
                    <a:p>
                      <a:pPr algn="ctr" rtl="0" fontAlgn="b"/>
                      <a:r>
                        <a:rPr lang="es-CO" sz="900" b="0" i="0" u="none" strike="noStrike">
                          <a:solidFill>
                            <a:srgbClr val="000000"/>
                          </a:solidFill>
                          <a:effectLst/>
                          <a:latin typeface="Gill Sans MT" panose="020B0502020104020203" pitchFamily="34" charset="0"/>
                        </a:rPr>
                        <a:t>1238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63,45%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63,80%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713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36,55%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36,20%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1951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7CB"/>
                    </a:solidFill>
                  </a:tcPr>
                </a:tc>
                <a:tc>
                  <a:txBody>
                    <a:bodyPr/>
                    <a:lstStyle/>
                    <a:p>
                      <a:pPr algn="ctr" rtl="0" fontAlgn="b"/>
                      <a:r>
                        <a:rPr lang="es-CO" sz="900" b="0" i="0" u="none" strike="noStrike">
                          <a:solidFill>
                            <a:srgbClr val="FF0000"/>
                          </a:solidFill>
                          <a:effectLst/>
                          <a:latin typeface="Gill Sans MT" panose="020B0502020104020203" pitchFamily="34" charset="0"/>
                        </a:rPr>
                        <a:t>-2,80%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7CB"/>
                    </a:solidFill>
                  </a:tcPr>
                </a:tc>
                <a:extLst>
                  <a:ext uri="{0D108BD9-81ED-4DB2-BD59-A6C34878D82A}">
                    <a16:rowId xmlns:a16="http://schemas.microsoft.com/office/drawing/2014/main" val="1739041668"/>
                  </a:ext>
                </a:extLst>
              </a:tr>
              <a:tr h="154685">
                <a:tc>
                  <a:txBody>
                    <a:bodyPr/>
                    <a:lstStyle/>
                    <a:p>
                      <a:pPr algn="l" fontAlgn="b"/>
                      <a:r>
                        <a:rPr lang="es-CO" sz="900" b="0" i="0" u="none" strike="noStrike" dirty="0">
                          <a:solidFill>
                            <a:srgbClr val="000000"/>
                          </a:solidFill>
                          <a:effectLst/>
                          <a:latin typeface="Gill Sans MT" panose="020B0502020104020203" pitchFamily="34" charset="0"/>
                        </a:rPr>
                        <a:t>CORDOBA</a:t>
                      </a:r>
                    </a:p>
                  </a:txBody>
                  <a:tcPr marL="5294" marR="5294" marT="52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EDA"/>
                    </a:solidFill>
                  </a:tcPr>
                </a:tc>
                <a:tc>
                  <a:txBody>
                    <a:bodyPr/>
                    <a:lstStyle/>
                    <a:p>
                      <a:pPr algn="ctr" rtl="0" fontAlgn="b"/>
                      <a:r>
                        <a:rPr lang="es-CO" sz="900" b="0" i="0" u="none" strike="noStrike">
                          <a:solidFill>
                            <a:srgbClr val="000000"/>
                          </a:solidFill>
                          <a:effectLst/>
                          <a:latin typeface="Gill Sans MT" panose="020B0502020104020203" pitchFamily="34" charset="0"/>
                        </a:rPr>
                        <a:t>2641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61,01%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62,60%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1688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38,99%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37,40%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4329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7CB"/>
                    </a:solidFill>
                  </a:tcPr>
                </a:tc>
                <a:tc>
                  <a:txBody>
                    <a:bodyPr/>
                    <a:lstStyle/>
                    <a:p>
                      <a:pPr algn="ctr" rtl="0" fontAlgn="b"/>
                      <a:r>
                        <a:rPr lang="es-CO" sz="900" b="0" i="0" u="none" strike="noStrike">
                          <a:solidFill>
                            <a:srgbClr val="000000"/>
                          </a:solidFill>
                          <a:effectLst/>
                          <a:latin typeface="Gill Sans MT" panose="020B0502020104020203" pitchFamily="34" charset="0"/>
                        </a:rPr>
                        <a:t>10,90%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7CB"/>
                    </a:solidFill>
                  </a:tcPr>
                </a:tc>
                <a:extLst>
                  <a:ext uri="{0D108BD9-81ED-4DB2-BD59-A6C34878D82A}">
                    <a16:rowId xmlns:a16="http://schemas.microsoft.com/office/drawing/2014/main" val="3176909152"/>
                  </a:ext>
                </a:extLst>
              </a:tr>
              <a:tr h="154685">
                <a:tc>
                  <a:txBody>
                    <a:bodyPr/>
                    <a:lstStyle/>
                    <a:p>
                      <a:pPr algn="l" fontAlgn="b"/>
                      <a:r>
                        <a:rPr lang="es-CO" sz="900" b="0" i="0" u="none" strike="noStrike" dirty="0">
                          <a:solidFill>
                            <a:srgbClr val="000000"/>
                          </a:solidFill>
                          <a:effectLst/>
                          <a:latin typeface="Gill Sans MT" panose="020B0502020104020203" pitchFamily="34" charset="0"/>
                        </a:rPr>
                        <a:t>CUNDINAMARCA</a:t>
                      </a:r>
                    </a:p>
                  </a:txBody>
                  <a:tcPr marL="5294" marR="5294" marT="52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EDA"/>
                    </a:solidFill>
                  </a:tcPr>
                </a:tc>
                <a:tc>
                  <a:txBody>
                    <a:bodyPr/>
                    <a:lstStyle/>
                    <a:p>
                      <a:pPr algn="ctr" rtl="0" fontAlgn="b"/>
                      <a:r>
                        <a:rPr lang="es-CO" sz="900" b="0" i="0" u="none" strike="noStrike">
                          <a:solidFill>
                            <a:srgbClr val="000000"/>
                          </a:solidFill>
                          <a:effectLst/>
                          <a:latin typeface="Gill Sans MT" panose="020B0502020104020203" pitchFamily="34" charset="0"/>
                        </a:rPr>
                        <a:t>8076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59,55%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61,90%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5486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40,45%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38,10%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13562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7CB"/>
                    </a:solidFill>
                  </a:tcPr>
                </a:tc>
                <a:tc>
                  <a:txBody>
                    <a:bodyPr/>
                    <a:lstStyle/>
                    <a:p>
                      <a:pPr algn="ctr" rtl="0" fontAlgn="b"/>
                      <a:r>
                        <a:rPr lang="es-CO" sz="900" b="0" i="0" u="none" strike="noStrike">
                          <a:solidFill>
                            <a:srgbClr val="000000"/>
                          </a:solidFill>
                          <a:effectLst/>
                          <a:latin typeface="Gill Sans MT" panose="020B0502020104020203" pitchFamily="34" charset="0"/>
                        </a:rPr>
                        <a:t>27,00%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7CB"/>
                    </a:solidFill>
                  </a:tcPr>
                </a:tc>
                <a:extLst>
                  <a:ext uri="{0D108BD9-81ED-4DB2-BD59-A6C34878D82A}">
                    <a16:rowId xmlns:a16="http://schemas.microsoft.com/office/drawing/2014/main" val="104129647"/>
                  </a:ext>
                </a:extLst>
              </a:tr>
              <a:tr h="154685">
                <a:tc>
                  <a:txBody>
                    <a:bodyPr/>
                    <a:lstStyle/>
                    <a:p>
                      <a:pPr algn="l" fontAlgn="b"/>
                      <a:r>
                        <a:rPr lang="es-CO" sz="900" b="0" i="0" u="none" strike="noStrike">
                          <a:solidFill>
                            <a:srgbClr val="000000"/>
                          </a:solidFill>
                          <a:effectLst/>
                          <a:latin typeface="Gill Sans MT" panose="020B0502020104020203" pitchFamily="34" charset="0"/>
                        </a:rPr>
                        <a:t>GUAINIA</a:t>
                      </a:r>
                    </a:p>
                  </a:txBody>
                  <a:tcPr marL="5294" marR="5294" marT="52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EDA"/>
                    </a:solidFill>
                  </a:tcPr>
                </a:tc>
                <a:tc>
                  <a:txBody>
                    <a:bodyPr/>
                    <a:lstStyle/>
                    <a:p>
                      <a:pPr algn="ctr" rtl="0" fontAlgn="b"/>
                      <a:r>
                        <a:rPr lang="es-CO" sz="900" b="0" i="0" u="none" strike="noStrike">
                          <a:solidFill>
                            <a:srgbClr val="000000"/>
                          </a:solidFill>
                          <a:effectLst/>
                          <a:latin typeface="Gill Sans MT" panose="020B0502020104020203" pitchFamily="34" charset="0"/>
                        </a:rPr>
                        <a:t>192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66,90%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65,50%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33,10%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34,50%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287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7CB"/>
                    </a:solidFill>
                  </a:tcPr>
                </a:tc>
                <a:tc>
                  <a:txBody>
                    <a:bodyPr/>
                    <a:lstStyle/>
                    <a:p>
                      <a:pPr algn="ctr" rtl="0" fontAlgn="b"/>
                      <a:r>
                        <a:rPr lang="es-CO" sz="900" b="0" i="0" u="none" strike="noStrike">
                          <a:solidFill>
                            <a:srgbClr val="000000"/>
                          </a:solidFill>
                          <a:effectLst/>
                          <a:latin typeface="Gill Sans MT" panose="020B0502020104020203" pitchFamily="34" charset="0"/>
                        </a:rPr>
                        <a:t>50,00%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7CB"/>
                    </a:solidFill>
                  </a:tcPr>
                </a:tc>
                <a:extLst>
                  <a:ext uri="{0D108BD9-81ED-4DB2-BD59-A6C34878D82A}">
                    <a16:rowId xmlns:a16="http://schemas.microsoft.com/office/drawing/2014/main" val="28083943"/>
                  </a:ext>
                </a:extLst>
              </a:tr>
              <a:tr h="154685">
                <a:tc>
                  <a:txBody>
                    <a:bodyPr/>
                    <a:lstStyle/>
                    <a:p>
                      <a:pPr algn="l" fontAlgn="b"/>
                      <a:r>
                        <a:rPr lang="es-CO" sz="900" b="0" i="0" u="none" strike="noStrike">
                          <a:solidFill>
                            <a:srgbClr val="000000"/>
                          </a:solidFill>
                          <a:effectLst/>
                          <a:latin typeface="Gill Sans MT" panose="020B0502020104020203" pitchFamily="34" charset="0"/>
                        </a:rPr>
                        <a:t>GUAVIARE</a:t>
                      </a:r>
                    </a:p>
                  </a:txBody>
                  <a:tcPr marL="5294" marR="5294" marT="52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EDA"/>
                    </a:solidFill>
                  </a:tcPr>
                </a:tc>
                <a:tc>
                  <a:txBody>
                    <a:bodyPr/>
                    <a:lstStyle/>
                    <a:p>
                      <a:pPr algn="ctr" rtl="0" fontAlgn="b"/>
                      <a:r>
                        <a:rPr lang="es-CO" sz="900" b="0" i="0" u="none" strike="noStrike">
                          <a:solidFill>
                            <a:srgbClr val="000000"/>
                          </a:solidFill>
                          <a:effectLst/>
                          <a:latin typeface="Gill Sans MT" panose="020B0502020104020203" pitchFamily="34" charset="0"/>
                        </a:rPr>
                        <a:t>327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64,75%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64,40%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178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35,25%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35,60%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505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7CB"/>
                    </a:solidFill>
                  </a:tcPr>
                </a:tc>
                <a:tc>
                  <a:txBody>
                    <a:bodyPr/>
                    <a:lstStyle/>
                    <a:p>
                      <a:pPr algn="ctr" rtl="0" fontAlgn="b"/>
                      <a:r>
                        <a:rPr lang="es-CO" sz="900" b="0" i="0" u="none" strike="noStrike">
                          <a:solidFill>
                            <a:srgbClr val="000000"/>
                          </a:solidFill>
                          <a:effectLst/>
                          <a:latin typeface="Gill Sans MT" panose="020B0502020104020203" pitchFamily="34" charset="0"/>
                        </a:rPr>
                        <a:t>2,20%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7CB"/>
                    </a:solidFill>
                  </a:tcPr>
                </a:tc>
                <a:extLst>
                  <a:ext uri="{0D108BD9-81ED-4DB2-BD59-A6C34878D82A}">
                    <a16:rowId xmlns:a16="http://schemas.microsoft.com/office/drawing/2014/main" val="3975002794"/>
                  </a:ext>
                </a:extLst>
              </a:tr>
              <a:tr h="154685">
                <a:tc>
                  <a:txBody>
                    <a:bodyPr/>
                    <a:lstStyle/>
                    <a:p>
                      <a:pPr algn="l" fontAlgn="b"/>
                      <a:r>
                        <a:rPr lang="es-CO" sz="900" b="0" i="0" u="none" strike="noStrike">
                          <a:solidFill>
                            <a:srgbClr val="000000"/>
                          </a:solidFill>
                          <a:effectLst/>
                          <a:latin typeface="Gill Sans MT" panose="020B0502020104020203" pitchFamily="34" charset="0"/>
                        </a:rPr>
                        <a:t>HUILA</a:t>
                      </a:r>
                    </a:p>
                  </a:txBody>
                  <a:tcPr marL="5294" marR="5294" marT="52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EDA"/>
                    </a:solidFill>
                  </a:tcPr>
                </a:tc>
                <a:tc>
                  <a:txBody>
                    <a:bodyPr/>
                    <a:lstStyle/>
                    <a:p>
                      <a:pPr algn="ctr" rtl="0" fontAlgn="b"/>
                      <a:r>
                        <a:rPr lang="es-CO" sz="900" b="0" i="0" u="none" strike="noStrike">
                          <a:solidFill>
                            <a:srgbClr val="000000"/>
                          </a:solidFill>
                          <a:effectLst/>
                          <a:latin typeface="Gill Sans MT" panose="020B0502020104020203" pitchFamily="34" charset="0"/>
                        </a:rPr>
                        <a:t>2543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61,20%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63,50%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1612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38,80%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36,50%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4155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7CB"/>
                    </a:solidFill>
                  </a:tcPr>
                </a:tc>
                <a:tc>
                  <a:txBody>
                    <a:bodyPr/>
                    <a:lstStyle/>
                    <a:p>
                      <a:pPr algn="ctr" rtl="0" fontAlgn="b"/>
                      <a:r>
                        <a:rPr lang="es-CO" sz="900" b="0" i="0" u="none" strike="noStrike">
                          <a:solidFill>
                            <a:srgbClr val="000000"/>
                          </a:solidFill>
                          <a:effectLst/>
                          <a:latin typeface="Gill Sans MT" panose="020B0502020104020203" pitchFamily="34" charset="0"/>
                        </a:rPr>
                        <a:t>10,70%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7CB"/>
                    </a:solidFill>
                  </a:tcPr>
                </a:tc>
                <a:extLst>
                  <a:ext uri="{0D108BD9-81ED-4DB2-BD59-A6C34878D82A}">
                    <a16:rowId xmlns:a16="http://schemas.microsoft.com/office/drawing/2014/main" val="1741535619"/>
                  </a:ext>
                </a:extLst>
              </a:tr>
              <a:tr h="154685">
                <a:tc>
                  <a:txBody>
                    <a:bodyPr/>
                    <a:lstStyle/>
                    <a:p>
                      <a:pPr algn="l" fontAlgn="b"/>
                      <a:r>
                        <a:rPr lang="es-CO" sz="900" b="0" i="0" u="none" strike="noStrike">
                          <a:solidFill>
                            <a:srgbClr val="000000"/>
                          </a:solidFill>
                          <a:effectLst/>
                          <a:latin typeface="Gill Sans MT" panose="020B0502020104020203" pitchFamily="34" charset="0"/>
                        </a:rPr>
                        <a:t>LA GUAJIRA</a:t>
                      </a:r>
                    </a:p>
                  </a:txBody>
                  <a:tcPr marL="5294" marR="5294" marT="52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EDA"/>
                    </a:solidFill>
                  </a:tcPr>
                </a:tc>
                <a:tc>
                  <a:txBody>
                    <a:bodyPr/>
                    <a:lstStyle/>
                    <a:p>
                      <a:pPr algn="ctr" rtl="0" fontAlgn="b"/>
                      <a:r>
                        <a:rPr lang="es-CO" sz="900" b="0" i="0" u="none" strike="noStrike">
                          <a:solidFill>
                            <a:srgbClr val="000000"/>
                          </a:solidFill>
                          <a:effectLst/>
                          <a:latin typeface="Gill Sans MT" panose="020B0502020104020203" pitchFamily="34" charset="0"/>
                        </a:rPr>
                        <a:t>1580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59,58%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61,80%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1072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40,42%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38,20%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2652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7CB"/>
                    </a:solidFill>
                  </a:tcPr>
                </a:tc>
                <a:tc>
                  <a:txBody>
                    <a:bodyPr/>
                    <a:lstStyle/>
                    <a:p>
                      <a:pPr algn="ctr" rtl="0" fontAlgn="b"/>
                      <a:r>
                        <a:rPr lang="es-CO" sz="900" b="0" i="0" u="none" strike="noStrike">
                          <a:solidFill>
                            <a:srgbClr val="000000"/>
                          </a:solidFill>
                          <a:effectLst/>
                          <a:latin typeface="Gill Sans MT" panose="020B0502020104020203" pitchFamily="34" charset="0"/>
                        </a:rPr>
                        <a:t>20,00%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7CB"/>
                    </a:solidFill>
                  </a:tcPr>
                </a:tc>
                <a:extLst>
                  <a:ext uri="{0D108BD9-81ED-4DB2-BD59-A6C34878D82A}">
                    <a16:rowId xmlns:a16="http://schemas.microsoft.com/office/drawing/2014/main" val="281144584"/>
                  </a:ext>
                </a:extLst>
              </a:tr>
              <a:tr h="154685">
                <a:tc>
                  <a:txBody>
                    <a:bodyPr/>
                    <a:lstStyle/>
                    <a:p>
                      <a:pPr algn="l" fontAlgn="b"/>
                      <a:r>
                        <a:rPr lang="es-CO" sz="900" b="0" i="0" u="none" strike="noStrike">
                          <a:solidFill>
                            <a:srgbClr val="000000"/>
                          </a:solidFill>
                          <a:effectLst/>
                          <a:latin typeface="Gill Sans MT" panose="020B0502020104020203" pitchFamily="34" charset="0"/>
                        </a:rPr>
                        <a:t>MAGDALENA</a:t>
                      </a:r>
                    </a:p>
                  </a:txBody>
                  <a:tcPr marL="5294" marR="5294" marT="52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EDA"/>
                    </a:solidFill>
                  </a:tcPr>
                </a:tc>
                <a:tc>
                  <a:txBody>
                    <a:bodyPr/>
                    <a:lstStyle/>
                    <a:p>
                      <a:pPr algn="ctr" rtl="0" fontAlgn="b"/>
                      <a:r>
                        <a:rPr lang="es-CO" sz="900" b="0" i="0" u="none" strike="noStrike">
                          <a:solidFill>
                            <a:srgbClr val="000000"/>
                          </a:solidFill>
                          <a:effectLst/>
                          <a:latin typeface="Gill Sans MT" panose="020B0502020104020203" pitchFamily="34" charset="0"/>
                        </a:rPr>
                        <a:t>2934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61,46%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64,10%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1840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38,54%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35,90%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4774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7CB"/>
                    </a:solidFill>
                  </a:tcPr>
                </a:tc>
                <a:tc>
                  <a:txBody>
                    <a:bodyPr/>
                    <a:lstStyle/>
                    <a:p>
                      <a:pPr algn="ctr" rtl="0" fontAlgn="b"/>
                      <a:r>
                        <a:rPr lang="es-CO" sz="900" b="0" i="0" u="none" strike="noStrike">
                          <a:solidFill>
                            <a:srgbClr val="000000"/>
                          </a:solidFill>
                          <a:effectLst/>
                          <a:latin typeface="Gill Sans MT" panose="020B0502020104020203" pitchFamily="34" charset="0"/>
                        </a:rPr>
                        <a:t>19,00%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7CB"/>
                    </a:solidFill>
                  </a:tcPr>
                </a:tc>
                <a:extLst>
                  <a:ext uri="{0D108BD9-81ED-4DB2-BD59-A6C34878D82A}">
                    <a16:rowId xmlns:a16="http://schemas.microsoft.com/office/drawing/2014/main" val="3745924636"/>
                  </a:ext>
                </a:extLst>
              </a:tr>
              <a:tr h="154685">
                <a:tc>
                  <a:txBody>
                    <a:bodyPr/>
                    <a:lstStyle/>
                    <a:p>
                      <a:pPr algn="l" fontAlgn="b"/>
                      <a:r>
                        <a:rPr lang="es-CO" sz="900" b="0" i="0" u="none" strike="noStrike">
                          <a:solidFill>
                            <a:srgbClr val="000000"/>
                          </a:solidFill>
                          <a:effectLst/>
                          <a:latin typeface="Gill Sans MT" panose="020B0502020104020203" pitchFamily="34" charset="0"/>
                        </a:rPr>
                        <a:t>META</a:t>
                      </a:r>
                    </a:p>
                  </a:txBody>
                  <a:tcPr marL="5294" marR="5294" marT="52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EDA"/>
                    </a:solidFill>
                  </a:tcPr>
                </a:tc>
                <a:tc>
                  <a:txBody>
                    <a:bodyPr/>
                    <a:lstStyle/>
                    <a:p>
                      <a:pPr algn="ctr" rtl="0" fontAlgn="b"/>
                      <a:r>
                        <a:rPr lang="es-CO" sz="900" b="0" i="0" u="none" strike="noStrike">
                          <a:solidFill>
                            <a:srgbClr val="000000"/>
                          </a:solidFill>
                          <a:effectLst/>
                          <a:latin typeface="Gill Sans MT" panose="020B0502020104020203" pitchFamily="34" charset="0"/>
                        </a:rPr>
                        <a:t>2092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60,66%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62,00%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1357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39,34%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38,00%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3449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7CB"/>
                    </a:solidFill>
                  </a:tcPr>
                </a:tc>
                <a:tc>
                  <a:txBody>
                    <a:bodyPr/>
                    <a:lstStyle/>
                    <a:p>
                      <a:pPr algn="ctr" rtl="0" fontAlgn="b"/>
                      <a:r>
                        <a:rPr lang="es-CO" sz="900" b="0" i="0" u="none" strike="noStrike">
                          <a:solidFill>
                            <a:srgbClr val="000000"/>
                          </a:solidFill>
                          <a:effectLst/>
                          <a:latin typeface="Gill Sans MT" panose="020B0502020104020203" pitchFamily="34" charset="0"/>
                        </a:rPr>
                        <a:t>5,20%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7CB"/>
                    </a:solidFill>
                  </a:tcPr>
                </a:tc>
                <a:extLst>
                  <a:ext uri="{0D108BD9-81ED-4DB2-BD59-A6C34878D82A}">
                    <a16:rowId xmlns:a16="http://schemas.microsoft.com/office/drawing/2014/main" val="2724575535"/>
                  </a:ext>
                </a:extLst>
              </a:tr>
              <a:tr h="154685">
                <a:tc>
                  <a:txBody>
                    <a:bodyPr/>
                    <a:lstStyle/>
                    <a:p>
                      <a:pPr algn="l" fontAlgn="b"/>
                      <a:r>
                        <a:rPr lang="es-CO" sz="900" b="0" i="0" u="none" strike="noStrike">
                          <a:solidFill>
                            <a:srgbClr val="000000"/>
                          </a:solidFill>
                          <a:effectLst/>
                          <a:latin typeface="Gill Sans MT" panose="020B0502020104020203" pitchFamily="34" charset="0"/>
                        </a:rPr>
                        <a:t>NARIÑO</a:t>
                      </a:r>
                    </a:p>
                  </a:txBody>
                  <a:tcPr marL="5294" marR="5294" marT="52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EDA"/>
                    </a:solidFill>
                  </a:tcPr>
                </a:tc>
                <a:tc>
                  <a:txBody>
                    <a:bodyPr/>
                    <a:lstStyle/>
                    <a:p>
                      <a:pPr algn="ctr" rtl="0" fontAlgn="b"/>
                      <a:r>
                        <a:rPr lang="es-CO" sz="900" b="0" i="0" u="none" strike="noStrike">
                          <a:solidFill>
                            <a:srgbClr val="000000"/>
                          </a:solidFill>
                          <a:effectLst/>
                          <a:latin typeface="Gill Sans MT" panose="020B0502020104020203" pitchFamily="34" charset="0"/>
                        </a:rPr>
                        <a:t>2815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61,60%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63,50%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1755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38,40%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36,50%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4570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7CB"/>
                    </a:solidFill>
                  </a:tcPr>
                </a:tc>
                <a:tc>
                  <a:txBody>
                    <a:bodyPr/>
                    <a:lstStyle/>
                    <a:p>
                      <a:pPr algn="ctr" rtl="0" fontAlgn="b"/>
                      <a:r>
                        <a:rPr lang="es-CO" sz="900" b="0" i="0" u="none" strike="noStrike">
                          <a:solidFill>
                            <a:srgbClr val="000000"/>
                          </a:solidFill>
                          <a:effectLst/>
                          <a:latin typeface="Gill Sans MT" panose="020B0502020104020203" pitchFamily="34" charset="0"/>
                        </a:rPr>
                        <a:t>2,80%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7CB"/>
                    </a:solidFill>
                  </a:tcPr>
                </a:tc>
                <a:extLst>
                  <a:ext uri="{0D108BD9-81ED-4DB2-BD59-A6C34878D82A}">
                    <a16:rowId xmlns:a16="http://schemas.microsoft.com/office/drawing/2014/main" val="4222119955"/>
                  </a:ext>
                </a:extLst>
              </a:tr>
              <a:tr h="154685">
                <a:tc>
                  <a:txBody>
                    <a:bodyPr/>
                    <a:lstStyle/>
                    <a:p>
                      <a:pPr algn="l" fontAlgn="b"/>
                      <a:r>
                        <a:rPr lang="es-CO" sz="900" b="0" i="0" u="none" strike="noStrike">
                          <a:solidFill>
                            <a:srgbClr val="000000"/>
                          </a:solidFill>
                          <a:effectLst/>
                          <a:latin typeface="Gill Sans MT" panose="020B0502020104020203" pitchFamily="34" charset="0"/>
                        </a:rPr>
                        <a:t>NORTE DE SANTANDER</a:t>
                      </a:r>
                    </a:p>
                  </a:txBody>
                  <a:tcPr marL="5294" marR="5294" marT="52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EDA"/>
                    </a:solidFill>
                  </a:tcPr>
                </a:tc>
                <a:tc>
                  <a:txBody>
                    <a:bodyPr/>
                    <a:lstStyle/>
                    <a:p>
                      <a:pPr algn="ctr" rtl="0" fontAlgn="b"/>
                      <a:r>
                        <a:rPr lang="es-CO" sz="900" b="0" i="0" u="none" strike="noStrike">
                          <a:solidFill>
                            <a:srgbClr val="000000"/>
                          </a:solidFill>
                          <a:effectLst/>
                          <a:latin typeface="Gill Sans MT" panose="020B0502020104020203" pitchFamily="34" charset="0"/>
                        </a:rPr>
                        <a:t>2948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61,11%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62,70%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1876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38,89%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37,30%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4824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7CB"/>
                    </a:solidFill>
                  </a:tcPr>
                </a:tc>
                <a:tc>
                  <a:txBody>
                    <a:bodyPr/>
                    <a:lstStyle/>
                    <a:p>
                      <a:pPr algn="ctr" rtl="0" fontAlgn="b"/>
                      <a:r>
                        <a:rPr lang="es-CO" sz="900" b="0" i="0" u="none" strike="noStrike">
                          <a:solidFill>
                            <a:srgbClr val="000000"/>
                          </a:solidFill>
                          <a:effectLst/>
                          <a:latin typeface="Gill Sans MT" panose="020B0502020104020203" pitchFamily="34" charset="0"/>
                        </a:rPr>
                        <a:t>27,10%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7CB"/>
                    </a:solidFill>
                  </a:tcPr>
                </a:tc>
                <a:extLst>
                  <a:ext uri="{0D108BD9-81ED-4DB2-BD59-A6C34878D82A}">
                    <a16:rowId xmlns:a16="http://schemas.microsoft.com/office/drawing/2014/main" val="3339576287"/>
                  </a:ext>
                </a:extLst>
              </a:tr>
              <a:tr h="154685">
                <a:tc>
                  <a:txBody>
                    <a:bodyPr/>
                    <a:lstStyle/>
                    <a:p>
                      <a:pPr algn="l" fontAlgn="b"/>
                      <a:r>
                        <a:rPr lang="es-CO" sz="900" b="0" i="0" u="none" strike="noStrike">
                          <a:solidFill>
                            <a:srgbClr val="000000"/>
                          </a:solidFill>
                          <a:effectLst/>
                          <a:latin typeface="Gill Sans MT" panose="020B0502020104020203" pitchFamily="34" charset="0"/>
                        </a:rPr>
                        <a:t>PUTUMAYO</a:t>
                      </a:r>
                    </a:p>
                  </a:txBody>
                  <a:tcPr marL="5294" marR="5294" marT="52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EDA"/>
                    </a:solidFill>
                  </a:tcPr>
                </a:tc>
                <a:tc>
                  <a:txBody>
                    <a:bodyPr/>
                    <a:lstStyle/>
                    <a:p>
                      <a:pPr algn="ctr" rtl="0" fontAlgn="b"/>
                      <a:r>
                        <a:rPr lang="es-CO" sz="900" b="0" i="0" u="none" strike="noStrike">
                          <a:solidFill>
                            <a:srgbClr val="000000"/>
                          </a:solidFill>
                          <a:effectLst/>
                          <a:latin typeface="Gill Sans MT" panose="020B0502020104020203" pitchFamily="34" charset="0"/>
                        </a:rPr>
                        <a:t>1044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63,27%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64,00%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606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36,73%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36,00%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1650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7CB"/>
                    </a:solidFill>
                  </a:tcPr>
                </a:tc>
                <a:tc>
                  <a:txBody>
                    <a:bodyPr/>
                    <a:lstStyle/>
                    <a:p>
                      <a:pPr algn="ctr" rtl="0" fontAlgn="b"/>
                      <a:r>
                        <a:rPr lang="es-CO" sz="900" b="0" i="0" u="none" strike="noStrike">
                          <a:solidFill>
                            <a:srgbClr val="000000"/>
                          </a:solidFill>
                          <a:effectLst/>
                          <a:latin typeface="Gill Sans MT" panose="020B0502020104020203" pitchFamily="34" charset="0"/>
                        </a:rPr>
                        <a:t>10,70%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7CB"/>
                    </a:solidFill>
                  </a:tcPr>
                </a:tc>
                <a:extLst>
                  <a:ext uri="{0D108BD9-81ED-4DB2-BD59-A6C34878D82A}">
                    <a16:rowId xmlns:a16="http://schemas.microsoft.com/office/drawing/2014/main" val="116476184"/>
                  </a:ext>
                </a:extLst>
              </a:tr>
              <a:tr h="154685">
                <a:tc>
                  <a:txBody>
                    <a:bodyPr/>
                    <a:lstStyle/>
                    <a:p>
                      <a:pPr algn="l" fontAlgn="b"/>
                      <a:r>
                        <a:rPr lang="es-CO" sz="900" b="0" i="0" u="none" strike="noStrike">
                          <a:solidFill>
                            <a:srgbClr val="000000"/>
                          </a:solidFill>
                          <a:effectLst/>
                          <a:latin typeface="Gill Sans MT" panose="020B0502020104020203" pitchFamily="34" charset="0"/>
                        </a:rPr>
                        <a:t>QUINDIO</a:t>
                      </a:r>
                    </a:p>
                  </a:txBody>
                  <a:tcPr marL="5294" marR="5294" marT="52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EDA"/>
                    </a:solidFill>
                  </a:tcPr>
                </a:tc>
                <a:tc>
                  <a:txBody>
                    <a:bodyPr/>
                    <a:lstStyle/>
                    <a:p>
                      <a:pPr algn="ctr" rtl="0" fontAlgn="b"/>
                      <a:r>
                        <a:rPr lang="es-CO" sz="900" b="0" i="0" u="none" strike="noStrike">
                          <a:solidFill>
                            <a:srgbClr val="000000"/>
                          </a:solidFill>
                          <a:effectLst/>
                          <a:latin typeface="Gill Sans MT" panose="020B0502020104020203" pitchFamily="34" charset="0"/>
                        </a:rPr>
                        <a:t>1284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60,00%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60,80%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856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40,00%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39,20%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2140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7CB"/>
                    </a:solidFill>
                  </a:tcPr>
                </a:tc>
                <a:tc>
                  <a:txBody>
                    <a:bodyPr/>
                    <a:lstStyle/>
                    <a:p>
                      <a:pPr algn="ctr" rtl="0" fontAlgn="b"/>
                      <a:r>
                        <a:rPr lang="es-CO" sz="900" b="0" i="0" u="none" strike="noStrike">
                          <a:solidFill>
                            <a:srgbClr val="000000"/>
                          </a:solidFill>
                          <a:effectLst/>
                          <a:latin typeface="Gill Sans MT" panose="020B0502020104020203" pitchFamily="34" charset="0"/>
                        </a:rPr>
                        <a:t>30,30%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7CB"/>
                    </a:solidFill>
                  </a:tcPr>
                </a:tc>
                <a:extLst>
                  <a:ext uri="{0D108BD9-81ED-4DB2-BD59-A6C34878D82A}">
                    <a16:rowId xmlns:a16="http://schemas.microsoft.com/office/drawing/2014/main" val="1152915471"/>
                  </a:ext>
                </a:extLst>
              </a:tr>
              <a:tr h="154685">
                <a:tc>
                  <a:txBody>
                    <a:bodyPr/>
                    <a:lstStyle/>
                    <a:p>
                      <a:pPr algn="l" fontAlgn="b"/>
                      <a:r>
                        <a:rPr lang="es-CO" sz="900" b="0" i="0" u="none" strike="noStrike">
                          <a:solidFill>
                            <a:srgbClr val="000000"/>
                          </a:solidFill>
                          <a:effectLst/>
                          <a:latin typeface="Gill Sans MT" panose="020B0502020104020203" pitchFamily="34" charset="0"/>
                        </a:rPr>
                        <a:t>RISARALDA</a:t>
                      </a:r>
                    </a:p>
                  </a:txBody>
                  <a:tcPr marL="5294" marR="5294" marT="52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EDA"/>
                    </a:solidFill>
                  </a:tcPr>
                </a:tc>
                <a:tc>
                  <a:txBody>
                    <a:bodyPr/>
                    <a:lstStyle/>
                    <a:p>
                      <a:pPr algn="ctr" rtl="0" fontAlgn="b"/>
                      <a:r>
                        <a:rPr lang="es-CO" sz="900" b="0" i="0" u="none" strike="noStrike">
                          <a:solidFill>
                            <a:srgbClr val="000000"/>
                          </a:solidFill>
                          <a:effectLst/>
                          <a:latin typeface="Gill Sans MT" panose="020B0502020104020203" pitchFamily="34" charset="0"/>
                        </a:rPr>
                        <a:t>1263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59,52%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61,40%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859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40,48%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38,60%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2122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7CB"/>
                    </a:solidFill>
                  </a:tcPr>
                </a:tc>
                <a:tc>
                  <a:txBody>
                    <a:bodyPr/>
                    <a:lstStyle/>
                    <a:p>
                      <a:pPr algn="ctr" rtl="0" fontAlgn="b"/>
                      <a:r>
                        <a:rPr lang="es-CO" sz="900" b="0" i="0" u="none" strike="noStrike">
                          <a:solidFill>
                            <a:srgbClr val="000000"/>
                          </a:solidFill>
                          <a:effectLst/>
                          <a:latin typeface="Gill Sans MT" panose="020B0502020104020203" pitchFamily="34" charset="0"/>
                        </a:rPr>
                        <a:t>8,00%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7CB"/>
                    </a:solidFill>
                  </a:tcPr>
                </a:tc>
                <a:extLst>
                  <a:ext uri="{0D108BD9-81ED-4DB2-BD59-A6C34878D82A}">
                    <a16:rowId xmlns:a16="http://schemas.microsoft.com/office/drawing/2014/main" val="789911098"/>
                  </a:ext>
                </a:extLst>
              </a:tr>
              <a:tr h="154685">
                <a:tc>
                  <a:txBody>
                    <a:bodyPr/>
                    <a:lstStyle/>
                    <a:p>
                      <a:pPr algn="l" fontAlgn="b"/>
                      <a:r>
                        <a:rPr lang="es-CO" sz="900" b="0" i="0" u="none" strike="noStrike" dirty="0">
                          <a:solidFill>
                            <a:srgbClr val="000000"/>
                          </a:solidFill>
                          <a:effectLst/>
                          <a:latin typeface="Gill Sans MT" panose="020B0502020104020203" pitchFamily="34" charset="0"/>
                        </a:rPr>
                        <a:t>SAN ANDRES</a:t>
                      </a:r>
                    </a:p>
                  </a:txBody>
                  <a:tcPr marL="5294" marR="5294" marT="52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EDA"/>
                    </a:solidFill>
                  </a:tcPr>
                </a:tc>
                <a:tc>
                  <a:txBody>
                    <a:bodyPr/>
                    <a:lstStyle/>
                    <a:p>
                      <a:pPr algn="ctr" rtl="0" fontAlgn="b"/>
                      <a:r>
                        <a:rPr lang="es-CO" sz="900" b="0" i="0" u="none" strike="noStrike">
                          <a:solidFill>
                            <a:srgbClr val="000000"/>
                          </a:solidFill>
                          <a:effectLst/>
                          <a:latin typeface="Gill Sans MT" panose="020B0502020104020203" pitchFamily="34" charset="0"/>
                        </a:rPr>
                        <a:t>103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62,05%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62,90%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37,95%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37,10%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166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7CB"/>
                    </a:solidFill>
                  </a:tcPr>
                </a:tc>
                <a:tc>
                  <a:txBody>
                    <a:bodyPr/>
                    <a:lstStyle/>
                    <a:p>
                      <a:pPr algn="ctr" rtl="0" fontAlgn="b"/>
                      <a:r>
                        <a:rPr lang="es-CO" sz="900" b="0" i="0" u="none" strike="noStrike">
                          <a:solidFill>
                            <a:srgbClr val="000000"/>
                          </a:solidFill>
                          <a:effectLst/>
                          <a:latin typeface="Gill Sans MT" panose="020B0502020104020203" pitchFamily="34" charset="0"/>
                        </a:rPr>
                        <a:t>27,30%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7CB"/>
                    </a:solidFill>
                  </a:tcPr>
                </a:tc>
                <a:extLst>
                  <a:ext uri="{0D108BD9-81ED-4DB2-BD59-A6C34878D82A}">
                    <a16:rowId xmlns:a16="http://schemas.microsoft.com/office/drawing/2014/main" val="813601771"/>
                  </a:ext>
                </a:extLst>
              </a:tr>
              <a:tr h="154685">
                <a:tc>
                  <a:txBody>
                    <a:bodyPr/>
                    <a:lstStyle/>
                    <a:p>
                      <a:pPr algn="l" fontAlgn="b"/>
                      <a:r>
                        <a:rPr lang="es-CO" sz="900" b="0" i="0" u="none" strike="noStrike">
                          <a:solidFill>
                            <a:srgbClr val="000000"/>
                          </a:solidFill>
                          <a:effectLst/>
                          <a:latin typeface="Gill Sans MT" panose="020B0502020104020203" pitchFamily="34" charset="0"/>
                        </a:rPr>
                        <a:t>SANTANDER</a:t>
                      </a:r>
                    </a:p>
                  </a:txBody>
                  <a:tcPr marL="5294" marR="5294" marT="52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EDA"/>
                    </a:solidFill>
                  </a:tcPr>
                </a:tc>
                <a:tc>
                  <a:txBody>
                    <a:bodyPr/>
                    <a:lstStyle/>
                    <a:p>
                      <a:pPr algn="ctr" rtl="0" fontAlgn="b"/>
                      <a:r>
                        <a:rPr lang="es-CO" sz="900" b="0" i="0" u="none" strike="noStrike">
                          <a:solidFill>
                            <a:srgbClr val="000000"/>
                          </a:solidFill>
                          <a:effectLst/>
                          <a:latin typeface="Gill Sans MT" panose="020B0502020104020203" pitchFamily="34" charset="0"/>
                        </a:rPr>
                        <a:t>5602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61,20%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61,60%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3552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38,80%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38,40%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9154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7CB"/>
                    </a:solidFill>
                  </a:tcPr>
                </a:tc>
                <a:tc>
                  <a:txBody>
                    <a:bodyPr/>
                    <a:lstStyle/>
                    <a:p>
                      <a:pPr algn="ctr" rtl="0" fontAlgn="b"/>
                      <a:r>
                        <a:rPr lang="es-CO" sz="900" b="0" i="0" u="none" strike="noStrike">
                          <a:solidFill>
                            <a:srgbClr val="000000"/>
                          </a:solidFill>
                          <a:effectLst/>
                          <a:latin typeface="Gill Sans MT" panose="020B0502020104020203" pitchFamily="34" charset="0"/>
                        </a:rPr>
                        <a:t>18,50%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7CB"/>
                    </a:solidFill>
                  </a:tcPr>
                </a:tc>
                <a:extLst>
                  <a:ext uri="{0D108BD9-81ED-4DB2-BD59-A6C34878D82A}">
                    <a16:rowId xmlns:a16="http://schemas.microsoft.com/office/drawing/2014/main" val="3522491928"/>
                  </a:ext>
                </a:extLst>
              </a:tr>
              <a:tr h="154685">
                <a:tc>
                  <a:txBody>
                    <a:bodyPr/>
                    <a:lstStyle/>
                    <a:p>
                      <a:pPr algn="l" fontAlgn="b"/>
                      <a:r>
                        <a:rPr lang="es-CO" sz="900" b="0" i="0" u="none" strike="noStrike">
                          <a:solidFill>
                            <a:srgbClr val="000000"/>
                          </a:solidFill>
                          <a:effectLst/>
                          <a:latin typeface="Gill Sans MT" panose="020B0502020104020203" pitchFamily="34" charset="0"/>
                        </a:rPr>
                        <a:t>SUCRE</a:t>
                      </a:r>
                    </a:p>
                  </a:txBody>
                  <a:tcPr marL="5294" marR="5294" marT="52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EDA"/>
                    </a:solidFill>
                  </a:tcPr>
                </a:tc>
                <a:tc>
                  <a:txBody>
                    <a:bodyPr/>
                    <a:lstStyle/>
                    <a:p>
                      <a:pPr algn="ctr" rtl="0" fontAlgn="b"/>
                      <a:r>
                        <a:rPr lang="es-CO" sz="900" b="0" i="0" u="none" strike="noStrike">
                          <a:solidFill>
                            <a:srgbClr val="000000"/>
                          </a:solidFill>
                          <a:effectLst/>
                          <a:latin typeface="Gill Sans MT" panose="020B0502020104020203" pitchFamily="34" charset="0"/>
                        </a:rPr>
                        <a:t>1906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61,86%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64,10%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1175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38,14%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35,90%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3081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7CB"/>
                    </a:solidFill>
                  </a:tcPr>
                </a:tc>
                <a:tc>
                  <a:txBody>
                    <a:bodyPr/>
                    <a:lstStyle/>
                    <a:p>
                      <a:pPr algn="ctr" rtl="0" fontAlgn="b"/>
                      <a:r>
                        <a:rPr lang="es-CO" sz="900" b="0" i="0" u="none" strike="noStrike">
                          <a:solidFill>
                            <a:srgbClr val="000000"/>
                          </a:solidFill>
                          <a:effectLst/>
                          <a:latin typeface="Gill Sans MT" panose="020B0502020104020203" pitchFamily="34" charset="0"/>
                        </a:rPr>
                        <a:t>21,10%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7CB"/>
                    </a:solidFill>
                  </a:tcPr>
                </a:tc>
                <a:extLst>
                  <a:ext uri="{0D108BD9-81ED-4DB2-BD59-A6C34878D82A}">
                    <a16:rowId xmlns:a16="http://schemas.microsoft.com/office/drawing/2014/main" val="3724955912"/>
                  </a:ext>
                </a:extLst>
              </a:tr>
              <a:tr h="154685">
                <a:tc>
                  <a:txBody>
                    <a:bodyPr/>
                    <a:lstStyle/>
                    <a:p>
                      <a:pPr algn="l" fontAlgn="b"/>
                      <a:r>
                        <a:rPr lang="es-CO" sz="900" b="0" i="0" u="none" strike="noStrike" dirty="0">
                          <a:solidFill>
                            <a:srgbClr val="000000"/>
                          </a:solidFill>
                          <a:effectLst/>
                          <a:latin typeface="Gill Sans MT" panose="020B0502020104020203" pitchFamily="34" charset="0"/>
                        </a:rPr>
                        <a:t>TOLIMA</a:t>
                      </a:r>
                    </a:p>
                  </a:txBody>
                  <a:tcPr marL="5294" marR="5294" marT="52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EDA"/>
                    </a:solidFill>
                  </a:tcPr>
                </a:tc>
                <a:tc>
                  <a:txBody>
                    <a:bodyPr/>
                    <a:lstStyle/>
                    <a:p>
                      <a:pPr algn="ctr" rtl="0" fontAlgn="b"/>
                      <a:r>
                        <a:rPr lang="es-CO" sz="900" b="0" i="0" u="none" strike="noStrike">
                          <a:solidFill>
                            <a:srgbClr val="000000"/>
                          </a:solidFill>
                          <a:effectLst/>
                          <a:latin typeface="Gill Sans MT" panose="020B0502020104020203" pitchFamily="34" charset="0"/>
                        </a:rPr>
                        <a:t>3580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60,96%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62,00%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2293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39,04%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38,00%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5873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7CB"/>
                    </a:solidFill>
                  </a:tcPr>
                </a:tc>
                <a:tc>
                  <a:txBody>
                    <a:bodyPr/>
                    <a:lstStyle/>
                    <a:p>
                      <a:pPr algn="ctr" rtl="0" fontAlgn="b"/>
                      <a:r>
                        <a:rPr lang="es-CO" sz="900" b="0" i="0" u="none" strike="noStrike">
                          <a:solidFill>
                            <a:srgbClr val="000000"/>
                          </a:solidFill>
                          <a:effectLst/>
                          <a:latin typeface="Gill Sans MT" panose="020B0502020104020203" pitchFamily="34" charset="0"/>
                        </a:rPr>
                        <a:t>15,50%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7CB"/>
                    </a:solidFill>
                  </a:tcPr>
                </a:tc>
                <a:extLst>
                  <a:ext uri="{0D108BD9-81ED-4DB2-BD59-A6C34878D82A}">
                    <a16:rowId xmlns:a16="http://schemas.microsoft.com/office/drawing/2014/main" val="2510653722"/>
                  </a:ext>
                </a:extLst>
              </a:tr>
              <a:tr h="154685">
                <a:tc>
                  <a:txBody>
                    <a:bodyPr/>
                    <a:lstStyle/>
                    <a:p>
                      <a:pPr algn="l" fontAlgn="b"/>
                      <a:r>
                        <a:rPr lang="es-CO" sz="900" b="0" i="0" u="none" strike="noStrike" dirty="0">
                          <a:solidFill>
                            <a:srgbClr val="000000"/>
                          </a:solidFill>
                          <a:effectLst/>
                          <a:latin typeface="Gill Sans MT" panose="020B0502020104020203" pitchFamily="34" charset="0"/>
                        </a:rPr>
                        <a:t>VALLE</a:t>
                      </a:r>
                    </a:p>
                  </a:txBody>
                  <a:tcPr marL="5294" marR="5294" marT="52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EDA"/>
                    </a:solidFill>
                  </a:tcPr>
                </a:tc>
                <a:tc>
                  <a:txBody>
                    <a:bodyPr/>
                    <a:lstStyle/>
                    <a:p>
                      <a:pPr algn="ctr" rtl="0" fontAlgn="b"/>
                      <a:r>
                        <a:rPr lang="es-CO" sz="900" b="0" i="0" u="none" strike="noStrike">
                          <a:solidFill>
                            <a:srgbClr val="000000"/>
                          </a:solidFill>
                          <a:effectLst/>
                          <a:latin typeface="Gill Sans MT" panose="020B0502020104020203" pitchFamily="34" charset="0"/>
                        </a:rPr>
                        <a:t>4207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59,51%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61,50%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2862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40,49%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38,50%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7069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7CB"/>
                    </a:solidFill>
                  </a:tcPr>
                </a:tc>
                <a:tc>
                  <a:txBody>
                    <a:bodyPr/>
                    <a:lstStyle/>
                    <a:p>
                      <a:pPr algn="ctr" rtl="0" fontAlgn="b"/>
                      <a:r>
                        <a:rPr lang="es-CO" sz="900" b="0" i="0" u="none" strike="noStrike">
                          <a:solidFill>
                            <a:srgbClr val="000000"/>
                          </a:solidFill>
                          <a:effectLst/>
                          <a:latin typeface="Gill Sans MT" panose="020B0502020104020203" pitchFamily="34" charset="0"/>
                        </a:rPr>
                        <a:t>4,80%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7CB"/>
                    </a:solidFill>
                  </a:tcPr>
                </a:tc>
                <a:extLst>
                  <a:ext uri="{0D108BD9-81ED-4DB2-BD59-A6C34878D82A}">
                    <a16:rowId xmlns:a16="http://schemas.microsoft.com/office/drawing/2014/main" val="3969955446"/>
                  </a:ext>
                </a:extLst>
              </a:tr>
              <a:tr h="154685">
                <a:tc>
                  <a:txBody>
                    <a:bodyPr/>
                    <a:lstStyle/>
                    <a:p>
                      <a:pPr algn="l" fontAlgn="b"/>
                      <a:r>
                        <a:rPr lang="es-CO" sz="900" b="0" i="0" u="none" strike="noStrike" dirty="0">
                          <a:solidFill>
                            <a:srgbClr val="000000"/>
                          </a:solidFill>
                          <a:effectLst/>
                          <a:latin typeface="Gill Sans MT" panose="020B0502020104020203" pitchFamily="34" charset="0"/>
                        </a:rPr>
                        <a:t>VAUPES</a:t>
                      </a:r>
                    </a:p>
                  </a:txBody>
                  <a:tcPr marL="5294" marR="5294" marT="52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EDA"/>
                    </a:solidFill>
                  </a:tcPr>
                </a:tc>
                <a:tc>
                  <a:txBody>
                    <a:bodyPr/>
                    <a:lstStyle/>
                    <a:p>
                      <a:pPr algn="ctr" rtl="0" fontAlgn="b"/>
                      <a:r>
                        <a:rPr lang="es-CO" sz="900" b="0" i="0" u="none" strike="noStrike">
                          <a:solidFill>
                            <a:srgbClr val="000000"/>
                          </a:solidFill>
                          <a:effectLst/>
                          <a:latin typeface="Gill Sans MT" panose="020B0502020104020203" pitchFamily="34" charset="0"/>
                        </a:rPr>
                        <a:t>135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66,18%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64,50%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33,82%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35,50%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204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7CB"/>
                    </a:solidFill>
                  </a:tcPr>
                </a:tc>
                <a:tc>
                  <a:txBody>
                    <a:bodyPr/>
                    <a:lstStyle/>
                    <a:p>
                      <a:pPr algn="ctr" rtl="0" fontAlgn="b"/>
                      <a:r>
                        <a:rPr lang="es-CO" sz="900" b="0" i="0" u="none" strike="noStrike">
                          <a:solidFill>
                            <a:srgbClr val="FF0000"/>
                          </a:solidFill>
                          <a:effectLst/>
                          <a:latin typeface="Gill Sans MT" panose="020B0502020104020203" pitchFamily="34" charset="0"/>
                        </a:rPr>
                        <a:t>-28,00%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7CB"/>
                    </a:solidFill>
                  </a:tcPr>
                </a:tc>
                <a:extLst>
                  <a:ext uri="{0D108BD9-81ED-4DB2-BD59-A6C34878D82A}">
                    <a16:rowId xmlns:a16="http://schemas.microsoft.com/office/drawing/2014/main" val="3309277627"/>
                  </a:ext>
                </a:extLst>
              </a:tr>
              <a:tr h="154685">
                <a:tc>
                  <a:txBody>
                    <a:bodyPr/>
                    <a:lstStyle/>
                    <a:p>
                      <a:pPr algn="l" fontAlgn="b"/>
                      <a:r>
                        <a:rPr lang="es-CO" sz="900" b="0" i="0" u="none" strike="noStrike" dirty="0">
                          <a:solidFill>
                            <a:srgbClr val="000000"/>
                          </a:solidFill>
                          <a:effectLst/>
                          <a:latin typeface="Gill Sans MT" panose="020B0502020104020203" pitchFamily="34" charset="0"/>
                        </a:rPr>
                        <a:t>VICHADA</a:t>
                      </a:r>
                    </a:p>
                  </a:txBody>
                  <a:tcPr marL="5294" marR="5294" marT="52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EDA"/>
                    </a:solidFill>
                  </a:tcPr>
                </a:tc>
                <a:tc>
                  <a:txBody>
                    <a:bodyPr/>
                    <a:lstStyle/>
                    <a:p>
                      <a:pPr algn="ctr" rtl="0" fontAlgn="b"/>
                      <a:r>
                        <a:rPr lang="es-CO" sz="900" b="0" i="0" u="none" strike="noStrike">
                          <a:solidFill>
                            <a:srgbClr val="000000"/>
                          </a:solidFill>
                          <a:effectLst/>
                          <a:latin typeface="Gill Sans MT" panose="020B0502020104020203" pitchFamily="34" charset="0"/>
                        </a:rPr>
                        <a:t>343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64,96%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66,50%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8F8"/>
                    </a:solidFill>
                  </a:tcPr>
                </a:tc>
                <a:tc>
                  <a:txBody>
                    <a:bodyPr/>
                    <a:lstStyle/>
                    <a:p>
                      <a:pPr algn="ctr" rtl="0" fontAlgn="b"/>
                      <a:r>
                        <a:rPr lang="es-CO" sz="900" b="0" i="0" u="none" strike="noStrike">
                          <a:solidFill>
                            <a:srgbClr val="000000"/>
                          </a:solidFill>
                          <a:effectLst/>
                          <a:latin typeface="Gill Sans MT" panose="020B0502020104020203" pitchFamily="34" charset="0"/>
                        </a:rPr>
                        <a:t>185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35,04%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33,50%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8F8"/>
                    </a:solidFill>
                  </a:tcPr>
                </a:tc>
                <a:tc>
                  <a:txBody>
                    <a:bodyPr/>
                    <a:lstStyle/>
                    <a:p>
                      <a:pPr algn="ctr" rtl="0" fontAlgn="b"/>
                      <a:r>
                        <a:rPr lang="es-CO" sz="900" b="0" i="0" u="none" strike="noStrike">
                          <a:solidFill>
                            <a:srgbClr val="000000"/>
                          </a:solidFill>
                          <a:effectLst/>
                          <a:latin typeface="Gill Sans MT" panose="020B0502020104020203" pitchFamily="34" charset="0"/>
                        </a:rPr>
                        <a:t>528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7CB"/>
                    </a:solidFill>
                  </a:tcPr>
                </a:tc>
                <a:tc>
                  <a:txBody>
                    <a:bodyPr/>
                    <a:lstStyle/>
                    <a:p>
                      <a:pPr algn="ctr" rtl="0" fontAlgn="b"/>
                      <a:r>
                        <a:rPr lang="es-CO" sz="900" b="0" i="0" u="none" strike="noStrike">
                          <a:solidFill>
                            <a:srgbClr val="000000"/>
                          </a:solidFill>
                          <a:effectLst/>
                          <a:latin typeface="Gill Sans MT" panose="020B0502020104020203" pitchFamily="34" charset="0"/>
                        </a:rPr>
                        <a:t>8,50%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7CB"/>
                    </a:solidFill>
                  </a:tcPr>
                </a:tc>
                <a:extLst>
                  <a:ext uri="{0D108BD9-81ED-4DB2-BD59-A6C34878D82A}">
                    <a16:rowId xmlns:a16="http://schemas.microsoft.com/office/drawing/2014/main" val="1106507805"/>
                  </a:ext>
                </a:extLst>
              </a:tr>
              <a:tr h="154685">
                <a:tc>
                  <a:txBody>
                    <a:bodyPr/>
                    <a:lstStyle/>
                    <a:p>
                      <a:pPr algn="ctr" fontAlgn="b"/>
                      <a:r>
                        <a:rPr lang="es-CO" sz="900" b="1" i="0" u="none" strike="noStrike" dirty="0">
                          <a:solidFill>
                            <a:srgbClr val="000000"/>
                          </a:solidFill>
                          <a:effectLst/>
                          <a:latin typeface="Gill Sans MT" panose="020B0502020104020203" pitchFamily="34" charset="0"/>
                        </a:rPr>
                        <a:t>TOTAL</a:t>
                      </a:r>
                    </a:p>
                  </a:txBody>
                  <a:tcPr marL="5294" marR="5294" marT="52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CF95"/>
                    </a:solidFill>
                  </a:tcPr>
                </a:tc>
                <a:tc>
                  <a:txBody>
                    <a:bodyPr/>
                    <a:lstStyle/>
                    <a:p>
                      <a:pPr algn="ctr" rtl="0" fontAlgn="b"/>
                      <a:r>
                        <a:rPr lang="es-CO" sz="900" b="1" i="0" u="none" strike="noStrike">
                          <a:solidFill>
                            <a:srgbClr val="000000"/>
                          </a:solidFill>
                          <a:effectLst/>
                          <a:latin typeface="Gill Sans MT" panose="020B0502020104020203" pitchFamily="34" charset="0"/>
                        </a:rPr>
                        <a:t>78149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91EB"/>
                    </a:solidFill>
                  </a:tcPr>
                </a:tc>
                <a:tc>
                  <a:txBody>
                    <a:bodyPr/>
                    <a:lstStyle/>
                    <a:p>
                      <a:pPr algn="ctr" rtl="0" fontAlgn="b"/>
                      <a:r>
                        <a:rPr lang="es-CO" sz="900" b="1" i="0" u="none" strike="noStrike">
                          <a:solidFill>
                            <a:srgbClr val="000000"/>
                          </a:solidFill>
                          <a:effectLst/>
                          <a:latin typeface="Gill Sans MT" panose="020B0502020104020203" pitchFamily="34" charset="0"/>
                        </a:rPr>
                        <a:t>60,95%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91EB"/>
                    </a:solidFill>
                  </a:tcPr>
                </a:tc>
                <a:tc>
                  <a:txBody>
                    <a:bodyPr/>
                    <a:lstStyle/>
                    <a:p>
                      <a:pPr algn="ctr" rtl="0" fontAlgn="b"/>
                      <a:r>
                        <a:rPr lang="es-CO" sz="900" b="0" i="0" u="none" strike="noStrike">
                          <a:solidFill>
                            <a:srgbClr val="000000"/>
                          </a:solidFill>
                          <a:effectLst/>
                          <a:latin typeface="Gill Sans MT" panose="020B0502020104020203" pitchFamily="34" charset="0"/>
                        </a:rPr>
                        <a:t>62,50%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91EB"/>
                    </a:solidFill>
                  </a:tcPr>
                </a:tc>
                <a:tc>
                  <a:txBody>
                    <a:bodyPr/>
                    <a:lstStyle/>
                    <a:p>
                      <a:pPr algn="ctr" rtl="0" fontAlgn="b"/>
                      <a:r>
                        <a:rPr lang="es-CO" sz="900" b="1" i="0" u="none" strike="noStrike">
                          <a:solidFill>
                            <a:srgbClr val="000000"/>
                          </a:solidFill>
                          <a:effectLst/>
                          <a:latin typeface="Gill Sans MT" panose="020B0502020104020203" pitchFamily="34" charset="0"/>
                        </a:rPr>
                        <a:t>50059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C2EC"/>
                    </a:solidFill>
                  </a:tcPr>
                </a:tc>
                <a:tc>
                  <a:txBody>
                    <a:bodyPr/>
                    <a:lstStyle/>
                    <a:p>
                      <a:pPr algn="ctr" rtl="0" fontAlgn="b"/>
                      <a:r>
                        <a:rPr lang="es-CO" sz="900" b="1" i="0" u="none" strike="noStrike">
                          <a:solidFill>
                            <a:srgbClr val="000000"/>
                          </a:solidFill>
                          <a:effectLst/>
                          <a:latin typeface="Gill Sans MT" panose="020B0502020104020203" pitchFamily="34" charset="0"/>
                        </a:rPr>
                        <a:t>39,05%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C2EC"/>
                    </a:solidFill>
                  </a:tcPr>
                </a:tc>
                <a:tc>
                  <a:txBody>
                    <a:bodyPr/>
                    <a:lstStyle/>
                    <a:p>
                      <a:pPr algn="ctr" rtl="0" fontAlgn="b"/>
                      <a:r>
                        <a:rPr lang="es-CO" sz="900" b="0" i="0" u="none" strike="noStrike" dirty="0">
                          <a:solidFill>
                            <a:srgbClr val="000000"/>
                          </a:solidFill>
                          <a:effectLst/>
                          <a:latin typeface="Gill Sans MT" panose="020B0502020104020203" pitchFamily="34" charset="0"/>
                        </a:rPr>
                        <a:t>37,50%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C2EC"/>
                    </a:solidFill>
                  </a:tcPr>
                </a:tc>
                <a:tc>
                  <a:txBody>
                    <a:bodyPr/>
                    <a:lstStyle/>
                    <a:p>
                      <a:pPr algn="ctr" rtl="0" fontAlgn="b"/>
                      <a:r>
                        <a:rPr lang="es-CO" sz="900" b="1" i="0" u="none" strike="noStrike">
                          <a:solidFill>
                            <a:srgbClr val="000000"/>
                          </a:solidFill>
                          <a:effectLst/>
                          <a:latin typeface="Gill Sans MT" panose="020B0502020104020203" pitchFamily="34" charset="0"/>
                        </a:rPr>
                        <a:t>128208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5A284"/>
                    </a:solidFill>
                  </a:tcPr>
                </a:tc>
                <a:tc>
                  <a:txBody>
                    <a:bodyPr/>
                    <a:lstStyle/>
                    <a:p>
                      <a:pPr algn="ctr" rtl="0" fontAlgn="b"/>
                      <a:r>
                        <a:rPr lang="es-CO" sz="900" b="1" i="0" u="none" strike="noStrike" dirty="0">
                          <a:solidFill>
                            <a:srgbClr val="000000"/>
                          </a:solidFill>
                          <a:effectLst/>
                          <a:latin typeface="Gill Sans MT" panose="020B0502020104020203" pitchFamily="34" charset="0"/>
                        </a:rPr>
                        <a:t>10,12%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5A284"/>
                    </a:solidFill>
                  </a:tcPr>
                </a:tc>
                <a:extLst>
                  <a:ext uri="{0D108BD9-81ED-4DB2-BD59-A6C34878D82A}">
                    <a16:rowId xmlns:a16="http://schemas.microsoft.com/office/drawing/2014/main" val="2861378621"/>
                  </a:ext>
                </a:extLst>
              </a:tr>
            </a:tbl>
          </a:graphicData>
        </a:graphic>
      </p:graphicFrame>
      <p:sp>
        <p:nvSpPr>
          <p:cNvPr id="7" name="CuadroTexto 6">
            <a:extLst>
              <a:ext uri="{FF2B5EF4-FFF2-40B4-BE49-F238E27FC236}">
                <a16:creationId xmlns:a16="http://schemas.microsoft.com/office/drawing/2014/main" id="{67DB6639-F6DF-6D96-1CCE-2CBD85E57B97}"/>
              </a:ext>
            </a:extLst>
          </p:cNvPr>
          <p:cNvSpPr txBox="1"/>
          <p:nvPr/>
        </p:nvSpPr>
        <p:spPr>
          <a:xfrm>
            <a:off x="6004735" y="1033331"/>
            <a:ext cx="5091837" cy="4233851"/>
          </a:xfrm>
          <a:prstGeom prst="rect">
            <a:avLst/>
          </a:prstGeom>
          <a:noFill/>
        </p:spPr>
        <p:txBody>
          <a:bodyPr wrap="square">
            <a:spAutoFit/>
          </a:bodyPr>
          <a:lstStyle/>
          <a:p>
            <a:pPr algn="just">
              <a:lnSpc>
                <a:spcPct val="107000"/>
              </a:lnSpc>
              <a:spcAft>
                <a:spcPts val="800"/>
              </a:spcAft>
            </a:pPr>
            <a:endParaRPr lang="es-CO" kern="100" dirty="0">
              <a:effectLst/>
              <a:latin typeface="Gill Sans MT" panose="020B0502020104020203" pitchFamily="34" charset="0"/>
              <a:ea typeface="Calibri" panose="020F0502020204030204" pitchFamily="34" charset="0"/>
              <a:cs typeface="Times New Roman" panose="02020603050405020304" pitchFamily="18" charset="0"/>
            </a:endParaRPr>
          </a:p>
          <a:p>
            <a:pPr marL="171450" indent="-171450" algn="just">
              <a:lnSpc>
                <a:spcPct val="107000"/>
              </a:lnSpc>
              <a:spcAft>
                <a:spcPts val="800"/>
              </a:spcAft>
              <a:buFont typeface="Arial" panose="020B0604020202020204" pitchFamily="34" charset="0"/>
              <a:buChar char="•"/>
            </a:pPr>
            <a:r>
              <a:rPr lang="es-CO" kern="100" dirty="0">
                <a:latin typeface="Gill Sans MT" panose="020B0502020104020203" pitchFamily="34" charset="0"/>
                <a:ea typeface="Calibri" panose="020F0502020204030204" pitchFamily="34" charset="0"/>
                <a:cs typeface="Times New Roman" panose="02020603050405020304" pitchFamily="18" charset="0"/>
              </a:rPr>
              <a:t>Los departamentos con mayor porcentaje de mujeres son Bogotá (40,96%), Valle del Cauca (40,49%), Risaralda (40,48%), Cundinamarca (40,45%) y La Guajira (40,42%).  Cabe señalar que esta es la primera vez en 16 años que en Bogotá no se presenta ninguna candidatura de una mujer a la alcaldía. </a:t>
            </a:r>
          </a:p>
          <a:p>
            <a:pPr marL="171450" indent="-171450" algn="just">
              <a:lnSpc>
                <a:spcPct val="107000"/>
              </a:lnSpc>
              <a:spcAft>
                <a:spcPts val="800"/>
              </a:spcAft>
              <a:buFont typeface="Arial" panose="020B0604020202020204" pitchFamily="34" charset="0"/>
              <a:buChar char="•"/>
            </a:pPr>
            <a:r>
              <a:rPr lang="es-CO" kern="100" dirty="0">
                <a:latin typeface="Gill Sans MT" panose="020B0502020104020203" pitchFamily="34" charset="0"/>
                <a:ea typeface="Calibri" panose="020F0502020204030204" pitchFamily="34" charset="0"/>
                <a:cs typeface="Times New Roman" panose="02020603050405020304" pitchFamily="18" charset="0"/>
              </a:rPr>
              <a:t>Los departamentos con mayor porcentaje de mujeres en 2019 eran Bogotá (40%), Santander (38,4%), Cundinamarca (38,1%), Tolima (38%) y Meta (38%)</a:t>
            </a:r>
            <a:endParaRPr lang="es-CO" kern="100" dirty="0">
              <a:effectLst/>
              <a:latin typeface="Gill Sans MT" panose="020B0502020104020203" pitchFamily="34" charset="0"/>
              <a:ea typeface="Calibri" panose="020F0502020204030204" pitchFamily="34" charset="0"/>
              <a:cs typeface="Times New Roman" panose="02020603050405020304" pitchFamily="18" charset="0"/>
            </a:endParaRPr>
          </a:p>
          <a:p>
            <a:pPr marL="171450" indent="-171450" algn="just">
              <a:lnSpc>
                <a:spcPct val="107000"/>
              </a:lnSpc>
              <a:spcAft>
                <a:spcPts val="800"/>
              </a:spcAft>
              <a:buFont typeface="Arial" panose="020B0604020202020204" pitchFamily="34" charset="0"/>
              <a:buChar char="•"/>
            </a:pPr>
            <a:endParaRPr lang="es-CO" kern="100" dirty="0">
              <a:effectLst/>
              <a:latin typeface="Gill Sans MT" panose="020B0502020104020203" pitchFamily="34" charset="0"/>
              <a:ea typeface="Calibri" panose="020F0502020204030204" pitchFamily="34" charset="0"/>
              <a:cs typeface="Times New Roman" panose="02020603050405020304" pitchFamily="18" charset="0"/>
            </a:endParaRPr>
          </a:p>
        </p:txBody>
      </p:sp>
      <p:sp>
        <p:nvSpPr>
          <p:cNvPr id="6" name="CuadroTexto 12">
            <a:extLst>
              <a:ext uri="{FF2B5EF4-FFF2-40B4-BE49-F238E27FC236}">
                <a16:creationId xmlns:a16="http://schemas.microsoft.com/office/drawing/2014/main" id="{8B0D88B0-ED64-AAFA-9F6E-3B1A3D29E039}"/>
              </a:ext>
            </a:extLst>
          </p:cNvPr>
          <p:cNvSpPr txBox="1"/>
          <p:nvPr/>
        </p:nvSpPr>
        <p:spPr>
          <a:xfrm>
            <a:off x="585064" y="6577231"/>
            <a:ext cx="4949371" cy="286682"/>
          </a:xfrm>
          <a:prstGeom prst="rect">
            <a:avLst/>
          </a:prstGeom>
          <a:noFill/>
        </p:spPr>
        <p:txBody>
          <a:bodyPr wrap="square">
            <a:spAutoFit/>
          </a:bodyPr>
          <a:lstStyle/>
          <a:p>
            <a:pPr algn="ctr">
              <a:lnSpc>
                <a:spcPct val="115000"/>
              </a:lnSpc>
            </a:pPr>
            <a:r>
              <a:rPr lang="es-419" sz="1200" i="1" dirty="0">
                <a:effectLst/>
                <a:latin typeface="Arial" panose="020B0604020202020204" pitchFamily="34" charset="0"/>
                <a:ea typeface="Arial" panose="020B0604020202020204" pitchFamily="34" charset="0"/>
              </a:rPr>
              <a:t>Fuente: Elaboración propia con datos RNEC</a:t>
            </a:r>
            <a:endParaRPr lang="es-CO" dirty="0">
              <a:effectLst/>
              <a:latin typeface="Arial" panose="020B0604020202020204" pitchFamily="34" charset="0"/>
              <a:ea typeface="Arial" panose="020B0604020202020204" pitchFamily="34" charset="0"/>
            </a:endParaRPr>
          </a:p>
        </p:txBody>
      </p:sp>
      <p:sp>
        <p:nvSpPr>
          <p:cNvPr id="8" name="CuadroTexto 7">
            <a:extLst>
              <a:ext uri="{FF2B5EF4-FFF2-40B4-BE49-F238E27FC236}">
                <a16:creationId xmlns:a16="http://schemas.microsoft.com/office/drawing/2014/main" id="{B77FB8A9-00D9-3EEF-2098-9BEFC8F8D626}"/>
              </a:ext>
            </a:extLst>
          </p:cNvPr>
          <p:cNvSpPr txBox="1"/>
          <p:nvPr/>
        </p:nvSpPr>
        <p:spPr>
          <a:xfrm>
            <a:off x="6290163" y="6351240"/>
            <a:ext cx="6198432" cy="369332"/>
          </a:xfrm>
          <a:prstGeom prst="rect">
            <a:avLst/>
          </a:prstGeom>
          <a:noFill/>
        </p:spPr>
        <p:txBody>
          <a:bodyPr wrap="square">
            <a:spAutoFit/>
          </a:bodyPr>
          <a:lstStyle/>
          <a:p>
            <a:r>
              <a:rPr lang="es-ES" dirty="0">
                <a:latin typeface="Gill Sans MT" panose="020B0502020104020203" pitchFamily="34" charset="0"/>
              </a:rPr>
              <a:t>*Con datos de la última actualización</a:t>
            </a:r>
            <a:endParaRPr lang="es-CO" dirty="0">
              <a:latin typeface="Gill Sans MT" panose="020B0502020104020203" pitchFamily="34" charset="0"/>
            </a:endParaRPr>
          </a:p>
        </p:txBody>
      </p:sp>
      <p:sp>
        <p:nvSpPr>
          <p:cNvPr id="2" name="Marcador de número de diapositiva 1">
            <a:extLst>
              <a:ext uri="{FF2B5EF4-FFF2-40B4-BE49-F238E27FC236}">
                <a16:creationId xmlns:a16="http://schemas.microsoft.com/office/drawing/2014/main" id="{1812E5D6-1AF7-2FC7-B7EA-E146AA354343}"/>
              </a:ext>
            </a:extLst>
          </p:cNvPr>
          <p:cNvSpPr>
            <a:spLocks noGrp="1"/>
          </p:cNvSpPr>
          <p:nvPr>
            <p:ph type="sldNum" sz="quarter" idx="12"/>
          </p:nvPr>
        </p:nvSpPr>
        <p:spPr/>
        <p:txBody>
          <a:bodyPr/>
          <a:lstStyle/>
          <a:p>
            <a:fld id="{F30F7205-41FB-46DE-B583-596CEB3EBE73}" type="slidenum">
              <a:rPr lang="en-US" smtClean="0"/>
              <a:t>9</a:t>
            </a:fld>
            <a:endParaRPr lang="en-US"/>
          </a:p>
        </p:txBody>
      </p:sp>
    </p:spTree>
    <p:extLst>
      <p:ext uri="{BB962C8B-B14F-4D97-AF65-F5344CB8AC3E}">
        <p14:creationId xmlns:p14="http://schemas.microsoft.com/office/powerpoint/2010/main" val="1362003733"/>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ersonalizado 2">
      <a:majorFont>
        <a:latin typeface="Museo Sans 900"/>
        <a:ea typeface=""/>
        <a:cs typeface=""/>
      </a:majorFont>
      <a:minorFont>
        <a:latin typeface="Museo Sans 300"/>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3199</TotalTime>
  <Words>10299</Words>
  <Application>Microsoft Office PowerPoint</Application>
  <PresentationFormat>Widescreen</PresentationFormat>
  <Paragraphs>4052</Paragraphs>
  <Slides>53</Slides>
  <Notes>0</Notes>
  <HiddenSlides>5</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53</vt:i4>
      </vt:variant>
    </vt:vector>
  </HeadingPairs>
  <TitlesOfParts>
    <vt:vector size="63" baseType="lpstr">
      <vt:lpstr>Arial</vt:lpstr>
      <vt:lpstr>Bahnschrift</vt:lpstr>
      <vt:lpstr>Calibri</vt:lpstr>
      <vt:lpstr>Gill Sans MT</vt:lpstr>
      <vt:lpstr>Montserrat</vt:lpstr>
      <vt:lpstr>Museo Sans 300</vt:lpstr>
      <vt:lpstr>Museo Sans 900</vt:lpstr>
      <vt:lpstr>Museo Sans 900 (Títulos)</vt:lpstr>
      <vt:lpstr>Wingdings</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Camilo Andres Cuellar Martinez</dc:creator>
  <cp:lastModifiedBy>Cristina Aranguren Paez</cp:lastModifiedBy>
  <cp:revision>45</cp:revision>
  <dcterms:created xsi:type="dcterms:W3CDTF">2023-07-18T17:03:14Z</dcterms:created>
  <dcterms:modified xsi:type="dcterms:W3CDTF">2023-10-19T00:47:23Z</dcterms:modified>
</cp:coreProperties>
</file>