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793" r:id="rId2"/>
    <p:sldId id="257" r:id="rId3"/>
    <p:sldId id="258" r:id="rId4"/>
    <p:sldId id="259" r:id="rId5"/>
    <p:sldId id="260" r:id="rId6"/>
    <p:sldId id="261" r:id="rId7"/>
    <p:sldId id="30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Gill Sans" panose="020B0604020202020204" charset="0"/>
      <p:regular r:id="rId53"/>
      <p:bold r:id="rId54"/>
    </p:embeddedFont>
    <p:embeddedFont>
      <p:font typeface="Gill Sans MT" panose="020B0502020104020203" pitchFamily="34" charset="0"/>
      <p:regular r:id="rId55"/>
      <p:bold r:id="rId56"/>
      <p:italic r:id="rId57"/>
      <p:boldItalic r:id="rId58"/>
    </p:embeddedFont>
    <p:embeddedFont>
      <p:font typeface="Rockwell" panose="02060603020205020403" pitchFamily="18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hl08sbWkTVj7lOLkzF8hfSbr5G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91382C-1AAF-4A97-A1AE-01A6B32E4683}">
  <a:tblStyle styleId="{4091382C-1AAF-4A97-A1AE-01A6B32E468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OBSERVATORIO\Downloads\Tablas%20MRE_Resum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hostinr\Downloads\Monig\CANDIDATOS_DEFINITIVO_ELECCIONES_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28040244969374E-2"/>
          <c:y val="9.1679137456561477E-2"/>
          <c:w val="0.88501640419947503"/>
          <c:h val="0.7179179514091155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Hoja1!$A$10</c:f>
              <c:strCache>
                <c:ptCount val="1"/>
                <c:pt idx="0">
                  <c:v>Riesgo medio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Hoja1!$B$9:$J$9</c:f>
              <c:numCache>
                <c:formatCode>General</c:formatCode>
                <c:ptCount val="9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Hoja1!$B$10:$J$10</c:f>
              <c:numCache>
                <c:formatCode>General</c:formatCode>
                <c:ptCount val="9"/>
                <c:pt idx="0">
                  <c:v>204</c:v>
                </c:pt>
                <c:pt idx="1">
                  <c:v>72</c:v>
                </c:pt>
                <c:pt idx="2">
                  <c:v>89</c:v>
                </c:pt>
                <c:pt idx="3">
                  <c:v>54</c:v>
                </c:pt>
                <c:pt idx="4">
                  <c:v>56</c:v>
                </c:pt>
                <c:pt idx="5">
                  <c:v>41</c:v>
                </c:pt>
                <c:pt idx="6">
                  <c:v>46</c:v>
                </c:pt>
                <c:pt idx="7">
                  <c:v>17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6-4418-9EB9-B4EB9D389C94}"/>
            </c:ext>
          </c:extLst>
        </c:ser>
        <c:ser>
          <c:idx val="2"/>
          <c:order val="2"/>
          <c:tx>
            <c:strRef>
              <c:f>Hoja1!$A$11</c:f>
              <c:strCache>
                <c:ptCount val="1"/>
                <c:pt idx="0">
                  <c:v>Riesgo alto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Hoja1!$B$9:$J$9</c:f>
              <c:numCache>
                <c:formatCode>General</c:formatCode>
                <c:ptCount val="9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Hoja1!$B$11:$J$11</c:f>
              <c:numCache>
                <c:formatCode>General</c:formatCode>
                <c:ptCount val="9"/>
                <c:pt idx="0">
                  <c:v>155</c:v>
                </c:pt>
                <c:pt idx="1">
                  <c:v>61</c:v>
                </c:pt>
                <c:pt idx="2">
                  <c:v>83</c:v>
                </c:pt>
                <c:pt idx="3">
                  <c:v>156</c:v>
                </c:pt>
                <c:pt idx="4">
                  <c:v>89</c:v>
                </c:pt>
                <c:pt idx="5">
                  <c:v>65</c:v>
                </c:pt>
                <c:pt idx="6">
                  <c:v>66</c:v>
                </c:pt>
                <c:pt idx="7">
                  <c:v>65</c:v>
                </c:pt>
                <c:pt idx="8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6-4418-9EB9-B4EB9D389C94}"/>
            </c:ext>
          </c:extLst>
        </c:ser>
        <c:ser>
          <c:idx val="3"/>
          <c:order val="3"/>
          <c:tx>
            <c:strRef>
              <c:f>Hoja1!$A$12</c:f>
              <c:strCache>
                <c:ptCount val="1"/>
                <c:pt idx="0">
                  <c:v>Riesgo extremo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Hoja1!$B$9:$J$9</c:f>
              <c:numCache>
                <c:formatCode>General</c:formatCode>
                <c:ptCount val="9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Hoja1!$B$12:$J$12</c:f>
              <c:numCache>
                <c:formatCode>General</c:formatCode>
                <c:ptCount val="9"/>
                <c:pt idx="0">
                  <c:v>70</c:v>
                </c:pt>
                <c:pt idx="1">
                  <c:v>67</c:v>
                </c:pt>
                <c:pt idx="2">
                  <c:v>69</c:v>
                </c:pt>
                <c:pt idx="3">
                  <c:v>50</c:v>
                </c:pt>
                <c:pt idx="4">
                  <c:v>59</c:v>
                </c:pt>
                <c:pt idx="5">
                  <c:v>64</c:v>
                </c:pt>
                <c:pt idx="6">
                  <c:v>40</c:v>
                </c:pt>
                <c:pt idx="7">
                  <c:v>49</c:v>
                </c:pt>
                <c:pt idx="8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6-4418-9EB9-B4EB9D389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80896"/>
        <c:axId val="607365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Hoja1!$A$9</c15:sqref>
                        </c15:formulaRef>
                      </c:ext>
                    </c:extLst>
                    <c:strCache>
                      <c:ptCount val="1"/>
                      <c:pt idx="0">
                        <c:v>Nivel de riesgo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Hoja1!$B$9:$J$9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2007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2022</c:v>
                      </c:pt>
                      <c:pt idx="8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Hoja1!$C$9:$J$9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2022</c:v>
                      </c:pt>
                      <c:pt idx="7">
                        <c:v>2023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C16-4418-9EB9-B4EB9D389C94}"/>
                  </c:ext>
                </c:extLst>
              </c15:ser>
            </c15:filteredBarSeries>
          </c:ext>
        </c:extLst>
      </c:barChart>
      <c:catAx>
        <c:axId val="339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60736528"/>
        <c:crosses val="autoZero"/>
        <c:auto val="1"/>
        <c:lblAlgn val="ctr"/>
        <c:lblOffset val="100"/>
        <c:noMultiLvlLbl val="0"/>
      </c:catAx>
      <c:valAx>
        <c:axId val="6073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3398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pPr>
      <a:endParaRPr lang="es-CO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Hoja1!$A$50</c:f>
              <c:strCache>
                <c:ptCount val="1"/>
                <c:pt idx="0">
                  <c:v>Riesgo medio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Hoja1!$B$49:$F$49</c:f>
              <c:numCache>
                <c:formatCode>General</c:formatCode>
                <c:ptCount val="5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2019</c:v>
                </c:pt>
                <c:pt idx="4">
                  <c:v>2023</c:v>
                </c:pt>
              </c:numCache>
            </c:numRef>
          </c:cat>
          <c:val>
            <c:numRef>
              <c:f>Hoja1!$B$50:$F$50</c:f>
              <c:numCache>
                <c:formatCode>General</c:formatCode>
                <c:ptCount val="5"/>
                <c:pt idx="0">
                  <c:v>272</c:v>
                </c:pt>
                <c:pt idx="1">
                  <c:v>350</c:v>
                </c:pt>
                <c:pt idx="2">
                  <c:v>277</c:v>
                </c:pt>
                <c:pt idx="3">
                  <c:v>286</c:v>
                </c:pt>
                <c:pt idx="4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79-4E39-89F3-705840E66CB4}"/>
            </c:ext>
          </c:extLst>
        </c:ser>
        <c:ser>
          <c:idx val="1"/>
          <c:order val="1"/>
          <c:tx>
            <c:strRef>
              <c:f>Hoja1!$A$51</c:f>
              <c:strCache>
                <c:ptCount val="1"/>
                <c:pt idx="0">
                  <c:v>Riesgo alto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Hoja1!$B$49:$F$49</c:f>
              <c:numCache>
                <c:formatCode>General</c:formatCode>
                <c:ptCount val="5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2019</c:v>
                </c:pt>
                <c:pt idx="4">
                  <c:v>2023</c:v>
                </c:pt>
              </c:numCache>
            </c:numRef>
          </c:cat>
          <c:val>
            <c:numRef>
              <c:f>Hoja1!$B$51:$F$51</c:f>
              <c:numCache>
                <c:formatCode>General</c:formatCode>
                <c:ptCount val="5"/>
                <c:pt idx="0">
                  <c:v>42</c:v>
                </c:pt>
                <c:pt idx="1">
                  <c:v>173</c:v>
                </c:pt>
                <c:pt idx="2">
                  <c:v>185</c:v>
                </c:pt>
                <c:pt idx="3">
                  <c:v>149</c:v>
                </c:pt>
                <c:pt idx="4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9-4E39-89F3-705840E66CB4}"/>
            </c:ext>
          </c:extLst>
        </c:ser>
        <c:ser>
          <c:idx val="2"/>
          <c:order val="2"/>
          <c:tx>
            <c:strRef>
              <c:f>Hoja1!$A$52</c:f>
              <c:strCache>
                <c:ptCount val="1"/>
                <c:pt idx="0">
                  <c:v>Riesgo extremo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Hoja1!$B$49:$F$49</c:f>
              <c:numCache>
                <c:formatCode>General</c:formatCode>
                <c:ptCount val="5"/>
                <c:pt idx="0">
                  <c:v>2007</c:v>
                </c:pt>
                <c:pt idx="1">
                  <c:v>2011</c:v>
                </c:pt>
                <c:pt idx="2">
                  <c:v>2015</c:v>
                </c:pt>
                <c:pt idx="3">
                  <c:v>2019</c:v>
                </c:pt>
                <c:pt idx="4">
                  <c:v>2023</c:v>
                </c:pt>
              </c:numCache>
            </c:numRef>
          </c:cat>
          <c:val>
            <c:numRef>
              <c:f>Hoja1!$B$52:$F$52</c:f>
              <c:numCache>
                <c:formatCode>General</c:formatCode>
                <c:ptCount val="5"/>
                <c:pt idx="0">
                  <c:v>13</c:v>
                </c:pt>
                <c:pt idx="1">
                  <c:v>20</c:v>
                </c:pt>
                <c:pt idx="2">
                  <c:v>25</c:v>
                </c:pt>
                <c:pt idx="3">
                  <c:v>26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79-4E39-89F3-705840E66C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1200560"/>
        <c:axId val="1082931776"/>
      </c:barChart>
      <c:catAx>
        <c:axId val="211120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1082931776"/>
        <c:crosses val="autoZero"/>
        <c:auto val="1"/>
        <c:lblAlgn val="ctr"/>
        <c:lblOffset val="100"/>
        <c:noMultiLvlLbl val="0"/>
      </c:catAx>
      <c:valAx>
        <c:axId val="108293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211120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pPr>
      <a:endParaRPr lang="es-CO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Hoja1!$A$62</c:f>
              <c:strCache>
                <c:ptCount val="1"/>
                <c:pt idx="0">
                  <c:v>Riesgo medio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Hoja1!$B$61:$J$61</c:f>
              <c:numCache>
                <c:formatCode>General</c:formatCode>
                <c:ptCount val="9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Hoja1!$B$62:$J$62</c:f>
              <c:numCache>
                <c:formatCode>General</c:formatCode>
                <c:ptCount val="9"/>
                <c:pt idx="0">
                  <c:v>237</c:v>
                </c:pt>
                <c:pt idx="1">
                  <c:v>191</c:v>
                </c:pt>
                <c:pt idx="2">
                  <c:v>260</c:v>
                </c:pt>
                <c:pt idx="3">
                  <c:v>182</c:v>
                </c:pt>
                <c:pt idx="4">
                  <c:v>229</c:v>
                </c:pt>
                <c:pt idx="5">
                  <c:v>139</c:v>
                </c:pt>
                <c:pt idx="6">
                  <c:v>170</c:v>
                </c:pt>
                <c:pt idx="7">
                  <c:v>121</c:v>
                </c:pt>
                <c:pt idx="8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8-49C8-B431-BB67385FBA1E}"/>
            </c:ext>
          </c:extLst>
        </c:ser>
        <c:ser>
          <c:idx val="1"/>
          <c:order val="1"/>
          <c:tx>
            <c:strRef>
              <c:f>Hoja1!$A$63</c:f>
              <c:strCache>
                <c:ptCount val="1"/>
                <c:pt idx="0">
                  <c:v>Riesgo alto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Hoja1!$B$61:$J$61</c:f>
              <c:numCache>
                <c:formatCode>General</c:formatCode>
                <c:ptCount val="9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Hoja1!$B$63:$J$63</c:f>
              <c:numCache>
                <c:formatCode>General</c:formatCode>
                <c:ptCount val="9"/>
                <c:pt idx="0">
                  <c:v>175</c:v>
                </c:pt>
                <c:pt idx="1">
                  <c:v>83</c:v>
                </c:pt>
                <c:pt idx="2">
                  <c:v>71</c:v>
                </c:pt>
                <c:pt idx="3">
                  <c:v>147</c:v>
                </c:pt>
                <c:pt idx="4">
                  <c:v>129</c:v>
                </c:pt>
                <c:pt idx="5">
                  <c:v>117</c:v>
                </c:pt>
                <c:pt idx="6">
                  <c:v>85</c:v>
                </c:pt>
                <c:pt idx="7">
                  <c:v>130</c:v>
                </c:pt>
                <c:pt idx="8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A8-49C8-B431-BB67385FBA1E}"/>
            </c:ext>
          </c:extLst>
        </c:ser>
        <c:ser>
          <c:idx val="2"/>
          <c:order val="2"/>
          <c:tx>
            <c:strRef>
              <c:f>Hoja1!$A$64</c:f>
              <c:strCache>
                <c:ptCount val="1"/>
                <c:pt idx="0">
                  <c:v>Riesgo extremo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Hoja1!$B$61:$J$61</c:f>
              <c:numCache>
                <c:formatCode>General</c:formatCode>
                <c:ptCount val="9"/>
                <c:pt idx="0">
                  <c:v>2007</c:v>
                </c:pt>
                <c:pt idx="1">
                  <c:v>2010</c:v>
                </c:pt>
                <c:pt idx="2">
                  <c:v>2011</c:v>
                </c:pt>
                <c:pt idx="3">
                  <c:v>2014</c:v>
                </c:pt>
                <c:pt idx="4">
                  <c:v>2015</c:v>
                </c:pt>
                <c:pt idx="5">
                  <c:v>2018</c:v>
                </c:pt>
                <c:pt idx="6">
                  <c:v>2019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Hoja1!$B$64:$J$64</c:f>
              <c:numCache>
                <c:formatCode>General</c:formatCode>
                <c:ptCount val="9"/>
                <c:pt idx="0">
                  <c:v>164</c:v>
                </c:pt>
                <c:pt idx="1">
                  <c:v>146</c:v>
                </c:pt>
                <c:pt idx="2">
                  <c:v>116</c:v>
                </c:pt>
                <c:pt idx="3">
                  <c:v>60</c:v>
                </c:pt>
                <c:pt idx="4">
                  <c:v>80</c:v>
                </c:pt>
                <c:pt idx="5">
                  <c:v>50</c:v>
                </c:pt>
                <c:pt idx="6">
                  <c:v>50</c:v>
                </c:pt>
                <c:pt idx="7">
                  <c:v>68</c:v>
                </c:pt>
                <c:pt idx="8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A8-49C8-B431-BB67385FBA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43680"/>
        <c:axId val="178529664"/>
      </c:barChart>
      <c:catAx>
        <c:axId val="401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178529664"/>
        <c:crosses val="autoZero"/>
        <c:auto val="1"/>
        <c:lblAlgn val="ctr"/>
        <c:lblOffset val="100"/>
        <c:noMultiLvlLbl val="0"/>
      </c:catAx>
      <c:valAx>
        <c:axId val="1785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s-CO"/>
          </a:p>
        </c:txPr>
        <c:crossAx val="4014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Hoja3!$B$50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6100020202204791E-2"/>
                  <c:y val="-2.2682338316899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21-4987-A45A-13F0385780EB}"/>
                </c:ext>
              </c:extLst>
            </c:dLbl>
            <c:dLbl>
              <c:idx val="1"/>
              <c:layout>
                <c:manualLayout>
                  <c:x val="-3.6132757572832908E-2"/>
                  <c:y val="2.7968188204618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9-425D-893A-E613AFCF726F}"/>
                </c:ext>
              </c:extLst>
            </c:dLbl>
            <c:dLbl>
              <c:idx val="2"/>
              <c:layout>
                <c:manualLayout>
                  <c:x val="-3.8912200463050835E-2"/>
                  <c:y val="-2.3306823503848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9-425D-893A-E613AFCF726F}"/>
                </c:ext>
              </c:extLst>
            </c:dLbl>
            <c:dLbl>
              <c:idx val="3"/>
              <c:layout>
                <c:manualLayout>
                  <c:x val="-3.8912200463050862E-2"/>
                  <c:y val="2.7968188204618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9-425D-893A-E613AFCF726F}"/>
                </c:ext>
              </c:extLst>
            </c:dLbl>
            <c:dLbl>
              <c:idx val="4"/>
              <c:layout>
                <c:manualLayout>
                  <c:x val="-4.169164335326872E-2"/>
                  <c:y val="-2.33068235038487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E9-425D-893A-E613AFCF726F}"/>
                </c:ext>
              </c:extLst>
            </c:dLbl>
            <c:dLbl>
              <c:idx val="5"/>
              <c:layout>
                <c:manualLayout>
                  <c:x val="-3.8912200463050807E-2"/>
                  <c:y val="3.2629552905388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E9-425D-893A-E613AFCF726F}"/>
                </c:ext>
              </c:extLst>
            </c:dLbl>
            <c:dLbl>
              <c:idx val="6"/>
              <c:layout>
                <c:manualLayout>
                  <c:x val="-4.7250529133704554E-2"/>
                  <c:y val="-3.26295529053882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E9-425D-893A-E613AFCF726F}"/>
                </c:ext>
              </c:extLst>
            </c:dLbl>
            <c:dLbl>
              <c:idx val="7"/>
              <c:layout>
                <c:manualLayout>
                  <c:x val="-3.6132757572832894E-2"/>
                  <c:y val="3.2629552905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E9-425D-893A-E613AFCF726F}"/>
                </c:ext>
              </c:extLst>
            </c:dLbl>
            <c:dLbl>
              <c:idx val="8"/>
              <c:layout>
                <c:manualLayout>
                  <c:x val="-4.4471086243486738E-2"/>
                  <c:y val="-2.7968188204618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E9-425D-893A-E613AFCF72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77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Hoja3!$A$51:$A$59</c:f>
              <c:strCache>
                <c:ptCount val="9"/>
                <c:pt idx="0">
                  <c:v>Locales 2007</c:v>
                </c:pt>
                <c:pt idx="1">
                  <c:v>Congreso 2010</c:v>
                </c:pt>
                <c:pt idx="2">
                  <c:v>Locales 2011</c:v>
                </c:pt>
                <c:pt idx="3">
                  <c:v>Congreso 2014</c:v>
                </c:pt>
                <c:pt idx="4">
                  <c:v>Locales 2015</c:v>
                </c:pt>
                <c:pt idx="5">
                  <c:v>Congreso 2018</c:v>
                </c:pt>
                <c:pt idx="6">
                  <c:v>Locales 2019</c:v>
                </c:pt>
                <c:pt idx="7">
                  <c:v>Congreso 2022</c:v>
                </c:pt>
                <c:pt idx="8">
                  <c:v>Locales 2023</c:v>
                </c:pt>
              </c:strCache>
            </c:strRef>
          </c:cat>
          <c:val>
            <c:numRef>
              <c:f>Hoja3!$B$51:$B$59</c:f>
              <c:numCache>
                <c:formatCode>General</c:formatCode>
                <c:ptCount val="9"/>
                <c:pt idx="0">
                  <c:v>576</c:v>
                </c:pt>
                <c:pt idx="1">
                  <c:v>420</c:v>
                </c:pt>
                <c:pt idx="2">
                  <c:v>447</c:v>
                </c:pt>
                <c:pt idx="3">
                  <c:v>389</c:v>
                </c:pt>
                <c:pt idx="4">
                  <c:v>438</c:v>
                </c:pt>
                <c:pt idx="5">
                  <c:v>306</c:v>
                </c:pt>
                <c:pt idx="6">
                  <c:v>305</c:v>
                </c:pt>
                <c:pt idx="7">
                  <c:v>319</c:v>
                </c:pt>
                <c:pt idx="8">
                  <c:v>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E9-425D-893A-E613AFCF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975552"/>
        <c:axId val="419977280"/>
      </c:lineChart>
      <c:catAx>
        <c:axId val="4199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s-CO"/>
          </a:p>
        </c:txPr>
        <c:crossAx val="419977280"/>
        <c:crosses val="autoZero"/>
        <c:auto val="1"/>
        <c:lblAlgn val="ctr"/>
        <c:lblOffset val="100"/>
        <c:noMultiLvlLbl val="0"/>
      </c:catAx>
      <c:valAx>
        <c:axId val="41997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Gill Sans MT" panose="020B0502020104020203" pitchFamily="34" charset="77"/>
                <a:ea typeface="+mn-ea"/>
                <a:cs typeface="+mn-cs"/>
              </a:defRPr>
            </a:pPr>
            <a:endParaRPr lang="es-CO"/>
          </a:p>
        </c:txPr>
        <c:crossAx val="4199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ill Sans MT" panose="020B0502020104020203" pitchFamily="34" charset="77"/>
        </a:defRPr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0.2864</cdr:x>
      <cdr:y>0.2851</cdr:y>
    </cdr:from>
    <cdr:to>
      <cdr:x>0.3864</cdr:x>
      <cdr:y>0.80594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76042E2F-5616-C7AC-8853-092061BF1041}"/>
            </a:ext>
          </a:extLst>
        </cdr:cNvPr>
        <cdr:cNvSpPr/>
      </cdr:nvSpPr>
      <cdr:spPr>
        <a:xfrm xmlns:a="http://schemas.openxmlformats.org/drawingml/2006/main">
          <a:off x="1704975" y="908362"/>
          <a:ext cx="595313" cy="1659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0.48233</cdr:x>
      <cdr:y>0.28751</cdr:y>
    </cdr:from>
    <cdr:to>
      <cdr:x>0.58233</cdr:x>
      <cdr:y>0.80835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BA39B2E9-70CD-1C2D-46E7-1ADF0358FD51}"/>
            </a:ext>
          </a:extLst>
        </cdr:cNvPr>
        <cdr:cNvSpPr/>
      </cdr:nvSpPr>
      <cdr:spPr>
        <a:xfrm xmlns:a="http://schemas.openxmlformats.org/drawingml/2006/main">
          <a:off x="2871371" y="916041"/>
          <a:ext cx="595313" cy="1659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0.67916</cdr:x>
      <cdr:y>0.2905</cdr:y>
    </cdr:from>
    <cdr:to>
      <cdr:x>0.77916</cdr:x>
      <cdr:y>0.81134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39B2E9-70CD-1C2D-46E7-1ADF0358FD51}"/>
            </a:ext>
          </a:extLst>
        </cdr:cNvPr>
        <cdr:cNvSpPr/>
      </cdr:nvSpPr>
      <cdr:spPr>
        <a:xfrm xmlns:a="http://schemas.openxmlformats.org/drawingml/2006/main">
          <a:off x="4043125" y="925566"/>
          <a:ext cx="595313" cy="1659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0.87008</cdr:x>
      <cdr:y>0.28751</cdr:y>
    </cdr:from>
    <cdr:to>
      <cdr:x>0.97008</cdr:x>
      <cdr:y>0.80835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A39B2E9-70CD-1C2D-46E7-1ADF0358FD51}"/>
            </a:ext>
          </a:extLst>
        </cdr:cNvPr>
        <cdr:cNvSpPr/>
      </cdr:nvSpPr>
      <cdr:spPr>
        <a:xfrm xmlns:a="http://schemas.openxmlformats.org/drawingml/2006/main">
          <a:off x="5179696" y="916041"/>
          <a:ext cx="595312" cy="16594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0.19959</cdr:x>
      <cdr:y>0.36082</cdr:y>
    </cdr:from>
    <cdr:to>
      <cdr:x>0.27744</cdr:x>
      <cdr:y>0.44388</cdr:y>
    </cdr:to>
    <cdr:sp macro="" textlink="">
      <cdr:nvSpPr>
        <cdr:cNvPr id="6" name="CuadroTexto 2">
          <a:extLst xmlns:a="http://schemas.openxmlformats.org/drawingml/2006/main">
            <a:ext uri="{FF2B5EF4-FFF2-40B4-BE49-F238E27FC236}">
              <a16:creationId xmlns:a16="http://schemas.microsoft.com/office/drawing/2014/main" id="{772092AF-3E22-BE2B-E481-3D215FD76A9A}"/>
            </a:ext>
          </a:extLst>
        </cdr:cNvPr>
        <cdr:cNvSpPr txBox="1"/>
      </cdr:nvSpPr>
      <cdr:spPr>
        <a:xfrm xmlns:a="http://schemas.openxmlformats.org/drawingml/2006/main">
          <a:off x="1188198" y="1132419"/>
          <a:ext cx="463451" cy="26068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 dirty="0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200</a:t>
          </a:r>
          <a:endParaRPr lang="es-CO" sz="1050" dirty="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0.29603</cdr:x>
      <cdr:y>0.30816</cdr:y>
    </cdr:from>
    <cdr:to>
      <cdr:x>0.37667</cdr:x>
      <cdr:y>0.38788</cdr:y>
    </cdr:to>
    <cdr:sp macro="" textlink="">
      <cdr:nvSpPr>
        <cdr:cNvPr id="7" name="CuadroTexto 3">
          <a:extLst xmlns:a="http://schemas.openxmlformats.org/drawingml/2006/main">
            <a:ext uri="{FF2B5EF4-FFF2-40B4-BE49-F238E27FC236}">
              <a16:creationId xmlns:a16="http://schemas.microsoft.com/office/drawing/2014/main" id="{0917A73E-1A1C-1068-098B-640D583CE280}"/>
            </a:ext>
          </a:extLst>
        </cdr:cNvPr>
        <cdr:cNvSpPr txBox="1"/>
      </cdr:nvSpPr>
      <cdr:spPr>
        <a:xfrm xmlns:a="http://schemas.openxmlformats.org/drawingml/2006/main">
          <a:off x="1762304" y="967156"/>
          <a:ext cx="480060" cy="2502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 dirty="0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241</a:t>
          </a:r>
          <a:endParaRPr lang="es-CO" sz="1050" dirty="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0.3968</cdr:x>
      <cdr:y>0.18336</cdr:y>
    </cdr:from>
    <cdr:to>
      <cdr:x>0.47343</cdr:x>
      <cdr:y>0.26947</cdr:y>
    </cdr:to>
    <cdr:sp macro="" textlink="">
      <cdr:nvSpPr>
        <cdr:cNvPr id="8" name="CuadroTexto 4">
          <a:extLst xmlns:a="http://schemas.openxmlformats.org/drawingml/2006/main">
            <a:ext uri="{FF2B5EF4-FFF2-40B4-BE49-F238E27FC236}">
              <a16:creationId xmlns:a16="http://schemas.microsoft.com/office/drawing/2014/main" id="{5748BFE3-F367-CBDA-2675-24C03DFCF065}"/>
            </a:ext>
          </a:extLst>
        </cdr:cNvPr>
        <cdr:cNvSpPr txBox="1"/>
      </cdr:nvSpPr>
      <cdr:spPr>
        <a:xfrm xmlns:a="http://schemas.openxmlformats.org/drawingml/2006/main">
          <a:off x="2362200" y="584190"/>
          <a:ext cx="456188" cy="27435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260</a:t>
          </a:r>
          <a:endParaRPr lang="es-CO" sz="105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0.34352</cdr:y>
    </cdr:from>
    <cdr:to>
      <cdr:x>0.5764</cdr:x>
      <cdr:y>0.42661</cdr:y>
    </cdr:to>
    <cdr:sp macro="" textlink="">
      <cdr:nvSpPr>
        <cdr:cNvPr id="9" name="CuadroTexto 5">
          <a:extLst xmlns:a="http://schemas.openxmlformats.org/drawingml/2006/main">
            <a:ext uri="{FF2B5EF4-FFF2-40B4-BE49-F238E27FC236}">
              <a16:creationId xmlns:a16="http://schemas.microsoft.com/office/drawing/2014/main" id="{B82E0C60-9D3A-A66D-C020-51AD5A6C37F3}"/>
            </a:ext>
          </a:extLst>
        </cdr:cNvPr>
        <cdr:cNvSpPr txBox="1"/>
      </cdr:nvSpPr>
      <cdr:spPr>
        <a:xfrm xmlns:a="http://schemas.openxmlformats.org/drawingml/2006/main">
          <a:off x="2976563" y="1078135"/>
          <a:ext cx="454819" cy="260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 dirty="0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204</a:t>
          </a:r>
          <a:endParaRPr lang="es-CO" sz="1050" dirty="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0.59271</cdr:x>
      <cdr:y>0.39655</cdr:y>
    </cdr:from>
    <cdr:to>
      <cdr:x>0.67153</cdr:x>
      <cdr:y>0.48064</cdr:y>
    </cdr:to>
    <cdr:sp macro="" textlink="">
      <cdr:nvSpPr>
        <cdr:cNvPr id="10" name="CuadroTexto 6">
          <a:extLst xmlns:a="http://schemas.openxmlformats.org/drawingml/2006/main">
            <a:ext uri="{FF2B5EF4-FFF2-40B4-BE49-F238E27FC236}">
              <a16:creationId xmlns:a16="http://schemas.microsoft.com/office/drawing/2014/main" id="{1B11BAB3-0EBC-CCB5-CB84-122F14E07EE8}"/>
            </a:ext>
          </a:extLst>
        </cdr:cNvPr>
        <cdr:cNvSpPr txBox="1"/>
      </cdr:nvSpPr>
      <cdr:spPr>
        <a:xfrm xmlns:a="http://schemas.openxmlformats.org/drawingml/2006/main">
          <a:off x="3528472" y="1244578"/>
          <a:ext cx="469225" cy="26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170</a:t>
          </a:r>
          <a:endParaRPr lang="es-CO" sz="105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0.68462</cdr:x>
      <cdr:y>0.41865</cdr:y>
    </cdr:from>
    <cdr:to>
      <cdr:x>0.76344</cdr:x>
      <cdr:y>0.5</cdr:y>
    </cdr:to>
    <cdr:sp macro="" textlink="">
      <cdr:nvSpPr>
        <cdr:cNvPr id="11" name="CuadroTexto 7">
          <a:extLst xmlns:a="http://schemas.openxmlformats.org/drawingml/2006/main">
            <a:ext uri="{FF2B5EF4-FFF2-40B4-BE49-F238E27FC236}">
              <a16:creationId xmlns:a16="http://schemas.microsoft.com/office/drawing/2014/main" id="{0FD01723-9706-9F03-C621-C934432D0492}"/>
            </a:ext>
          </a:extLst>
        </cdr:cNvPr>
        <cdr:cNvSpPr txBox="1"/>
      </cdr:nvSpPr>
      <cdr:spPr>
        <a:xfrm xmlns:a="http://schemas.openxmlformats.org/drawingml/2006/main">
          <a:off x="4075657" y="1313927"/>
          <a:ext cx="469225" cy="25531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 dirty="0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152</a:t>
          </a:r>
          <a:endParaRPr lang="es-CO" sz="1050" dirty="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0.78919</cdr:x>
      <cdr:y>0.45796</cdr:y>
    </cdr:from>
    <cdr:to>
      <cdr:x>0.86559</cdr:x>
      <cdr:y>0.54205</cdr:y>
    </cdr:to>
    <cdr:sp macro="" textlink="">
      <cdr:nvSpPr>
        <cdr:cNvPr id="12" name="CuadroTexto 8">
          <a:extLst xmlns:a="http://schemas.openxmlformats.org/drawingml/2006/main">
            <a:ext uri="{FF2B5EF4-FFF2-40B4-BE49-F238E27FC236}">
              <a16:creationId xmlns:a16="http://schemas.microsoft.com/office/drawing/2014/main" id="{09F43AB8-CFCA-800E-B8A0-1A752E1E6E44}"/>
            </a:ext>
          </a:extLst>
        </cdr:cNvPr>
        <cdr:cNvSpPr txBox="1"/>
      </cdr:nvSpPr>
      <cdr:spPr>
        <a:xfrm xmlns:a="http://schemas.openxmlformats.org/drawingml/2006/main">
          <a:off x="4698124" y="1437286"/>
          <a:ext cx="454819" cy="26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 dirty="0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131</a:t>
          </a:r>
          <a:endParaRPr lang="es-CO" sz="1050" dirty="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0.87472</cdr:x>
      <cdr:y>0.41476</cdr:y>
    </cdr:from>
    <cdr:to>
      <cdr:x>0.95443</cdr:x>
      <cdr:y>0.5</cdr:y>
    </cdr:to>
    <cdr:sp macro="" textlink="">
      <cdr:nvSpPr>
        <cdr:cNvPr id="13" name="CuadroTexto 6">
          <a:extLst xmlns:a="http://schemas.openxmlformats.org/drawingml/2006/main">
            <a:ext uri="{FF2B5EF4-FFF2-40B4-BE49-F238E27FC236}">
              <a16:creationId xmlns:a16="http://schemas.microsoft.com/office/drawing/2014/main" id="{B5BE5A49-328F-E90E-D0E2-B82B4867C214}"/>
            </a:ext>
          </a:extLst>
        </cdr:cNvPr>
        <cdr:cNvSpPr txBox="1"/>
      </cdr:nvSpPr>
      <cdr:spPr>
        <a:xfrm xmlns:a="http://schemas.openxmlformats.org/drawingml/2006/main">
          <a:off x="5207348" y="1301718"/>
          <a:ext cx="474523" cy="26752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159</a:t>
          </a:r>
          <a:endParaRPr lang="es-CO" sz="105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0.09813</cdr:x>
      <cdr:y>0.06976</cdr:y>
    </cdr:from>
    <cdr:to>
      <cdr:x>0.17598</cdr:x>
      <cdr:y>0.15282</cdr:y>
    </cdr:to>
    <cdr:sp macro="" textlink="">
      <cdr:nvSpPr>
        <cdr:cNvPr id="14" name="CuadroTexto 2">
          <a:extLst xmlns:a="http://schemas.openxmlformats.org/drawingml/2006/main">
            <a:ext uri="{FF2B5EF4-FFF2-40B4-BE49-F238E27FC236}">
              <a16:creationId xmlns:a16="http://schemas.microsoft.com/office/drawing/2014/main" id="{0C138675-CF2E-8990-91C0-F95C9A5CDD95}"/>
            </a:ext>
          </a:extLst>
        </cdr:cNvPr>
        <cdr:cNvSpPr txBox="1"/>
      </cdr:nvSpPr>
      <cdr:spPr>
        <a:xfrm xmlns:a="http://schemas.openxmlformats.org/drawingml/2006/main">
          <a:off x="584200" y="222250"/>
          <a:ext cx="463451" cy="2646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050" b="1" dirty="0">
              <a:solidFill>
                <a:srgbClr val="FFFFFF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429</a:t>
          </a:r>
          <a:endParaRPr lang="es-CO" sz="1050" dirty="0">
            <a:effectLst/>
            <a:latin typeface="Gill Sans MT" panose="020B0502020104020203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0.09013</cdr:x>
      <cdr:y>0.03289</cdr:y>
    </cdr:from>
    <cdr:to>
      <cdr:x>0.19013</cdr:x>
      <cdr:y>0.80584</cdr:y>
    </cdr:to>
    <cdr:sp macro="" textlink="">
      <cdr:nvSpPr>
        <cdr:cNvPr id="15" name="Rectángulo 14">
          <a:extLst xmlns:a="http://schemas.openxmlformats.org/drawingml/2006/main">
            <a:ext uri="{FF2B5EF4-FFF2-40B4-BE49-F238E27FC236}">
              <a16:creationId xmlns:a16="http://schemas.microsoft.com/office/drawing/2014/main" id="{8F5823ED-6919-1258-B443-A9740293C546}"/>
            </a:ext>
          </a:extLst>
        </cdr:cNvPr>
        <cdr:cNvSpPr/>
      </cdr:nvSpPr>
      <cdr:spPr>
        <a:xfrm xmlns:a="http://schemas.openxmlformats.org/drawingml/2006/main">
          <a:off x="536575" y="104776"/>
          <a:ext cx="595313" cy="24627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0.26102</cdr:x>
      <cdr:y>0</cdr:y>
    </cdr:from>
    <cdr:to>
      <cdr:x>0.36045</cdr:x>
      <cdr:y>0.06129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B52FD4C2-65EC-015E-0FC2-ABF9BED3F7CA}"/>
            </a:ext>
          </a:extLst>
        </cdr:cNvPr>
        <cdr:cNvSpPr txBox="1"/>
      </cdr:nvSpPr>
      <cdr:spPr>
        <a:xfrm xmlns:a="http://schemas.openxmlformats.org/drawingml/2006/main">
          <a:off x="1546103" y="0"/>
          <a:ext cx="588946" cy="226219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100" b="1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543</a:t>
          </a:r>
          <a:endParaRPr lang="es-CO" sz="11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0.62428</cdr:x>
      <cdr:y>0.07854</cdr:y>
    </cdr:from>
    <cdr:to>
      <cdr:x>0.72371</cdr:x>
      <cdr:y>0.15776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A28DD716-D900-3276-25A6-162CAB37A126}"/>
            </a:ext>
          </a:extLst>
        </cdr:cNvPr>
        <cdr:cNvSpPr txBox="1"/>
      </cdr:nvSpPr>
      <cdr:spPr>
        <a:xfrm xmlns:a="http://schemas.openxmlformats.org/drawingml/2006/main">
          <a:off x="3697849" y="249714"/>
          <a:ext cx="588960" cy="25187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100" b="1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461</a:t>
          </a:r>
          <a:endParaRPr lang="es-CO" sz="11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0.44244</cdr:x>
      <cdr:y>0.03978</cdr:y>
    </cdr:from>
    <cdr:to>
      <cdr:x>0.54187</cdr:x>
      <cdr:y>0.119</cdr:y>
    </cdr:to>
    <cdr:sp macro="" textlink="">
      <cdr:nvSpPr>
        <cdr:cNvPr id="4" name="CuadroTexto 2">
          <a:extLst xmlns:a="http://schemas.openxmlformats.org/drawingml/2006/main">
            <a:ext uri="{FF2B5EF4-FFF2-40B4-BE49-F238E27FC236}">
              <a16:creationId xmlns:a16="http://schemas.microsoft.com/office/drawing/2014/main" id="{33775047-2BC1-F482-C197-00D9C875F7D3}"/>
            </a:ext>
          </a:extLst>
        </cdr:cNvPr>
        <cdr:cNvSpPr txBox="1"/>
      </cdr:nvSpPr>
      <cdr:spPr>
        <a:xfrm xmlns:a="http://schemas.openxmlformats.org/drawingml/2006/main">
          <a:off x="2620729" y="126474"/>
          <a:ext cx="588960" cy="25187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100" b="1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487</a:t>
          </a:r>
          <a:endParaRPr lang="es-CO" sz="11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0.81569</cdr:x>
      <cdr:y>0.02918</cdr:y>
    </cdr:from>
    <cdr:to>
      <cdr:x>0.91512</cdr:x>
      <cdr:y>0.1084</cdr:y>
    </cdr:to>
    <cdr:sp macro="" textlink="">
      <cdr:nvSpPr>
        <cdr:cNvPr id="5" name="CuadroTexto 2">
          <a:extLst xmlns:a="http://schemas.openxmlformats.org/drawingml/2006/main">
            <a:ext uri="{FF2B5EF4-FFF2-40B4-BE49-F238E27FC236}">
              <a16:creationId xmlns:a16="http://schemas.microsoft.com/office/drawing/2014/main" id="{F0154616-0EFF-0EAA-850D-EF0382798E95}"/>
            </a:ext>
          </a:extLst>
        </cdr:cNvPr>
        <cdr:cNvSpPr txBox="1"/>
      </cdr:nvSpPr>
      <cdr:spPr>
        <a:xfrm xmlns:a="http://schemas.openxmlformats.org/drawingml/2006/main">
          <a:off x="4831633" y="92765"/>
          <a:ext cx="588959" cy="25187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100" b="1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531</a:t>
          </a:r>
          <a:endParaRPr lang="es-CO" sz="11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0.06763</cdr:x>
      <cdr:y>0.10893</cdr:y>
    </cdr:from>
    <cdr:to>
      <cdr:x>0.16706</cdr:x>
      <cdr:y>0.19737</cdr:y>
    </cdr:to>
    <cdr:sp macro="" textlink="">
      <cdr:nvSpPr>
        <cdr:cNvPr id="6" name="CuadroTexto 2">
          <a:extLst xmlns:a="http://schemas.openxmlformats.org/drawingml/2006/main">
            <a:ext uri="{FF2B5EF4-FFF2-40B4-BE49-F238E27FC236}">
              <a16:creationId xmlns:a16="http://schemas.microsoft.com/office/drawing/2014/main" id="{795BCEE6-DB13-358E-1AA9-F1E73198EA31}"/>
            </a:ext>
          </a:extLst>
        </cdr:cNvPr>
        <cdr:cNvSpPr txBox="1"/>
      </cdr:nvSpPr>
      <cdr:spPr>
        <a:xfrm xmlns:a="http://schemas.openxmlformats.org/drawingml/2006/main">
          <a:off x="400609" y="346335"/>
          <a:ext cx="588960" cy="28118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7000"/>
            </a:lnSpc>
            <a:spcAft>
              <a:spcPts val="800"/>
            </a:spcAft>
          </a:pPr>
          <a:r>
            <a:rPr lang="es-ES_tradnl" sz="1100" b="1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327</a:t>
          </a:r>
          <a:endParaRPr lang="es-CO" sz="1100" dirty="0">
            <a:effectLst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0.27054</cdr:x>
      <cdr:y>0.01606</cdr:y>
    </cdr:from>
    <cdr:to>
      <cdr:x>0.3554</cdr:x>
      <cdr:y>0.87848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0D3BD7B7-C9E2-431B-FC95-7DA973FF3753}"/>
            </a:ext>
          </a:extLst>
        </cdr:cNvPr>
        <cdr:cNvSpPr/>
      </cdr:nvSpPr>
      <cdr:spPr>
        <a:xfrm xmlns:a="http://schemas.openxmlformats.org/drawingml/2006/main">
          <a:off x="1882743" y="43468"/>
          <a:ext cx="590558" cy="23347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0.47778</cdr:x>
      <cdr:y>0.02927</cdr:y>
    </cdr:from>
    <cdr:to>
      <cdr:x>0.56265</cdr:x>
      <cdr:y>0.89168</cdr:y>
    </cdr:to>
    <cdr:sp macro="" textlink="">
      <cdr:nvSpPr>
        <cdr:cNvPr id="7" name="Rectángulo 6">
          <a:extLst xmlns:a="http://schemas.openxmlformats.org/drawingml/2006/main">
            <a:ext uri="{FF2B5EF4-FFF2-40B4-BE49-F238E27FC236}">
              <a16:creationId xmlns:a16="http://schemas.microsoft.com/office/drawing/2014/main" id="{7CB794F4-F391-BF28-EB99-A3667D6857B2}"/>
            </a:ext>
          </a:extLst>
        </cdr:cNvPr>
        <cdr:cNvSpPr/>
      </cdr:nvSpPr>
      <cdr:spPr>
        <a:xfrm xmlns:a="http://schemas.openxmlformats.org/drawingml/2006/main">
          <a:off x="3324998" y="98854"/>
          <a:ext cx="590596" cy="2913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0.68321</cdr:x>
      <cdr:y>0.26662</cdr:y>
    </cdr:from>
    <cdr:to>
      <cdr:x>0.76807</cdr:x>
      <cdr:y>0.89168</cdr:y>
    </cdr:to>
    <cdr:sp macro="" textlink="">
      <cdr:nvSpPr>
        <cdr:cNvPr id="8" name="Rectángulo 7">
          <a:extLst xmlns:a="http://schemas.openxmlformats.org/drawingml/2006/main">
            <a:ext uri="{FF2B5EF4-FFF2-40B4-BE49-F238E27FC236}">
              <a16:creationId xmlns:a16="http://schemas.microsoft.com/office/drawing/2014/main" id="{9495803A-2589-9C48-602E-B7BE1D0B647C}"/>
            </a:ext>
          </a:extLst>
        </cdr:cNvPr>
        <cdr:cNvSpPr/>
      </cdr:nvSpPr>
      <cdr:spPr>
        <a:xfrm xmlns:a="http://schemas.openxmlformats.org/drawingml/2006/main">
          <a:off x="4754598" y="721790"/>
          <a:ext cx="590559" cy="1692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  <cdr:relSizeAnchor xmlns:cdr="http://schemas.openxmlformats.org/drawingml/2006/chartDrawing">
    <cdr:from>
      <cdr:x>0.88714</cdr:x>
      <cdr:y>0.25379</cdr:y>
    </cdr:from>
    <cdr:to>
      <cdr:x>0.972</cdr:x>
      <cdr:y>0.88463</cdr:y>
    </cdr:to>
    <cdr:sp macro="" textlink="">
      <cdr:nvSpPr>
        <cdr:cNvPr id="9" name="Rectángulo 8">
          <a:extLst xmlns:a="http://schemas.openxmlformats.org/drawingml/2006/main">
            <a:ext uri="{FF2B5EF4-FFF2-40B4-BE49-F238E27FC236}">
              <a16:creationId xmlns:a16="http://schemas.microsoft.com/office/drawing/2014/main" id="{A36C8105-34B3-07B4-674E-B15C62135301}"/>
            </a:ext>
          </a:extLst>
        </cdr:cNvPr>
        <cdr:cNvSpPr/>
      </cdr:nvSpPr>
      <cdr:spPr>
        <a:xfrm xmlns:a="http://schemas.openxmlformats.org/drawingml/2006/main">
          <a:off x="6173795" y="857249"/>
          <a:ext cx="590544" cy="2130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0.32216</cdr:x>
      <cdr:y>0.34577</cdr:y>
    </cdr:from>
    <cdr:to>
      <cdr:x>0.32216</cdr:x>
      <cdr:y>0.87774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DD192AFA-365B-6888-0215-12554A2847FA}"/>
            </a:ext>
          </a:extLst>
        </cdr:cNvPr>
        <cdr:cNvCxnSpPr/>
      </cdr:nvCxnSpPr>
      <cdr:spPr>
        <a:xfrm xmlns:a="http://schemas.openxmlformats.org/drawingml/2006/main">
          <a:off x="1586703" y="1161582"/>
          <a:ext cx="0" cy="178712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0.5198</cdr:x>
      <cdr:y>0.35482</cdr:y>
    </cdr:from>
    <cdr:to>
      <cdr:x>0.52069</cdr:x>
      <cdr:y>0.87688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C35C016D-CA91-0040-DD82-AEBBBFF55540}"/>
            </a:ext>
          </a:extLst>
        </cdr:cNvPr>
        <cdr:cNvCxnSpPr/>
      </cdr:nvCxnSpPr>
      <cdr:spPr>
        <a:xfrm xmlns:a="http://schemas.openxmlformats.org/drawingml/2006/main">
          <a:off x="2560116" y="1192001"/>
          <a:ext cx="4382" cy="175383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0.71589</cdr:x>
      <cdr:y>0.51554</cdr:y>
    </cdr:from>
    <cdr:to>
      <cdr:x>0.71642</cdr:x>
      <cdr:y>0.87695</cdr:y>
    </cdr:to>
    <cdr:cxnSp macro="">
      <cdr:nvCxnSpPr>
        <cdr:cNvPr id="10" name="Conector recto 9">
          <a:extLst xmlns:a="http://schemas.openxmlformats.org/drawingml/2006/main">
            <a:ext uri="{FF2B5EF4-FFF2-40B4-BE49-F238E27FC236}">
              <a16:creationId xmlns:a16="http://schemas.microsoft.com/office/drawing/2014/main" id="{994E8892-5F61-7D42-62FB-74993BB2AA06}"/>
            </a:ext>
          </a:extLst>
        </cdr:cNvPr>
        <cdr:cNvCxnSpPr/>
      </cdr:nvCxnSpPr>
      <cdr:spPr>
        <a:xfrm xmlns:a="http://schemas.openxmlformats.org/drawingml/2006/main">
          <a:off x="3525924" y="1731941"/>
          <a:ext cx="2604" cy="121413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0.9228</cdr:x>
      <cdr:y>0.50423</cdr:y>
    </cdr:from>
    <cdr:to>
      <cdr:x>0.92288</cdr:x>
      <cdr:y>0.87841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BB3CA2DD-F43F-AE07-B2B9-A9A0ABBA9DF0}"/>
            </a:ext>
          </a:extLst>
        </cdr:cNvPr>
        <cdr:cNvCxnSpPr/>
      </cdr:nvCxnSpPr>
      <cdr:spPr>
        <a:xfrm xmlns:a="http://schemas.openxmlformats.org/drawingml/2006/main">
          <a:off x="4544967" y="1693917"/>
          <a:ext cx="423" cy="125706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0.12248</cdr:x>
      <cdr:y>0.19183</cdr:y>
    </cdr:from>
    <cdr:to>
      <cdr:x>0.12298</cdr:x>
      <cdr:y>0.87701</cdr:y>
    </cdr:to>
    <cdr:cxnSp macro="">
      <cdr:nvCxnSpPr>
        <cdr:cNvPr id="21" name="Conector recto 20">
          <a:extLst xmlns:a="http://schemas.openxmlformats.org/drawingml/2006/main">
            <a:ext uri="{FF2B5EF4-FFF2-40B4-BE49-F238E27FC236}">
              <a16:creationId xmlns:a16="http://schemas.microsoft.com/office/drawing/2014/main" id="{3E81AA9C-BF85-BA1A-DD67-12DDCD9006A7}"/>
            </a:ext>
          </a:extLst>
        </cdr:cNvPr>
        <cdr:cNvCxnSpPr/>
      </cdr:nvCxnSpPr>
      <cdr:spPr>
        <a:xfrm xmlns:a="http://schemas.openxmlformats.org/drawingml/2006/main" flipH="1">
          <a:off x="603252" y="644456"/>
          <a:ext cx="2433" cy="230181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" name="Google Shape;3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8" name="Google Shape;4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4" name="Google Shape;5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1" name="Google Shape;5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8" name="Google Shape;6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3" name="Google Shape;6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1" name="Google Shape;6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8" name="Google Shape;6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9" name="Google Shape;69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8" name="Google Shape;70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6" name="Google Shape;72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8267adbb4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e8267adbb4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e8267adbb4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8267adbb4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1e8267ad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8267adbb4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1e8267adbb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dt" idx="10"/>
          </p:nvPr>
        </p:nvSpPr>
        <p:spPr>
          <a:xfrm>
            <a:off x="5867400" y="63580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6" descr="Patrón de fondo&#10;&#10;Descripción generada automá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79ED70-E668-15E0-BA6F-2C1B363A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EAE1-0529-4202-AF54-2B448B3B8F38}" type="datetime1">
              <a:rPr lang="en-US" smtClean="0"/>
              <a:t>9/28/2023</a:t>
            </a:fld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3059B3-4BB4-7D52-8FAB-D995C17B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7205-41FB-46DE-B583-596CEB3EBE73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F1842B2-E7DD-B47C-00F1-431FA9992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7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sldNum" idx="12"/>
          </p:nvPr>
        </p:nvSpPr>
        <p:spPr>
          <a:xfrm>
            <a:off x="906277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10</a:t>
            </a:fld>
            <a:endParaRPr dirty="0"/>
          </a:p>
        </p:txBody>
      </p:sp>
      <p:sp>
        <p:nvSpPr>
          <p:cNvPr id="265" name="Google Shape;265;p7"/>
          <p:cNvSpPr txBox="1"/>
          <p:nvPr/>
        </p:nvSpPr>
        <p:spPr>
          <a:xfrm>
            <a:off x="2106592" y="806362"/>
            <a:ext cx="7563292" cy="46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Electoral CONSOLIDADO por Factores de Violencia e Indicativos de Fraude Electoral - 2023</a:t>
            </a:r>
            <a:endParaRPr sz="22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569974" y="1815075"/>
            <a:ext cx="1598556" cy="160513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Cálculo de riesgo por factores indicativos de fraude electoral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3707039" y="1822222"/>
            <a:ext cx="1598556" cy="160513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Cálculo de riesgo por factores de violencia</a:t>
            </a: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6160065" y="1872151"/>
            <a:ext cx="1598556" cy="4179487"/>
          </a:xfrm>
          <a:prstGeom prst="roundRect">
            <a:avLst>
              <a:gd name="adj" fmla="val 16667"/>
            </a:avLst>
          </a:prstGeom>
          <a:solidFill>
            <a:srgbClr val="8DA9DB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Cálculo de los municipios con coincidencia de factores en riesgo tanto por violencia como por factores indicativos de fraude</a:t>
            </a: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1563395" y="3804307"/>
            <a:ext cx="1598556" cy="1146736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por Factores Indicativos de Fraude Electoral </a:t>
            </a:r>
            <a:r>
              <a:rPr lang="es-CO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SIN TRASHUMANCIA</a:t>
            </a:r>
            <a:r>
              <a:rPr lang="es-CO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531 mpios (47%)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1530673" y="5286855"/>
            <a:ext cx="1598556" cy="1268690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por Factores Indicativos de Fraude Electoral </a:t>
            </a:r>
            <a:r>
              <a:rPr lang="es-CO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 TRASHUMANCIA</a:t>
            </a:r>
            <a:r>
              <a:rPr lang="es-CO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596 mpios (53%)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447853" y="2469247"/>
            <a:ext cx="1598556" cy="1354155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</a:t>
            </a:r>
            <a:r>
              <a:rPr lang="es-CO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SIN TRASHUMANCIA</a:t>
            </a: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159 mpios (14%)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8447853" y="4023643"/>
            <a:ext cx="1674208" cy="1284046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</a:t>
            </a:r>
            <a:r>
              <a:rPr lang="es-CO" sz="11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 TRASHUMANCIA </a:t>
            </a: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 166 mpios (15%)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7907327" y="2724479"/>
            <a:ext cx="356331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3694803" y="3823403"/>
            <a:ext cx="1598556" cy="768577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por Factores de Violencia:  312 mpios (28%)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5" name="Google Shape;275;p7"/>
          <p:cNvSpPr/>
          <p:nvPr/>
        </p:nvSpPr>
        <p:spPr>
          <a:xfrm rot="5400000">
            <a:off x="2204655" y="3394068"/>
            <a:ext cx="329193" cy="4363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 rot="5400000">
            <a:off x="2165354" y="4924903"/>
            <a:ext cx="329193" cy="4363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 rot="5400000">
            <a:off x="4341720" y="3403936"/>
            <a:ext cx="329193" cy="43637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7956665" y="4349664"/>
            <a:ext cx="356331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5615870" y="1822222"/>
            <a:ext cx="360000" cy="453412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11</a:t>
            </a:fld>
            <a:endParaRPr/>
          </a:p>
        </p:txBody>
      </p:sp>
      <p:sp>
        <p:nvSpPr>
          <p:cNvPr id="285" name="Google Shape;285;p8"/>
          <p:cNvSpPr txBox="1"/>
          <p:nvPr/>
        </p:nvSpPr>
        <p:spPr>
          <a:xfrm>
            <a:off x="1651802" y="3195600"/>
            <a:ext cx="888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</a:t>
            </a:r>
            <a:endParaRPr sz="3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SIN TRASHUMANCIA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  <p:sp>
        <p:nvSpPr>
          <p:cNvPr id="291" name="Google Shape;29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12</a:t>
            </a:fld>
            <a:endParaRPr/>
          </a:p>
        </p:txBody>
      </p:sp>
      <p:pic>
        <p:nvPicPr>
          <p:cNvPr id="292" name="Google Shape;292;p9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00" y="0"/>
            <a:ext cx="4848851" cy="68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 txBox="1"/>
          <p:nvPr/>
        </p:nvSpPr>
        <p:spPr>
          <a:xfrm>
            <a:off x="4993451" y="407196"/>
            <a:ext cx="666020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SIN TRASHUMANCIA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Riesgo por coincidencia factores indicativos de fraude electoral y de violencia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Elecciones </a:t>
            </a:r>
            <a:r>
              <a:rPr lang="es-CO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ocales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4" name="Google Shape;294;p9"/>
          <p:cNvGraphicFramePr/>
          <p:nvPr/>
        </p:nvGraphicFramePr>
        <p:xfrm>
          <a:off x="5579164" y="1479561"/>
          <a:ext cx="5953126" cy="313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5" name="Google Shape;295;p9"/>
          <p:cNvGraphicFramePr/>
          <p:nvPr/>
        </p:nvGraphicFramePr>
        <p:xfrm>
          <a:off x="5436290" y="4618048"/>
          <a:ext cx="6096000" cy="197167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Nivel de riesgo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2007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2015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2023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Diferencia No. Municipios 2023 Vs.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variación 2023 Vs.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-26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-56,52%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58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-8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-12,12%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102,50%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4,61%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13</a:t>
            </a:fld>
            <a:endParaRPr/>
          </a:p>
        </p:txBody>
      </p:sp>
      <p:sp>
        <p:nvSpPr>
          <p:cNvPr id="301" name="Google Shape;301;p10"/>
          <p:cNvSpPr txBox="1"/>
          <p:nvPr/>
        </p:nvSpPr>
        <p:spPr>
          <a:xfrm>
            <a:off x="1540800" y="2976600"/>
            <a:ext cx="91104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</a:t>
            </a:r>
            <a:endParaRPr sz="3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 TRASHUMANCIA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14</a:t>
            </a:fld>
            <a:endParaRPr/>
          </a:p>
        </p:txBody>
      </p:sp>
      <p:sp>
        <p:nvSpPr>
          <p:cNvPr id="308" name="Google Shape;308;p11"/>
          <p:cNvSpPr txBox="1"/>
          <p:nvPr/>
        </p:nvSpPr>
        <p:spPr>
          <a:xfrm>
            <a:off x="5015608" y="428578"/>
            <a:ext cx="666020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9" name="Google Shape;3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97" y="-297674"/>
            <a:ext cx="4846211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0" name="Google Shape;310;p11"/>
          <p:cNvGraphicFramePr/>
          <p:nvPr/>
        </p:nvGraphicFramePr>
        <p:xfrm>
          <a:off x="4926496" y="574352"/>
          <a:ext cx="6427300" cy="551847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9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6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medio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alto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extremo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municipios en riesgo por departamento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Número de municipios en riesgo del departamento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del total de mpios en riesgo del país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76.7%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 de 30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13.9%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 de 64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10.2%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26.4%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 de 125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19.9%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38.1%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 de 42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 de 40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6.0%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21.7%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 de 46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6.0%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71.4%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7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3.0%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16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26.7%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15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2.4%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8.7%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23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1.2%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4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37.5%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8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2.7%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37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10.3%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29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23.1%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13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7.1%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42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Amazonas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9.1%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11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123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19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25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13.3%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30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2.4%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6.7%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30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1.2%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8.3%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12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21.4%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14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 de 26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4.3%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47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1.2%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4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0.6%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O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350" marR="6350" marT="63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14.8%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166 de 1121 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15</a:t>
            </a:fld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295523" y="316337"/>
            <a:ext cx="4618575" cy="6479194"/>
            <a:chOff x="6555527" y="129208"/>
            <a:chExt cx="5205441" cy="6699718"/>
          </a:xfrm>
        </p:grpSpPr>
        <p:pic>
          <p:nvPicPr>
            <p:cNvPr id="317" name="Google Shape;317;p12"/>
            <p:cNvPicPr preferRelativeResize="0"/>
            <p:nvPr/>
          </p:nvPicPr>
          <p:blipFill rotWithShape="1">
            <a:blip r:embed="rId3">
              <a:alphaModFix/>
            </a:blip>
            <a:srcRect t="5652" b="5650"/>
            <a:stretch/>
          </p:blipFill>
          <p:spPr>
            <a:xfrm>
              <a:off x="6555527" y="306249"/>
              <a:ext cx="5205441" cy="6522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12"/>
            <p:cNvSpPr txBox="1"/>
            <p:nvPr/>
          </p:nvSpPr>
          <p:spPr>
            <a:xfrm>
              <a:off x="7238388" y="129208"/>
              <a:ext cx="3488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Riesgo consolidado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12"/>
          <p:cNvSpPr/>
          <p:nvPr/>
        </p:nvSpPr>
        <p:spPr>
          <a:xfrm>
            <a:off x="4563086" y="777941"/>
            <a:ext cx="319116" cy="295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12"/>
          <p:cNvGrpSpPr/>
          <p:nvPr/>
        </p:nvGrpSpPr>
        <p:grpSpPr>
          <a:xfrm>
            <a:off x="6697865" y="326276"/>
            <a:ext cx="4666285" cy="6361200"/>
            <a:chOff x="6697865" y="326276"/>
            <a:chExt cx="4666285" cy="6361200"/>
          </a:xfrm>
        </p:grpSpPr>
        <p:sp>
          <p:nvSpPr>
            <p:cNvPr id="321" name="Google Shape;321;p12"/>
            <p:cNvSpPr/>
            <p:nvPr/>
          </p:nvSpPr>
          <p:spPr>
            <a:xfrm>
              <a:off x="9046203" y="792154"/>
              <a:ext cx="640569" cy="454755"/>
            </a:xfrm>
            <a:custGeom>
              <a:avLst/>
              <a:gdLst/>
              <a:ahLst/>
              <a:cxnLst/>
              <a:rect l="l" t="t" r="r" b="b"/>
              <a:pathLst>
                <a:path w="640569" h="454755" extrusionOk="0">
                  <a:moveTo>
                    <a:pt x="264052" y="83127"/>
                  </a:moveTo>
                  <a:lnTo>
                    <a:pt x="454755" y="0"/>
                  </a:lnTo>
                  <a:lnTo>
                    <a:pt x="581891" y="44009"/>
                  </a:lnTo>
                  <a:lnTo>
                    <a:pt x="640569" y="176034"/>
                  </a:lnTo>
                  <a:lnTo>
                    <a:pt x="542772" y="268941"/>
                  </a:lnTo>
                  <a:lnTo>
                    <a:pt x="352069" y="308060"/>
                  </a:lnTo>
                  <a:lnTo>
                    <a:pt x="268941" y="454755"/>
                  </a:lnTo>
                  <a:lnTo>
                    <a:pt x="0" y="293390"/>
                  </a:lnTo>
                  <a:lnTo>
                    <a:pt x="210263" y="190704"/>
                  </a:lnTo>
                  <a:lnTo>
                    <a:pt x="264052" y="83127"/>
                  </a:lnTo>
                  <a:close/>
                </a:path>
              </a:pathLst>
            </a:custGeom>
            <a:solidFill>
              <a:srgbClr val="2E75B5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12"/>
            <p:cNvGrpSpPr/>
            <p:nvPr/>
          </p:nvGrpSpPr>
          <p:grpSpPr>
            <a:xfrm>
              <a:off x="6697865" y="326276"/>
              <a:ext cx="4666285" cy="6361200"/>
              <a:chOff x="6697865" y="326276"/>
              <a:chExt cx="4666285" cy="6361200"/>
            </a:xfrm>
          </p:grpSpPr>
          <p:grpSp>
            <p:nvGrpSpPr>
              <p:cNvPr id="323" name="Google Shape;323;p12"/>
              <p:cNvGrpSpPr/>
              <p:nvPr/>
            </p:nvGrpSpPr>
            <p:grpSpPr>
              <a:xfrm>
                <a:off x="6697865" y="326276"/>
                <a:ext cx="4666285" cy="6361200"/>
                <a:chOff x="287213" y="129208"/>
                <a:chExt cx="4846211" cy="6619996"/>
              </a:xfrm>
            </p:grpSpPr>
            <p:pic>
              <p:nvPicPr>
                <p:cNvPr id="324" name="Google Shape;324;p12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6956" b="1739"/>
                <a:stretch/>
              </p:blipFill>
              <p:spPr>
                <a:xfrm>
                  <a:off x="287213" y="487551"/>
                  <a:ext cx="4846211" cy="62616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5" name="Google Shape;325;p12"/>
                <p:cNvSpPr txBox="1"/>
                <p:nvPr/>
              </p:nvSpPr>
              <p:spPr>
                <a:xfrm>
                  <a:off x="966000" y="129208"/>
                  <a:ext cx="348863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s-CO" sz="1800" b="0" i="0" u="none" strike="noStrike" cap="none">
                      <a:solidFill>
                        <a:schemeClr val="dk1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Riesgo consolidado 2023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6" name="Google Shape;326;p12"/>
              <p:cNvSpPr/>
              <p:nvPr/>
            </p:nvSpPr>
            <p:spPr>
              <a:xfrm>
                <a:off x="9025304" y="1820008"/>
                <a:ext cx="215411" cy="290146"/>
              </a:xfrm>
              <a:custGeom>
                <a:avLst/>
                <a:gdLst/>
                <a:ahLst/>
                <a:cxnLst/>
                <a:rect l="l" t="t" r="r" b="b"/>
                <a:pathLst>
                  <a:path w="215411" h="290146" extrusionOk="0">
                    <a:moveTo>
                      <a:pt x="0" y="57150"/>
                    </a:moveTo>
                    <a:lnTo>
                      <a:pt x="101111" y="0"/>
                    </a:lnTo>
                    <a:lnTo>
                      <a:pt x="215411" y="241788"/>
                    </a:lnTo>
                    <a:lnTo>
                      <a:pt x="79131" y="290146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9562699" y="2478505"/>
                <a:ext cx="519764" cy="279133"/>
              </a:xfrm>
              <a:custGeom>
                <a:avLst/>
                <a:gdLst/>
                <a:ahLst/>
                <a:cxnLst/>
                <a:rect l="l" t="t" r="r" b="b"/>
                <a:pathLst>
                  <a:path w="519764" h="279133" extrusionOk="0">
                    <a:moveTo>
                      <a:pt x="9625" y="0"/>
                    </a:moveTo>
                    <a:lnTo>
                      <a:pt x="0" y="279133"/>
                    </a:lnTo>
                    <a:lnTo>
                      <a:pt x="221381" y="269508"/>
                    </a:lnTo>
                    <a:lnTo>
                      <a:pt x="221381" y="187693"/>
                    </a:lnTo>
                    <a:lnTo>
                      <a:pt x="519764" y="173255"/>
                    </a:lnTo>
                    <a:lnTo>
                      <a:pt x="394636" y="0"/>
                    </a:lnTo>
                    <a:lnTo>
                      <a:pt x="9625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9052193" y="2915798"/>
                <a:ext cx="1670891" cy="921744"/>
              </a:xfrm>
              <a:custGeom>
                <a:avLst/>
                <a:gdLst/>
                <a:ahLst/>
                <a:cxnLst/>
                <a:rect l="l" t="t" r="r" b="b"/>
                <a:pathLst>
                  <a:path w="1670891" h="921744" extrusionOk="0">
                    <a:moveTo>
                      <a:pt x="264405" y="352539"/>
                    </a:moveTo>
                    <a:lnTo>
                      <a:pt x="150564" y="697735"/>
                    </a:lnTo>
                    <a:lnTo>
                      <a:pt x="0" y="738130"/>
                    </a:lnTo>
                    <a:lnTo>
                      <a:pt x="22034" y="881349"/>
                    </a:lnTo>
                    <a:lnTo>
                      <a:pt x="172597" y="921744"/>
                    </a:lnTo>
                    <a:lnTo>
                      <a:pt x="800559" y="885021"/>
                    </a:lnTo>
                    <a:lnTo>
                      <a:pt x="991518" y="705079"/>
                    </a:lnTo>
                    <a:lnTo>
                      <a:pt x="1670891" y="521465"/>
                    </a:lnTo>
                    <a:lnTo>
                      <a:pt x="1623152" y="77118"/>
                    </a:lnTo>
                    <a:lnTo>
                      <a:pt x="1410159" y="0"/>
                    </a:lnTo>
                    <a:lnTo>
                      <a:pt x="264405" y="352539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9690212" y="3439115"/>
                <a:ext cx="1157161" cy="716145"/>
              </a:xfrm>
              <a:custGeom>
                <a:avLst/>
                <a:gdLst/>
                <a:ahLst/>
                <a:cxnLst/>
                <a:rect l="l" t="t" r="r" b="b"/>
                <a:pathLst>
                  <a:path w="1157161" h="716145" extrusionOk="0">
                    <a:moveTo>
                      <a:pt x="161841" y="360096"/>
                    </a:moveTo>
                    <a:lnTo>
                      <a:pt x="0" y="424832"/>
                    </a:lnTo>
                    <a:lnTo>
                      <a:pt x="352004" y="716145"/>
                    </a:lnTo>
                    <a:lnTo>
                      <a:pt x="930584" y="704007"/>
                    </a:lnTo>
                    <a:lnTo>
                      <a:pt x="1157161" y="441016"/>
                    </a:lnTo>
                    <a:lnTo>
                      <a:pt x="1149069" y="48552"/>
                    </a:lnTo>
                    <a:lnTo>
                      <a:pt x="1047919" y="0"/>
                    </a:lnTo>
                    <a:lnTo>
                      <a:pt x="352004" y="182071"/>
                    </a:lnTo>
                    <a:lnTo>
                      <a:pt x="161841" y="360096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2"/>
              <p:cNvSpPr/>
              <p:nvPr/>
            </p:nvSpPr>
            <p:spPr>
              <a:xfrm>
                <a:off x="9100457" y="4023360"/>
                <a:ext cx="487680" cy="478971"/>
              </a:xfrm>
              <a:custGeom>
                <a:avLst/>
                <a:gdLst/>
                <a:ahLst/>
                <a:cxnLst/>
                <a:rect l="l" t="t" r="r" b="b"/>
                <a:pathLst>
                  <a:path w="487680" h="478971" extrusionOk="0">
                    <a:moveTo>
                      <a:pt x="91440" y="74023"/>
                    </a:moveTo>
                    <a:lnTo>
                      <a:pt x="269966" y="0"/>
                    </a:lnTo>
                    <a:lnTo>
                      <a:pt x="487680" y="104503"/>
                    </a:lnTo>
                    <a:lnTo>
                      <a:pt x="418012" y="339634"/>
                    </a:lnTo>
                    <a:lnTo>
                      <a:pt x="239486" y="478971"/>
                    </a:lnTo>
                    <a:lnTo>
                      <a:pt x="0" y="269966"/>
                    </a:lnTo>
                    <a:lnTo>
                      <a:pt x="91440" y="74023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8764583" y="3525581"/>
                <a:ext cx="113212" cy="115960"/>
              </a:xfrm>
              <a:prstGeom prst="ellipse">
                <a:avLst/>
              </a:pr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>
                <a:off x="9805851" y="4763589"/>
                <a:ext cx="409303" cy="557348"/>
              </a:xfrm>
              <a:custGeom>
                <a:avLst/>
                <a:gdLst/>
                <a:ahLst/>
                <a:cxnLst/>
                <a:rect l="l" t="t" r="r" b="b"/>
                <a:pathLst>
                  <a:path w="409303" h="557348" extrusionOk="0">
                    <a:moveTo>
                      <a:pt x="8709" y="0"/>
                    </a:moveTo>
                    <a:lnTo>
                      <a:pt x="0" y="557348"/>
                    </a:lnTo>
                    <a:lnTo>
                      <a:pt x="357052" y="548640"/>
                    </a:lnTo>
                    <a:lnTo>
                      <a:pt x="409303" y="278674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>
                <a:off x="7891272" y="4315968"/>
                <a:ext cx="489204" cy="283464"/>
              </a:xfrm>
              <a:custGeom>
                <a:avLst/>
                <a:gdLst/>
                <a:ahLst/>
                <a:cxnLst/>
                <a:rect l="l" t="t" r="r" b="b"/>
                <a:pathLst>
                  <a:path w="489204" h="283464" extrusionOk="0">
                    <a:moveTo>
                      <a:pt x="489204" y="137160"/>
                    </a:moveTo>
                    <a:lnTo>
                      <a:pt x="260604" y="0"/>
                    </a:lnTo>
                    <a:lnTo>
                      <a:pt x="32004" y="22860"/>
                    </a:lnTo>
                    <a:lnTo>
                      <a:pt x="0" y="283464"/>
                    </a:lnTo>
                    <a:lnTo>
                      <a:pt x="182880" y="274320"/>
                    </a:lnTo>
                    <a:lnTo>
                      <a:pt x="489204" y="13716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2"/>
              <p:cNvSpPr/>
              <p:nvPr/>
            </p:nvSpPr>
            <p:spPr>
              <a:xfrm>
                <a:off x="7151649" y="4073912"/>
                <a:ext cx="289931" cy="282498"/>
              </a:xfrm>
              <a:custGeom>
                <a:avLst/>
                <a:gdLst/>
                <a:ahLst/>
                <a:cxnLst/>
                <a:rect l="l" t="t" r="r" b="b"/>
                <a:pathLst>
                  <a:path w="289931" h="282498" extrusionOk="0">
                    <a:moveTo>
                      <a:pt x="223024" y="0"/>
                    </a:moveTo>
                    <a:lnTo>
                      <a:pt x="0" y="52039"/>
                    </a:lnTo>
                    <a:lnTo>
                      <a:pt x="163551" y="282498"/>
                    </a:lnTo>
                    <a:lnTo>
                      <a:pt x="289931" y="104078"/>
                    </a:lnTo>
                    <a:lnTo>
                      <a:pt x="223024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2"/>
              <p:cNvSpPr/>
              <p:nvPr/>
            </p:nvSpPr>
            <p:spPr>
              <a:xfrm>
                <a:off x="8076177" y="1859485"/>
                <a:ext cx="233203" cy="214792"/>
              </a:xfrm>
              <a:custGeom>
                <a:avLst/>
                <a:gdLst/>
                <a:ahLst/>
                <a:cxnLst/>
                <a:rect l="l" t="t" r="r" b="b"/>
                <a:pathLst>
                  <a:path w="233203" h="214792" extrusionOk="0">
                    <a:moveTo>
                      <a:pt x="147286" y="0"/>
                    </a:moveTo>
                    <a:lnTo>
                      <a:pt x="0" y="6136"/>
                    </a:lnTo>
                    <a:lnTo>
                      <a:pt x="153423" y="214792"/>
                    </a:lnTo>
                    <a:lnTo>
                      <a:pt x="233203" y="165696"/>
                    </a:lnTo>
                    <a:lnTo>
                      <a:pt x="147286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2"/>
              <p:cNvSpPr/>
              <p:nvPr/>
            </p:nvSpPr>
            <p:spPr>
              <a:xfrm>
                <a:off x="7630830" y="2942790"/>
                <a:ext cx="292423" cy="380613"/>
              </a:xfrm>
              <a:custGeom>
                <a:avLst/>
                <a:gdLst/>
                <a:ahLst/>
                <a:cxnLst/>
                <a:rect l="l" t="t" r="r" b="b"/>
                <a:pathLst>
                  <a:path w="292423" h="380613" extrusionOk="0">
                    <a:moveTo>
                      <a:pt x="0" y="13925"/>
                    </a:moveTo>
                    <a:lnTo>
                      <a:pt x="37133" y="348122"/>
                    </a:lnTo>
                    <a:lnTo>
                      <a:pt x="292423" y="380613"/>
                    </a:lnTo>
                    <a:lnTo>
                      <a:pt x="246007" y="0"/>
                    </a:lnTo>
                    <a:lnTo>
                      <a:pt x="0" y="13925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7567863" y="3663616"/>
                <a:ext cx="342900" cy="198521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98521" extrusionOk="0">
                    <a:moveTo>
                      <a:pt x="72190" y="0"/>
                    </a:moveTo>
                    <a:lnTo>
                      <a:pt x="0" y="84221"/>
                    </a:lnTo>
                    <a:lnTo>
                      <a:pt x="162426" y="198521"/>
                    </a:lnTo>
                    <a:lnTo>
                      <a:pt x="294774" y="150395"/>
                    </a:lnTo>
                    <a:lnTo>
                      <a:pt x="342900" y="18047"/>
                    </a:lnTo>
                    <a:lnTo>
                      <a:pt x="72190" y="0"/>
                    </a:lnTo>
                    <a:close/>
                  </a:path>
                </a:pathLst>
              </a:custGeom>
              <a:solidFill>
                <a:srgbClr val="2E75B5">
                  <a:alpha val="345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2"/>
              <p:cNvSpPr/>
              <p:nvPr/>
            </p:nvSpPr>
            <p:spPr>
              <a:xfrm>
                <a:off x="8487295" y="2356658"/>
                <a:ext cx="328352" cy="423949"/>
              </a:xfrm>
              <a:custGeom>
                <a:avLst/>
                <a:gdLst/>
                <a:ahLst/>
                <a:cxnLst/>
                <a:rect l="l" t="t" r="r" b="b"/>
                <a:pathLst>
                  <a:path w="328352" h="423949" extrusionOk="0">
                    <a:moveTo>
                      <a:pt x="315883" y="0"/>
                    </a:moveTo>
                    <a:lnTo>
                      <a:pt x="141316" y="87284"/>
                    </a:lnTo>
                    <a:lnTo>
                      <a:pt x="157941" y="153786"/>
                    </a:lnTo>
                    <a:lnTo>
                      <a:pt x="0" y="320040"/>
                    </a:lnTo>
                    <a:lnTo>
                      <a:pt x="83127" y="423949"/>
                    </a:lnTo>
                    <a:lnTo>
                      <a:pt x="328352" y="162098"/>
                    </a:lnTo>
                    <a:lnTo>
                      <a:pt x="315883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2"/>
              <p:cNvSpPr/>
              <p:nvPr/>
            </p:nvSpPr>
            <p:spPr>
              <a:xfrm>
                <a:off x="7942836" y="2618755"/>
                <a:ext cx="405798" cy="178552"/>
              </a:xfrm>
              <a:custGeom>
                <a:avLst/>
                <a:gdLst/>
                <a:ahLst/>
                <a:cxnLst/>
                <a:rect l="l" t="t" r="r" b="b"/>
                <a:pathLst>
                  <a:path w="405798" h="178552" extrusionOk="0">
                    <a:moveTo>
                      <a:pt x="0" y="0"/>
                    </a:moveTo>
                    <a:lnTo>
                      <a:pt x="21642" y="178552"/>
                    </a:lnTo>
                    <a:lnTo>
                      <a:pt x="405798" y="173141"/>
                    </a:lnTo>
                    <a:lnTo>
                      <a:pt x="3895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>
                <a:off x="9251769" y="2723606"/>
                <a:ext cx="796834" cy="163285"/>
              </a:xfrm>
              <a:custGeom>
                <a:avLst/>
                <a:gdLst/>
                <a:ahLst/>
                <a:cxnLst/>
                <a:rect l="l" t="t" r="r" b="b"/>
                <a:pathLst>
                  <a:path w="796834" h="163285" extrusionOk="0">
                    <a:moveTo>
                      <a:pt x="0" y="52251"/>
                    </a:moveTo>
                    <a:lnTo>
                      <a:pt x="692331" y="0"/>
                    </a:lnTo>
                    <a:lnTo>
                      <a:pt x="796834" y="68580"/>
                    </a:lnTo>
                    <a:lnTo>
                      <a:pt x="205740" y="163285"/>
                    </a:lnTo>
                    <a:lnTo>
                      <a:pt x="0" y="52251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2"/>
              <p:cNvSpPr/>
              <p:nvPr/>
            </p:nvSpPr>
            <p:spPr>
              <a:xfrm>
                <a:off x="8343190" y="1845839"/>
                <a:ext cx="176065" cy="244218"/>
              </a:xfrm>
              <a:custGeom>
                <a:avLst/>
                <a:gdLst/>
                <a:ahLst/>
                <a:cxnLst/>
                <a:rect l="l" t="t" r="r" b="b"/>
                <a:pathLst>
                  <a:path w="176065" h="244218" extrusionOk="0">
                    <a:moveTo>
                      <a:pt x="0" y="0"/>
                    </a:moveTo>
                    <a:lnTo>
                      <a:pt x="176065" y="0"/>
                    </a:lnTo>
                    <a:lnTo>
                      <a:pt x="147667" y="244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2"/>
              <p:cNvSpPr/>
              <p:nvPr/>
            </p:nvSpPr>
            <p:spPr>
              <a:xfrm>
                <a:off x="7820647" y="2320462"/>
                <a:ext cx="390573" cy="289484"/>
              </a:xfrm>
              <a:custGeom>
                <a:avLst/>
                <a:gdLst/>
                <a:ahLst/>
                <a:cxnLst/>
                <a:rect l="l" t="t" r="r" b="b"/>
                <a:pathLst>
                  <a:path w="390573" h="289484" extrusionOk="0">
                    <a:moveTo>
                      <a:pt x="0" y="4595"/>
                    </a:moveTo>
                    <a:lnTo>
                      <a:pt x="151634" y="147040"/>
                    </a:lnTo>
                    <a:lnTo>
                      <a:pt x="105685" y="284889"/>
                    </a:lnTo>
                    <a:lnTo>
                      <a:pt x="381383" y="289484"/>
                    </a:lnTo>
                    <a:lnTo>
                      <a:pt x="390573" y="128660"/>
                    </a:lnTo>
                    <a:lnTo>
                      <a:pt x="243534" y="114875"/>
                    </a:lnTo>
                    <a:lnTo>
                      <a:pt x="151634" y="0"/>
                    </a:lnTo>
                    <a:lnTo>
                      <a:pt x="0" y="4595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>
                <a:off x="8507896" y="2042491"/>
                <a:ext cx="228600" cy="253448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53448" extrusionOk="0">
                    <a:moveTo>
                      <a:pt x="94421" y="0"/>
                    </a:moveTo>
                    <a:lnTo>
                      <a:pt x="0" y="99392"/>
                    </a:lnTo>
                    <a:lnTo>
                      <a:pt x="89452" y="253448"/>
                    </a:lnTo>
                    <a:lnTo>
                      <a:pt x="228600" y="124239"/>
                    </a:lnTo>
                    <a:lnTo>
                      <a:pt x="94421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2"/>
              <p:cNvSpPr/>
              <p:nvPr/>
            </p:nvSpPr>
            <p:spPr>
              <a:xfrm>
                <a:off x="7991060" y="2074277"/>
                <a:ext cx="149816" cy="129689"/>
              </a:xfrm>
              <a:prstGeom prst="ellipse">
                <a:avLst/>
              </a:pr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2"/>
              <p:cNvSpPr/>
              <p:nvPr/>
            </p:nvSpPr>
            <p:spPr>
              <a:xfrm>
                <a:off x="8216630" y="3605719"/>
                <a:ext cx="298315" cy="252919"/>
              </a:xfrm>
              <a:custGeom>
                <a:avLst/>
                <a:gdLst/>
                <a:ahLst/>
                <a:cxnLst/>
                <a:rect l="l" t="t" r="r" b="b"/>
                <a:pathLst>
                  <a:path w="298315" h="252919" extrusionOk="0">
                    <a:moveTo>
                      <a:pt x="77821" y="0"/>
                    </a:moveTo>
                    <a:lnTo>
                      <a:pt x="0" y="97277"/>
                    </a:lnTo>
                    <a:lnTo>
                      <a:pt x="201038" y="252919"/>
                    </a:lnTo>
                    <a:lnTo>
                      <a:pt x="298315" y="149158"/>
                    </a:lnTo>
                    <a:lnTo>
                      <a:pt x="77821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>
                <a:off x="7857366" y="3459345"/>
                <a:ext cx="105197" cy="165887"/>
              </a:xfrm>
              <a:custGeom>
                <a:avLst/>
                <a:gdLst/>
                <a:ahLst/>
                <a:cxnLst/>
                <a:rect l="l" t="t" r="r" b="b"/>
                <a:pathLst>
                  <a:path w="105197" h="165887" extrusionOk="0">
                    <a:moveTo>
                      <a:pt x="0" y="0"/>
                    </a:moveTo>
                    <a:lnTo>
                      <a:pt x="105197" y="4046"/>
                    </a:lnTo>
                    <a:lnTo>
                      <a:pt x="105197" y="165887"/>
                    </a:lnTo>
                    <a:lnTo>
                      <a:pt x="0" y="1577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>
                <a:off x="8904844" y="2915798"/>
                <a:ext cx="90167" cy="82144"/>
              </a:xfrm>
              <a:prstGeom prst="ellipse">
                <a:avLst/>
              </a:pr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2"/>
              <p:cNvSpPr/>
              <p:nvPr/>
            </p:nvSpPr>
            <p:spPr>
              <a:xfrm>
                <a:off x="7269474" y="3960508"/>
                <a:ext cx="108000" cy="113403"/>
              </a:xfrm>
              <a:prstGeom prst="ellipse">
                <a:avLst/>
              </a:pr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2"/>
              <p:cNvSpPr/>
              <p:nvPr/>
            </p:nvSpPr>
            <p:spPr>
              <a:xfrm>
                <a:off x="8522873" y="3955534"/>
                <a:ext cx="403142" cy="282498"/>
              </a:xfrm>
              <a:custGeom>
                <a:avLst/>
                <a:gdLst/>
                <a:ahLst/>
                <a:cxnLst/>
                <a:rect l="l" t="t" r="r" b="b"/>
                <a:pathLst>
                  <a:path w="298315" h="252919" extrusionOk="0">
                    <a:moveTo>
                      <a:pt x="77821" y="0"/>
                    </a:moveTo>
                    <a:lnTo>
                      <a:pt x="0" y="97277"/>
                    </a:lnTo>
                    <a:lnTo>
                      <a:pt x="201038" y="252919"/>
                    </a:lnTo>
                    <a:lnTo>
                      <a:pt x="298315" y="149158"/>
                    </a:lnTo>
                    <a:lnTo>
                      <a:pt x="77821" y="0"/>
                    </a:lnTo>
                    <a:close/>
                  </a:path>
                </a:pathLst>
              </a:custGeom>
              <a:solidFill>
                <a:srgbClr val="2E75B5">
                  <a:alpha val="35294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0" name="Google Shape;350;p12"/>
          <p:cNvSpPr txBox="1"/>
          <p:nvPr/>
        </p:nvSpPr>
        <p:spPr>
          <a:xfrm>
            <a:off x="2843650" y="780157"/>
            <a:ext cx="60983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Aparecen 79 municipios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2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16</a:t>
            </a:fld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9515061" y="2332932"/>
            <a:ext cx="22661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79 municipios nuevos con riesgo consolidado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8" name="Google Shape;358;p13"/>
          <p:cNvGraphicFramePr/>
          <p:nvPr/>
        </p:nvGraphicFramePr>
        <p:xfrm>
          <a:off x="262257" y="240580"/>
          <a:ext cx="4535025" cy="607848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8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 Municipios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Nivel de riesgo 2023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Angostura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Betulia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Ciudad Bolívar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Buriticá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Campamento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Cañasgordas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Dabeiba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Guadalupe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Mutatá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Berrío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Salgar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Santo Domingo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Uramita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Urrao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Yondó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Almaguer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Guachené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Jambaló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Vega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López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Tejada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 de Quilichao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Coloso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Coveñas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Chalán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Roble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Morroa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Ovejas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Benito Abad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Cantagallo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Margarita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Montecristo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Viejo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Fernando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Rosa de Lima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Los Patios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4300" marR="4300" marT="43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Ocaña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Calixto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Cayetano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Tibú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Villa del Rosario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300" marR="4300" marT="43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graphicFrame>
        <p:nvGraphicFramePr>
          <p:cNvPr id="359" name="Google Shape;359;p13"/>
          <p:cNvGraphicFramePr/>
          <p:nvPr/>
        </p:nvGraphicFramePr>
        <p:xfrm>
          <a:off x="4948975" y="240797"/>
          <a:ext cx="4566075" cy="611705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4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 Municipios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Nivel de riesgo 2023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 Baudó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Condoto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Baudó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Iro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Unión Panamericana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Carlos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Pelayo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Valencia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Maicao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Manaure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Uribia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Granada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Mapiripán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Gaitán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Tola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Los Andes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58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Tumaco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Fortul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61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Rondón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Barranco Minas 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63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Colombia 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64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Cacahual 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65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Hato Corozal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Sácama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67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Asís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68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Guzmán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Soledad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70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Tunja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González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72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Neiva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73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Zona Bananera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74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Armenia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Dosquebradas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76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Dagua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77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Amazonas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Pedrera 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78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Miraflores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79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Cumaribo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625" marR="4625" marT="4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625" marR="4625" marT="4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  <p:sp>
        <p:nvSpPr>
          <p:cNvPr id="360" name="Google Shape;3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16</a:t>
            </a:fld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dt" idx="10"/>
          </p:nvPr>
        </p:nvSpPr>
        <p:spPr>
          <a:xfrm>
            <a:off x="4403175" y="64287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17</a:t>
            </a:fld>
            <a:endParaRPr/>
          </a:p>
        </p:txBody>
      </p:sp>
      <p:grpSp>
        <p:nvGrpSpPr>
          <p:cNvPr id="367" name="Google Shape;367;p14"/>
          <p:cNvGrpSpPr/>
          <p:nvPr/>
        </p:nvGrpSpPr>
        <p:grpSpPr>
          <a:xfrm>
            <a:off x="295523" y="316337"/>
            <a:ext cx="4618575" cy="6405138"/>
            <a:chOff x="6555527" y="129208"/>
            <a:chExt cx="5205441" cy="6699718"/>
          </a:xfrm>
        </p:grpSpPr>
        <p:pic>
          <p:nvPicPr>
            <p:cNvPr id="368" name="Google Shape;368;p14"/>
            <p:cNvPicPr preferRelativeResize="0"/>
            <p:nvPr/>
          </p:nvPicPr>
          <p:blipFill rotWithShape="1">
            <a:blip r:embed="rId3">
              <a:alphaModFix/>
            </a:blip>
            <a:srcRect t="5652" b="5650"/>
            <a:stretch/>
          </p:blipFill>
          <p:spPr>
            <a:xfrm>
              <a:off x="6555527" y="306249"/>
              <a:ext cx="5205441" cy="6522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14"/>
            <p:cNvSpPr txBox="1"/>
            <p:nvPr/>
          </p:nvSpPr>
          <p:spPr>
            <a:xfrm>
              <a:off x="7238388" y="129208"/>
              <a:ext cx="3488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Riesgo consolidado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70" name="Google Shape;370;p14"/>
          <p:cNvGraphicFramePr/>
          <p:nvPr/>
        </p:nvGraphicFramePr>
        <p:xfrm>
          <a:off x="4658005" y="1022211"/>
          <a:ext cx="2341675" cy="18390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6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Aparecen 79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Incrementa en 39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1" name="Google Shape;371;p14"/>
          <p:cNvSpPr/>
          <p:nvPr/>
        </p:nvSpPr>
        <p:spPr>
          <a:xfrm>
            <a:off x="4825660" y="1146420"/>
            <a:ext cx="319116" cy="295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81B02"/>
          </a:solidFill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FF0000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4859494" y="1684259"/>
            <a:ext cx="285282" cy="317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73" name="Google Shape;373;p14"/>
          <p:cNvGrpSpPr/>
          <p:nvPr/>
        </p:nvGrpSpPr>
        <p:grpSpPr>
          <a:xfrm>
            <a:off x="6855216" y="422404"/>
            <a:ext cx="4666285" cy="6361200"/>
            <a:chOff x="6855216" y="422404"/>
            <a:chExt cx="4666285" cy="6361200"/>
          </a:xfrm>
        </p:grpSpPr>
        <p:grpSp>
          <p:nvGrpSpPr>
            <p:cNvPr id="374" name="Google Shape;374;p14"/>
            <p:cNvGrpSpPr/>
            <p:nvPr/>
          </p:nvGrpSpPr>
          <p:grpSpPr>
            <a:xfrm>
              <a:off x="6855216" y="422404"/>
              <a:ext cx="4666285" cy="6361200"/>
              <a:chOff x="287213" y="129208"/>
              <a:chExt cx="4846211" cy="6619996"/>
            </a:xfrm>
          </p:grpSpPr>
          <p:pic>
            <p:nvPicPr>
              <p:cNvPr id="375" name="Google Shape;375;p14"/>
              <p:cNvPicPr preferRelativeResize="0"/>
              <p:nvPr/>
            </p:nvPicPr>
            <p:blipFill rotWithShape="1">
              <a:blip r:embed="rId4">
                <a:alphaModFix/>
              </a:blip>
              <a:srcRect t="6956" b="1739"/>
              <a:stretch/>
            </p:blipFill>
            <p:spPr>
              <a:xfrm>
                <a:off x="287213" y="487551"/>
                <a:ext cx="4846211" cy="62616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6" name="Google Shape;376;p14"/>
              <p:cNvSpPr txBox="1"/>
              <p:nvPr/>
            </p:nvSpPr>
            <p:spPr>
              <a:xfrm>
                <a:off x="966000" y="129208"/>
                <a:ext cx="34886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Gill Sans"/>
                  <a:buNone/>
                </a:pPr>
                <a:r>
                  <a:rPr lang="es-CO" sz="18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Riesgo consolidado 2023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7" name="Google Shape;377;p14"/>
            <p:cNvSpPr/>
            <p:nvPr/>
          </p:nvSpPr>
          <p:spPr>
            <a:xfrm>
              <a:off x="8969071" y="3792772"/>
              <a:ext cx="1033670" cy="715618"/>
            </a:xfrm>
            <a:custGeom>
              <a:avLst/>
              <a:gdLst/>
              <a:ahLst/>
              <a:cxnLst/>
              <a:rect l="l" t="t" r="r" b="b"/>
              <a:pathLst>
                <a:path w="1033670" h="715618" extrusionOk="0">
                  <a:moveTo>
                    <a:pt x="0" y="143124"/>
                  </a:moveTo>
                  <a:lnTo>
                    <a:pt x="7952" y="469127"/>
                  </a:lnTo>
                  <a:lnTo>
                    <a:pt x="230588" y="715618"/>
                  </a:lnTo>
                  <a:lnTo>
                    <a:pt x="508884" y="437322"/>
                  </a:lnTo>
                  <a:lnTo>
                    <a:pt x="397566" y="222637"/>
                  </a:lnTo>
                  <a:lnTo>
                    <a:pt x="1033670" y="246491"/>
                  </a:lnTo>
                  <a:lnTo>
                    <a:pt x="1017767" y="7951"/>
                  </a:lnTo>
                  <a:lnTo>
                    <a:pt x="405517" y="0"/>
                  </a:lnTo>
                  <a:lnTo>
                    <a:pt x="0" y="143124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8189843" y="4405023"/>
              <a:ext cx="826936" cy="516834"/>
            </a:xfrm>
            <a:custGeom>
              <a:avLst/>
              <a:gdLst/>
              <a:ahLst/>
              <a:cxnLst/>
              <a:rect l="l" t="t" r="r" b="b"/>
              <a:pathLst>
                <a:path w="826936" h="516834" extrusionOk="0">
                  <a:moveTo>
                    <a:pt x="310101" y="55659"/>
                  </a:moveTo>
                  <a:lnTo>
                    <a:pt x="302150" y="0"/>
                  </a:lnTo>
                  <a:lnTo>
                    <a:pt x="0" y="198782"/>
                  </a:lnTo>
                  <a:lnTo>
                    <a:pt x="532738" y="516834"/>
                  </a:lnTo>
                  <a:lnTo>
                    <a:pt x="826936" y="421419"/>
                  </a:lnTo>
                  <a:lnTo>
                    <a:pt x="310101" y="55659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9899374" y="2655736"/>
              <a:ext cx="461176" cy="238539"/>
            </a:xfrm>
            <a:custGeom>
              <a:avLst/>
              <a:gdLst/>
              <a:ahLst/>
              <a:cxnLst/>
              <a:rect l="l" t="t" r="r" b="b"/>
              <a:pathLst>
                <a:path w="461176" h="238539" extrusionOk="0">
                  <a:moveTo>
                    <a:pt x="0" y="15902"/>
                  </a:moveTo>
                  <a:lnTo>
                    <a:pt x="7951" y="143123"/>
                  </a:lnTo>
                  <a:lnTo>
                    <a:pt x="174929" y="127221"/>
                  </a:lnTo>
                  <a:lnTo>
                    <a:pt x="302149" y="238539"/>
                  </a:lnTo>
                  <a:lnTo>
                    <a:pt x="461176" y="182880"/>
                  </a:lnTo>
                  <a:lnTo>
                    <a:pt x="326003" y="0"/>
                  </a:lnTo>
                  <a:lnTo>
                    <a:pt x="0" y="15902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8285259" y="4015409"/>
              <a:ext cx="906449" cy="707666"/>
            </a:xfrm>
            <a:custGeom>
              <a:avLst/>
              <a:gdLst/>
              <a:ahLst/>
              <a:cxnLst/>
              <a:rect l="l" t="t" r="r" b="b"/>
              <a:pathLst>
                <a:path w="906449" h="707666" extrusionOk="0">
                  <a:moveTo>
                    <a:pt x="0" y="166977"/>
                  </a:moveTo>
                  <a:lnTo>
                    <a:pt x="469127" y="667909"/>
                  </a:lnTo>
                  <a:lnTo>
                    <a:pt x="906449" y="707666"/>
                  </a:lnTo>
                  <a:lnTo>
                    <a:pt x="198783" y="0"/>
                  </a:lnTo>
                  <a:lnTo>
                    <a:pt x="0" y="166977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7315200" y="3848431"/>
              <a:ext cx="659958" cy="524786"/>
            </a:xfrm>
            <a:custGeom>
              <a:avLst/>
              <a:gdLst/>
              <a:ahLst/>
              <a:cxnLst/>
              <a:rect l="l" t="t" r="r" b="b"/>
              <a:pathLst>
                <a:path w="659958" h="524786" extrusionOk="0">
                  <a:moveTo>
                    <a:pt x="0" y="349858"/>
                  </a:moveTo>
                  <a:lnTo>
                    <a:pt x="270344" y="198783"/>
                  </a:lnTo>
                  <a:lnTo>
                    <a:pt x="286247" y="0"/>
                  </a:lnTo>
                  <a:lnTo>
                    <a:pt x="405517" y="0"/>
                  </a:lnTo>
                  <a:lnTo>
                    <a:pt x="437322" y="182880"/>
                  </a:lnTo>
                  <a:lnTo>
                    <a:pt x="532737" y="127221"/>
                  </a:lnTo>
                  <a:lnTo>
                    <a:pt x="659958" y="278296"/>
                  </a:lnTo>
                  <a:lnTo>
                    <a:pt x="500932" y="492981"/>
                  </a:lnTo>
                  <a:lnTo>
                    <a:pt x="270344" y="357809"/>
                  </a:lnTo>
                  <a:lnTo>
                    <a:pt x="111318" y="524786"/>
                  </a:lnTo>
                  <a:lnTo>
                    <a:pt x="0" y="349858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8372723" y="1666832"/>
              <a:ext cx="143123" cy="159026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7633252" y="2321781"/>
              <a:ext cx="540689" cy="381662"/>
            </a:xfrm>
            <a:custGeom>
              <a:avLst/>
              <a:gdLst/>
              <a:ahLst/>
              <a:cxnLst/>
              <a:rect l="l" t="t" r="r" b="b"/>
              <a:pathLst>
                <a:path w="540689" h="310100" extrusionOk="0">
                  <a:moveTo>
                    <a:pt x="0" y="79513"/>
                  </a:moveTo>
                  <a:lnTo>
                    <a:pt x="182880" y="310100"/>
                  </a:lnTo>
                  <a:lnTo>
                    <a:pt x="540689" y="127220"/>
                  </a:lnTo>
                  <a:lnTo>
                    <a:pt x="405517" y="0"/>
                  </a:lnTo>
                  <a:lnTo>
                    <a:pt x="198783" y="143123"/>
                  </a:lnTo>
                  <a:lnTo>
                    <a:pt x="103367" y="7951"/>
                  </a:lnTo>
                  <a:lnTo>
                    <a:pt x="0" y="79513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776376" y="2918129"/>
              <a:ext cx="461175" cy="445273"/>
            </a:xfrm>
            <a:custGeom>
              <a:avLst/>
              <a:gdLst/>
              <a:ahLst/>
              <a:cxnLst/>
              <a:rect l="l" t="t" r="r" b="b"/>
              <a:pathLst>
                <a:path w="461175" h="445273" extrusionOk="0">
                  <a:moveTo>
                    <a:pt x="0" y="119269"/>
                  </a:moveTo>
                  <a:lnTo>
                    <a:pt x="461175" y="0"/>
                  </a:lnTo>
                  <a:lnTo>
                    <a:pt x="318052" y="445273"/>
                  </a:lnTo>
                  <a:lnTo>
                    <a:pt x="47707" y="397565"/>
                  </a:lnTo>
                  <a:lnTo>
                    <a:pt x="0" y="119269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 rot="1882764">
              <a:off x="8545752" y="2217932"/>
              <a:ext cx="152821" cy="413468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847937" y="3784821"/>
              <a:ext cx="524786" cy="286247"/>
            </a:xfrm>
            <a:custGeom>
              <a:avLst/>
              <a:gdLst/>
              <a:ahLst/>
              <a:cxnLst/>
              <a:rect l="l" t="t" r="r" b="b"/>
              <a:pathLst>
                <a:path w="524786" h="286247" extrusionOk="0">
                  <a:moveTo>
                    <a:pt x="0" y="55659"/>
                  </a:moveTo>
                  <a:lnTo>
                    <a:pt x="95416" y="286247"/>
                  </a:lnTo>
                  <a:lnTo>
                    <a:pt x="508884" y="206734"/>
                  </a:lnTo>
                  <a:lnTo>
                    <a:pt x="524786" y="0"/>
                  </a:lnTo>
                  <a:lnTo>
                    <a:pt x="0" y="55659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8575391" flipH="1">
              <a:off x="8723505" y="2397065"/>
              <a:ext cx="288000" cy="114075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18</a:t>
            </a:fld>
            <a:endParaRPr/>
          </a:p>
        </p:txBody>
      </p:sp>
      <p:sp>
        <p:nvSpPr>
          <p:cNvPr id="394" name="Google Shape;394;p15"/>
          <p:cNvSpPr txBox="1"/>
          <p:nvPr/>
        </p:nvSpPr>
        <p:spPr>
          <a:xfrm>
            <a:off x="1250885" y="2836882"/>
            <a:ext cx="406859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 municipios pasaron de riesgo medio a alto.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municipios pasaron de riesgo medio a extremo.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25 municipios pasaron de riesgo alto a extremo.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5" name="Google Shape;395;p15"/>
          <p:cNvSpPr txBox="1"/>
          <p:nvPr/>
        </p:nvSpPr>
        <p:spPr>
          <a:xfrm>
            <a:off x="1250885" y="1720723"/>
            <a:ext cx="4068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 39 municipios aumentó el nivel de riesgo respecto del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6" name="Google Shape;396;p15"/>
          <p:cNvGraphicFramePr/>
          <p:nvPr/>
        </p:nvGraphicFramePr>
        <p:xfrm>
          <a:off x="6331098" y="286991"/>
          <a:ext cx="4656875" cy="62850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3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4725" marR="4725" marT="47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4725" marR="4725" marT="47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4725" marR="4725" marT="47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2019</a:t>
                      </a:r>
                      <a:endParaRPr sz="1400" u="none" strike="noStrike" cap="none"/>
                    </a:p>
                  </a:txBody>
                  <a:tcPr marL="4725" marR="4725" marT="47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2023</a:t>
                      </a:r>
                      <a:endParaRPr sz="1400" u="none" strike="noStrike" cap="none"/>
                    </a:p>
                  </a:txBody>
                  <a:tcPr marL="4725" marR="4725" marT="47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Peque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Norosí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Pablo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Paez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 Baudó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San Juan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Nuquí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Quito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Llanada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Bárbara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Onofre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Líbano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Cravo Norte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Leguízamo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Medellín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Anorí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Briceño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Bagre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Remedios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Zaragoza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Barranquilla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Arenal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Florencia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Cartagena del Chairá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Buenos Aires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Tambo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Inzá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Bagadó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Istmina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Nóvita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Tadó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Cumbitara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Charco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Leiva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Magüi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Policarpa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Santander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del Guaviare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Calamar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725" marR="4725" marT="47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  <p:sp>
        <p:nvSpPr>
          <p:cNvPr id="397" name="Google Shape;397;p15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19</a:t>
            </a:fld>
            <a:endParaRPr/>
          </a:p>
        </p:txBody>
      </p:sp>
      <p:grpSp>
        <p:nvGrpSpPr>
          <p:cNvPr id="403" name="Google Shape;403;p16"/>
          <p:cNvGrpSpPr/>
          <p:nvPr/>
        </p:nvGrpSpPr>
        <p:grpSpPr>
          <a:xfrm>
            <a:off x="295523" y="365263"/>
            <a:ext cx="4618575" cy="6356212"/>
            <a:chOff x="6555527" y="129208"/>
            <a:chExt cx="5205441" cy="6699718"/>
          </a:xfrm>
        </p:grpSpPr>
        <p:pic>
          <p:nvPicPr>
            <p:cNvPr id="404" name="Google Shape;404;p16"/>
            <p:cNvPicPr preferRelativeResize="0"/>
            <p:nvPr/>
          </p:nvPicPr>
          <p:blipFill rotWithShape="1">
            <a:blip r:embed="rId3">
              <a:alphaModFix/>
            </a:blip>
            <a:srcRect t="5652" b="5650"/>
            <a:stretch/>
          </p:blipFill>
          <p:spPr>
            <a:xfrm>
              <a:off x="6555527" y="498540"/>
              <a:ext cx="5205441" cy="6330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16"/>
            <p:cNvSpPr txBox="1"/>
            <p:nvPr/>
          </p:nvSpPr>
          <p:spPr>
            <a:xfrm>
              <a:off x="7238388" y="129208"/>
              <a:ext cx="3488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Riesgo consolidado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16"/>
          <p:cNvGrpSpPr/>
          <p:nvPr/>
        </p:nvGrpSpPr>
        <p:grpSpPr>
          <a:xfrm>
            <a:off x="6846669" y="365263"/>
            <a:ext cx="4666285" cy="6361200"/>
            <a:chOff x="6846669" y="365263"/>
            <a:chExt cx="4666285" cy="6361200"/>
          </a:xfrm>
        </p:grpSpPr>
        <p:grpSp>
          <p:nvGrpSpPr>
            <p:cNvPr id="407" name="Google Shape;407;p16"/>
            <p:cNvGrpSpPr/>
            <p:nvPr/>
          </p:nvGrpSpPr>
          <p:grpSpPr>
            <a:xfrm>
              <a:off x="6846669" y="365263"/>
              <a:ext cx="4666285" cy="6361200"/>
              <a:chOff x="287213" y="129208"/>
              <a:chExt cx="4846211" cy="6619996"/>
            </a:xfrm>
          </p:grpSpPr>
          <p:pic>
            <p:nvPicPr>
              <p:cNvPr id="408" name="Google Shape;408;p16"/>
              <p:cNvPicPr preferRelativeResize="0"/>
              <p:nvPr/>
            </p:nvPicPr>
            <p:blipFill rotWithShape="1">
              <a:blip r:embed="rId4">
                <a:alphaModFix/>
              </a:blip>
              <a:srcRect t="6956" b="1739"/>
              <a:stretch/>
            </p:blipFill>
            <p:spPr>
              <a:xfrm>
                <a:off x="287213" y="487551"/>
                <a:ext cx="4846211" cy="62616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" name="Google Shape;409;p16"/>
              <p:cNvSpPr txBox="1"/>
              <p:nvPr/>
            </p:nvSpPr>
            <p:spPr>
              <a:xfrm>
                <a:off x="966000" y="129208"/>
                <a:ext cx="34886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Gill Sans"/>
                  <a:buNone/>
                </a:pPr>
                <a:r>
                  <a:rPr lang="es-CO" sz="18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Riesgo consolidado 2023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16"/>
            <p:cNvSpPr/>
            <p:nvPr/>
          </p:nvSpPr>
          <p:spPr>
            <a:xfrm>
              <a:off x="8499944" y="3776870"/>
              <a:ext cx="636105" cy="803081"/>
            </a:xfrm>
            <a:custGeom>
              <a:avLst/>
              <a:gdLst/>
              <a:ahLst/>
              <a:cxnLst/>
              <a:rect l="l" t="t" r="r" b="b"/>
              <a:pathLst>
                <a:path w="636105" h="803081" extrusionOk="0">
                  <a:moveTo>
                    <a:pt x="182880" y="0"/>
                  </a:moveTo>
                  <a:lnTo>
                    <a:pt x="0" y="103367"/>
                  </a:lnTo>
                  <a:lnTo>
                    <a:pt x="143124" y="485029"/>
                  </a:lnTo>
                  <a:lnTo>
                    <a:pt x="508884" y="803081"/>
                  </a:lnTo>
                  <a:lnTo>
                    <a:pt x="636105" y="596347"/>
                  </a:lnTo>
                  <a:lnTo>
                    <a:pt x="445273" y="381662"/>
                  </a:lnTo>
                  <a:lnTo>
                    <a:pt x="238539" y="3101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7426518" y="4134678"/>
              <a:ext cx="389614" cy="326004"/>
            </a:xfrm>
            <a:custGeom>
              <a:avLst/>
              <a:gdLst/>
              <a:ahLst/>
              <a:cxnLst/>
              <a:rect l="l" t="t" r="r" b="b"/>
              <a:pathLst>
                <a:path w="389614" h="326004" extrusionOk="0">
                  <a:moveTo>
                    <a:pt x="190832" y="0"/>
                  </a:moveTo>
                  <a:lnTo>
                    <a:pt x="0" y="182880"/>
                  </a:lnTo>
                  <a:lnTo>
                    <a:pt x="182880" y="326004"/>
                  </a:lnTo>
                  <a:lnTo>
                    <a:pt x="389614" y="262393"/>
                  </a:lnTo>
                  <a:lnTo>
                    <a:pt x="190832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8158038" y="2242268"/>
              <a:ext cx="500932" cy="333955"/>
            </a:xfrm>
            <a:custGeom>
              <a:avLst/>
              <a:gdLst/>
              <a:ahLst/>
              <a:cxnLst/>
              <a:rect l="l" t="t" r="r" b="b"/>
              <a:pathLst>
                <a:path w="500932" h="333955" extrusionOk="0">
                  <a:moveTo>
                    <a:pt x="326004" y="0"/>
                  </a:moveTo>
                  <a:lnTo>
                    <a:pt x="127221" y="166977"/>
                  </a:lnTo>
                  <a:lnTo>
                    <a:pt x="0" y="166977"/>
                  </a:lnTo>
                  <a:lnTo>
                    <a:pt x="47708" y="270344"/>
                  </a:lnTo>
                  <a:lnTo>
                    <a:pt x="286247" y="333955"/>
                  </a:lnTo>
                  <a:lnTo>
                    <a:pt x="500932" y="87464"/>
                  </a:lnTo>
                  <a:lnTo>
                    <a:pt x="326004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7712765" y="2210463"/>
              <a:ext cx="421419" cy="413467"/>
            </a:xfrm>
            <a:custGeom>
              <a:avLst/>
              <a:gdLst/>
              <a:ahLst/>
              <a:cxnLst/>
              <a:rect l="l" t="t" r="r" b="b"/>
              <a:pathLst>
                <a:path w="421419" h="413467" extrusionOk="0">
                  <a:moveTo>
                    <a:pt x="0" y="143123"/>
                  </a:moveTo>
                  <a:lnTo>
                    <a:pt x="198783" y="0"/>
                  </a:lnTo>
                  <a:lnTo>
                    <a:pt x="421419" y="254441"/>
                  </a:lnTo>
                  <a:lnTo>
                    <a:pt x="87465" y="413467"/>
                  </a:lnTo>
                  <a:lnTo>
                    <a:pt x="0" y="143123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7725335" y="3207124"/>
              <a:ext cx="517712" cy="578223"/>
            </a:xfrm>
            <a:custGeom>
              <a:avLst/>
              <a:gdLst/>
              <a:ahLst/>
              <a:cxnLst/>
              <a:rect l="l" t="t" r="r" b="b"/>
              <a:pathLst>
                <a:path w="517712" h="578223" extrusionOk="0">
                  <a:moveTo>
                    <a:pt x="389965" y="0"/>
                  </a:moveTo>
                  <a:lnTo>
                    <a:pt x="517712" y="47064"/>
                  </a:lnTo>
                  <a:lnTo>
                    <a:pt x="403412" y="309282"/>
                  </a:lnTo>
                  <a:lnTo>
                    <a:pt x="302559" y="578223"/>
                  </a:lnTo>
                  <a:lnTo>
                    <a:pt x="0" y="531158"/>
                  </a:lnTo>
                  <a:lnTo>
                    <a:pt x="154641" y="356347"/>
                  </a:lnTo>
                  <a:lnTo>
                    <a:pt x="13447" y="208429"/>
                  </a:lnTo>
                  <a:lnTo>
                    <a:pt x="121024" y="87405"/>
                  </a:lnTo>
                  <a:lnTo>
                    <a:pt x="349624" y="114300"/>
                  </a:lnTo>
                  <a:lnTo>
                    <a:pt x="389965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7819465" y="2554941"/>
              <a:ext cx="457200" cy="477371"/>
            </a:xfrm>
            <a:custGeom>
              <a:avLst/>
              <a:gdLst/>
              <a:ahLst/>
              <a:cxnLst/>
              <a:rect l="l" t="t" r="r" b="b"/>
              <a:pathLst>
                <a:path w="457200" h="477371" extrusionOk="0">
                  <a:moveTo>
                    <a:pt x="457200" y="302559"/>
                  </a:moveTo>
                  <a:lnTo>
                    <a:pt x="248770" y="477371"/>
                  </a:lnTo>
                  <a:lnTo>
                    <a:pt x="33617" y="302559"/>
                  </a:lnTo>
                  <a:lnTo>
                    <a:pt x="0" y="73959"/>
                  </a:lnTo>
                  <a:lnTo>
                    <a:pt x="174811" y="0"/>
                  </a:lnTo>
                  <a:lnTo>
                    <a:pt x="275664" y="242047"/>
                  </a:lnTo>
                  <a:lnTo>
                    <a:pt x="410135" y="235324"/>
                  </a:lnTo>
                  <a:lnTo>
                    <a:pt x="457200" y="302559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9493624" y="2520365"/>
              <a:ext cx="161364" cy="103565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 rot="4732913">
              <a:off x="9242977" y="2140373"/>
              <a:ext cx="221877" cy="86616"/>
            </a:xfrm>
            <a:prstGeom prst="rect">
              <a:avLst/>
            </a:prstGeom>
            <a:solidFill>
              <a:srgbClr val="2C6F93">
                <a:alpha val="3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 rot="3109060">
              <a:off x="8814268" y="2270180"/>
              <a:ext cx="92558" cy="254442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aphicFrame>
        <p:nvGraphicFramePr>
          <p:cNvPr id="419" name="Google Shape;419;p16"/>
          <p:cNvGraphicFramePr/>
          <p:nvPr/>
        </p:nvGraphicFramePr>
        <p:xfrm>
          <a:off x="4658005" y="1022211"/>
          <a:ext cx="2341675" cy="20168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6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Aparecen 79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Incrementa en 39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 mantiene en 42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0" name="Google Shape;420;p16"/>
          <p:cNvSpPr/>
          <p:nvPr/>
        </p:nvSpPr>
        <p:spPr>
          <a:xfrm>
            <a:off x="4825660" y="1146420"/>
            <a:ext cx="319116" cy="295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81B02"/>
          </a:solidFill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FF0000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4842577" y="1681093"/>
            <a:ext cx="285282" cy="317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C7715"/>
          </a:solidFill>
          <a:ln w="15875" cap="flat" cmpd="sng">
            <a:solidFill>
              <a:srgbClr val="FC77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2" name="Google Shape;422;p16"/>
          <p:cNvSpPr/>
          <p:nvPr/>
        </p:nvSpPr>
        <p:spPr>
          <a:xfrm>
            <a:off x="4825660" y="2265923"/>
            <a:ext cx="319116" cy="254442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C000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3" name="Google Shape;423;p16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  <p:pic>
        <p:nvPicPr>
          <p:cNvPr id="96" name="Google Shape;96;p6" descr="Escala de tiemp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7100" y="0"/>
            <a:ext cx="12191975" cy="685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20</a:t>
            </a:fld>
            <a:endParaRPr/>
          </a:p>
        </p:txBody>
      </p:sp>
      <p:sp>
        <p:nvSpPr>
          <p:cNvPr id="429" name="Google Shape;429;p17"/>
          <p:cNvSpPr txBox="1"/>
          <p:nvPr/>
        </p:nvSpPr>
        <p:spPr>
          <a:xfrm>
            <a:off x="7893934" y="3177557"/>
            <a:ext cx="3558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42 municipios registran el mismo riesgo que en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0" name="Google Shape;430;p17"/>
          <p:cNvGraphicFramePr/>
          <p:nvPr/>
        </p:nvGraphicFramePr>
        <p:xfrm>
          <a:off x="488502" y="1212974"/>
          <a:ext cx="3348825" cy="449827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6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Bello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Cáceres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Ituango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Murindó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Nechí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Andrés de Cuerquía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Tarazá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Toledo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Valdivia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Vigía del Fuerte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Quibdó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Bojayá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Carmen de Atrato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Litoral del San Juan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Lloró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Atrato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Riosucio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Sipí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Barbacoas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Rosario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Mallama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Olaya Herrera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Francisco Pizarro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Ricaurte</a:t>
                      </a:r>
                      <a:endParaRPr sz="1400" u="none" strike="noStrike" cap="none"/>
                    </a:p>
                  </a:txBody>
                  <a:tcPr marL="8000" marR="8000" marT="80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31" name="Google Shape;431;p17"/>
          <p:cNvGraphicFramePr/>
          <p:nvPr/>
        </p:nvGraphicFramePr>
        <p:xfrm>
          <a:off x="3944332" y="1213102"/>
          <a:ext cx="3802325" cy="44979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4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Popayán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Caldono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Suárez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Toribío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Cúcuta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Hacarí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Playa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Pereira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Pueblo Rico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Carmen de Bolívar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Vicente del Caguán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Albania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Ibagué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Buenaventura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0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Saravena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Aguazul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32" name="Google Shape;432;p17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21</a:t>
            </a:fld>
            <a:endParaRPr/>
          </a:p>
        </p:txBody>
      </p:sp>
      <p:grpSp>
        <p:nvGrpSpPr>
          <p:cNvPr id="438" name="Google Shape;438;p18"/>
          <p:cNvGrpSpPr/>
          <p:nvPr/>
        </p:nvGrpSpPr>
        <p:grpSpPr>
          <a:xfrm>
            <a:off x="224002" y="314664"/>
            <a:ext cx="4618575" cy="6543335"/>
            <a:chOff x="6555527" y="129208"/>
            <a:chExt cx="5205441" cy="6440669"/>
          </a:xfrm>
        </p:grpSpPr>
        <p:pic>
          <p:nvPicPr>
            <p:cNvPr id="439" name="Google Shape;439;p18"/>
            <p:cNvPicPr preferRelativeResize="0"/>
            <p:nvPr/>
          </p:nvPicPr>
          <p:blipFill rotWithShape="1">
            <a:blip r:embed="rId3">
              <a:alphaModFix/>
            </a:blip>
            <a:srcRect t="5652" b="5650"/>
            <a:stretch/>
          </p:blipFill>
          <p:spPr>
            <a:xfrm>
              <a:off x="6555527" y="498540"/>
              <a:ext cx="5205441" cy="6071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18"/>
            <p:cNvSpPr txBox="1"/>
            <p:nvPr/>
          </p:nvSpPr>
          <p:spPr>
            <a:xfrm>
              <a:off x="7238388" y="129208"/>
              <a:ext cx="3488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Riesgo consolidado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41" name="Google Shape;441;p18"/>
          <p:cNvGraphicFramePr/>
          <p:nvPr/>
        </p:nvGraphicFramePr>
        <p:xfrm>
          <a:off x="4658005" y="1022211"/>
          <a:ext cx="2341675" cy="21946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6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Aparecen 79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Incrementa en 39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 mantiene en 42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ill Sans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Disminuye en 6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2" name="Google Shape;442;p18"/>
          <p:cNvSpPr/>
          <p:nvPr/>
        </p:nvSpPr>
        <p:spPr>
          <a:xfrm>
            <a:off x="4825660" y="1146420"/>
            <a:ext cx="319116" cy="295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81B02"/>
          </a:solidFill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FF0000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4842577" y="1681093"/>
            <a:ext cx="285282" cy="317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A5702"/>
          </a:solidFill>
          <a:ln w="15875" cap="flat" cmpd="sng">
            <a:solidFill>
              <a:srgbClr val="CA57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4825660" y="2265923"/>
            <a:ext cx="319116" cy="254442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C000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5" name="Google Shape;445;p18"/>
          <p:cNvSpPr/>
          <p:nvPr/>
        </p:nvSpPr>
        <p:spPr>
          <a:xfrm>
            <a:off x="4842577" y="2804077"/>
            <a:ext cx="285282" cy="31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46" name="Google Shape;446;p18"/>
          <p:cNvGrpSpPr/>
          <p:nvPr/>
        </p:nvGrpSpPr>
        <p:grpSpPr>
          <a:xfrm>
            <a:off x="6846669" y="365263"/>
            <a:ext cx="4666285" cy="6361200"/>
            <a:chOff x="6846669" y="365263"/>
            <a:chExt cx="4666285" cy="6361200"/>
          </a:xfrm>
        </p:grpSpPr>
        <p:grpSp>
          <p:nvGrpSpPr>
            <p:cNvPr id="447" name="Google Shape;447;p18"/>
            <p:cNvGrpSpPr/>
            <p:nvPr/>
          </p:nvGrpSpPr>
          <p:grpSpPr>
            <a:xfrm>
              <a:off x="6846669" y="365263"/>
              <a:ext cx="4666285" cy="6361200"/>
              <a:chOff x="287213" y="129208"/>
              <a:chExt cx="4846211" cy="6619996"/>
            </a:xfrm>
          </p:grpSpPr>
          <p:pic>
            <p:nvPicPr>
              <p:cNvPr id="448" name="Google Shape;448;p18"/>
              <p:cNvPicPr preferRelativeResize="0"/>
              <p:nvPr/>
            </p:nvPicPr>
            <p:blipFill rotWithShape="1">
              <a:blip r:embed="rId4">
                <a:alphaModFix/>
              </a:blip>
              <a:srcRect t="6956" b="1739"/>
              <a:stretch/>
            </p:blipFill>
            <p:spPr>
              <a:xfrm>
                <a:off x="287213" y="487551"/>
                <a:ext cx="4846211" cy="62616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9" name="Google Shape;449;p18"/>
              <p:cNvSpPr txBox="1"/>
              <p:nvPr/>
            </p:nvSpPr>
            <p:spPr>
              <a:xfrm>
                <a:off x="966000" y="129208"/>
                <a:ext cx="34886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Gill Sans"/>
                  <a:buNone/>
                </a:pPr>
                <a:r>
                  <a:rPr lang="es-CO" sz="18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Riesgo consolidado 2023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0" name="Google Shape;450;p18"/>
            <p:cNvSpPr/>
            <p:nvPr/>
          </p:nvSpPr>
          <p:spPr>
            <a:xfrm>
              <a:off x="7458076" y="3857625"/>
              <a:ext cx="150226" cy="184806"/>
            </a:xfrm>
            <a:custGeom>
              <a:avLst/>
              <a:gdLst/>
              <a:ahLst/>
              <a:cxnLst/>
              <a:rect l="l" t="t" r="r" b="b"/>
              <a:pathLst>
                <a:path w="112644" h="165652" extrusionOk="0">
                  <a:moveTo>
                    <a:pt x="72887" y="0"/>
                  </a:moveTo>
                  <a:lnTo>
                    <a:pt x="0" y="59635"/>
                  </a:lnTo>
                  <a:lnTo>
                    <a:pt x="0" y="159026"/>
                  </a:lnTo>
                  <a:lnTo>
                    <a:pt x="59635" y="165652"/>
                  </a:lnTo>
                  <a:lnTo>
                    <a:pt x="112644" y="53008"/>
                  </a:lnTo>
                  <a:lnTo>
                    <a:pt x="72887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8099855" y="3639065"/>
              <a:ext cx="191530" cy="142103"/>
            </a:xfrm>
            <a:custGeom>
              <a:avLst/>
              <a:gdLst/>
              <a:ahLst/>
              <a:cxnLst/>
              <a:rect l="l" t="t" r="r" b="b"/>
              <a:pathLst>
                <a:path w="148281" h="111211" extrusionOk="0">
                  <a:moveTo>
                    <a:pt x="0" y="18535"/>
                  </a:moveTo>
                  <a:lnTo>
                    <a:pt x="142102" y="0"/>
                  </a:lnTo>
                  <a:lnTo>
                    <a:pt x="148281" y="111211"/>
                  </a:lnTo>
                  <a:lnTo>
                    <a:pt x="0" y="18535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2" name="Google Shape;452;p18"/>
            <p:cNvSpPr/>
            <p:nvPr/>
          </p:nvSpPr>
          <p:spPr>
            <a:xfrm rot="4084899">
              <a:off x="7857317" y="2355653"/>
              <a:ext cx="160537" cy="392544"/>
            </a:xfrm>
            <a:prstGeom prst="rect">
              <a:avLst/>
            </a:prstGeom>
            <a:solidFill>
              <a:srgbClr val="2C6F9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 rot="-2259693">
              <a:off x="7704100" y="2360648"/>
              <a:ext cx="117235" cy="295464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7972421" y="1998593"/>
              <a:ext cx="180000" cy="180000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8350494" y="2239796"/>
              <a:ext cx="114237" cy="138270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56" name="Google Shape;456;p18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22</a:t>
            </a:fld>
            <a:endParaRPr/>
          </a:p>
        </p:txBody>
      </p:sp>
      <p:sp>
        <p:nvSpPr>
          <p:cNvPr id="462" name="Google Shape;462;p19"/>
          <p:cNvSpPr txBox="1"/>
          <p:nvPr/>
        </p:nvSpPr>
        <p:spPr>
          <a:xfrm>
            <a:off x="1128334" y="1782412"/>
            <a:ext cx="4068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 6 municipios disminuyó el nivel de riesgo respecto del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>
            <a:off x="1128334" y="2921723"/>
            <a:ext cx="406859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municipios pasaron de riesgo extremo a alto.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municipios pasaron de riesgo extremo a medio.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CO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municipios pasaron de riesgo alto a medio.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464" name="Google Shape;464;p19"/>
          <p:cNvGraphicFramePr/>
          <p:nvPr>
            <p:extLst>
              <p:ext uri="{D42A27DB-BD31-4B8C-83A1-F6EECF244321}">
                <p14:modId xmlns:p14="http://schemas.microsoft.com/office/powerpoint/2010/main" val="1487496805"/>
              </p:ext>
            </p:extLst>
          </p:nvPr>
        </p:nvGraphicFramePr>
        <p:xfrm>
          <a:off x="5933266" y="2092612"/>
          <a:ext cx="5130400" cy="267277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5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2019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2023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 </a:t>
                      </a:r>
                      <a:r>
                        <a:rPr lang="es-CO" sz="1100" b="0" i="0" u="none" strike="noStrike" cap="none" dirty="0" err="1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Uré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Carmen del Darién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Juradó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Mosquera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Necoclí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Florida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5" name="Google Shape;465;p19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23</a:t>
            </a:fld>
            <a:endParaRPr/>
          </a:p>
        </p:txBody>
      </p:sp>
      <p:grpSp>
        <p:nvGrpSpPr>
          <p:cNvPr id="471" name="Google Shape;471;p20"/>
          <p:cNvGrpSpPr/>
          <p:nvPr/>
        </p:nvGrpSpPr>
        <p:grpSpPr>
          <a:xfrm>
            <a:off x="268091" y="316337"/>
            <a:ext cx="4618575" cy="6479194"/>
            <a:chOff x="6555527" y="129208"/>
            <a:chExt cx="5205441" cy="6699718"/>
          </a:xfrm>
        </p:grpSpPr>
        <p:pic>
          <p:nvPicPr>
            <p:cNvPr id="472" name="Google Shape;472;p20"/>
            <p:cNvPicPr preferRelativeResize="0"/>
            <p:nvPr/>
          </p:nvPicPr>
          <p:blipFill rotWithShape="1">
            <a:blip r:embed="rId3">
              <a:alphaModFix/>
            </a:blip>
            <a:srcRect t="5652" b="5650"/>
            <a:stretch/>
          </p:blipFill>
          <p:spPr>
            <a:xfrm>
              <a:off x="6555527" y="306249"/>
              <a:ext cx="5205441" cy="6522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3" name="Google Shape;473;p20"/>
            <p:cNvSpPr txBox="1"/>
            <p:nvPr/>
          </p:nvSpPr>
          <p:spPr>
            <a:xfrm>
              <a:off x="7238388" y="129208"/>
              <a:ext cx="3488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Riesgo consolidado 2019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74" name="Google Shape;474;p20"/>
          <p:cNvGraphicFramePr/>
          <p:nvPr/>
        </p:nvGraphicFramePr>
        <p:xfrm>
          <a:off x="4658005" y="1022211"/>
          <a:ext cx="2341675" cy="274325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65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Aparecen 79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Incrementa en 39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 mantiene en 42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ill Sans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Disminuye en 6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ill Sans"/>
                        <a:buNone/>
                      </a:pPr>
                      <a:r>
                        <a:rPr lang="es-CO" sz="1500" b="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Desaparecen 65 municipios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5" name="Google Shape;475;p20"/>
          <p:cNvSpPr/>
          <p:nvPr/>
        </p:nvSpPr>
        <p:spPr>
          <a:xfrm>
            <a:off x="4825660" y="1146420"/>
            <a:ext cx="319116" cy="295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81B02"/>
          </a:solidFill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FF0000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6" name="Google Shape;476;p20"/>
          <p:cNvSpPr/>
          <p:nvPr/>
        </p:nvSpPr>
        <p:spPr>
          <a:xfrm>
            <a:off x="4842577" y="1681093"/>
            <a:ext cx="285282" cy="317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A5702"/>
          </a:solidFill>
          <a:ln w="15875" cap="flat" cmpd="sng">
            <a:solidFill>
              <a:srgbClr val="CA57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4825660" y="2265923"/>
            <a:ext cx="319116" cy="254442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C000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4842577" y="2804077"/>
            <a:ext cx="285282" cy="316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9" name="Google Shape;479;p20"/>
          <p:cNvSpPr/>
          <p:nvPr/>
        </p:nvSpPr>
        <p:spPr>
          <a:xfrm>
            <a:off x="4825660" y="3345116"/>
            <a:ext cx="319116" cy="295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FF0000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80" name="Google Shape;480;p20"/>
          <p:cNvGrpSpPr/>
          <p:nvPr/>
        </p:nvGrpSpPr>
        <p:grpSpPr>
          <a:xfrm>
            <a:off x="6831145" y="460441"/>
            <a:ext cx="4666285" cy="6361200"/>
            <a:chOff x="6831145" y="460441"/>
            <a:chExt cx="4666285" cy="6361200"/>
          </a:xfrm>
        </p:grpSpPr>
        <p:grpSp>
          <p:nvGrpSpPr>
            <p:cNvPr id="481" name="Google Shape;481;p20"/>
            <p:cNvGrpSpPr/>
            <p:nvPr/>
          </p:nvGrpSpPr>
          <p:grpSpPr>
            <a:xfrm>
              <a:off x="6831145" y="460441"/>
              <a:ext cx="4666285" cy="6361200"/>
              <a:chOff x="287213" y="129208"/>
              <a:chExt cx="4846211" cy="6619996"/>
            </a:xfrm>
          </p:grpSpPr>
          <p:pic>
            <p:nvPicPr>
              <p:cNvPr id="482" name="Google Shape;482;p20"/>
              <p:cNvPicPr preferRelativeResize="0"/>
              <p:nvPr/>
            </p:nvPicPr>
            <p:blipFill rotWithShape="1">
              <a:blip r:embed="rId4">
                <a:alphaModFix/>
              </a:blip>
              <a:srcRect t="6956" b="1739"/>
              <a:stretch/>
            </p:blipFill>
            <p:spPr>
              <a:xfrm>
                <a:off x="287213" y="487551"/>
                <a:ext cx="4846211" cy="62616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3" name="Google Shape;483;p20"/>
              <p:cNvSpPr txBox="1"/>
              <p:nvPr/>
            </p:nvSpPr>
            <p:spPr>
              <a:xfrm>
                <a:off x="966000" y="129208"/>
                <a:ext cx="34886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Gill Sans"/>
                  <a:buNone/>
                </a:pPr>
                <a:r>
                  <a:rPr lang="es-CO" sz="18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Riesgo consolidado 2023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4" name="Google Shape;484;p20"/>
            <p:cNvSpPr/>
            <p:nvPr/>
          </p:nvSpPr>
          <p:spPr>
            <a:xfrm>
              <a:off x="9432324" y="2693773"/>
              <a:ext cx="321276" cy="115200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9243628" y="3145754"/>
              <a:ext cx="263611" cy="245076"/>
            </a:xfrm>
            <a:custGeom>
              <a:avLst/>
              <a:gdLst/>
              <a:ahLst/>
              <a:cxnLst/>
              <a:rect l="l" t="t" r="r" b="b"/>
              <a:pathLst>
                <a:path w="263611" h="362465" extrusionOk="0">
                  <a:moveTo>
                    <a:pt x="0" y="57665"/>
                  </a:moveTo>
                  <a:lnTo>
                    <a:pt x="107092" y="362465"/>
                  </a:lnTo>
                  <a:lnTo>
                    <a:pt x="263611" y="304800"/>
                  </a:lnTo>
                  <a:lnTo>
                    <a:pt x="197708" y="123568"/>
                  </a:lnTo>
                  <a:lnTo>
                    <a:pt x="74140" y="0"/>
                  </a:lnTo>
                  <a:lnTo>
                    <a:pt x="0" y="57665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 rot="1430369">
              <a:off x="8946291" y="3453714"/>
              <a:ext cx="214184" cy="64078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8703652" y="3214292"/>
              <a:ext cx="107092" cy="108000"/>
            </a:xfrm>
            <a:prstGeom prst="ellipse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8" name="Google Shape;488;p20"/>
            <p:cNvSpPr/>
            <p:nvPr/>
          </p:nvSpPr>
          <p:spPr>
            <a:xfrm rot="3201804">
              <a:off x="9272118" y="2910805"/>
              <a:ext cx="108000" cy="194400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8807023" y="1207631"/>
              <a:ext cx="568410" cy="601362"/>
            </a:xfrm>
            <a:custGeom>
              <a:avLst/>
              <a:gdLst/>
              <a:ahLst/>
              <a:cxnLst/>
              <a:rect l="l" t="t" r="r" b="b"/>
              <a:pathLst>
                <a:path w="568410" h="601362" extrusionOk="0">
                  <a:moveTo>
                    <a:pt x="0" y="90616"/>
                  </a:moveTo>
                  <a:lnTo>
                    <a:pt x="205946" y="271848"/>
                  </a:lnTo>
                  <a:lnTo>
                    <a:pt x="107091" y="428367"/>
                  </a:lnTo>
                  <a:lnTo>
                    <a:pt x="172994" y="601362"/>
                  </a:lnTo>
                  <a:lnTo>
                    <a:pt x="568410" y="181232"/>
                  </a:lnTo>
                  <a:lnTo>
                    <a:pt x="247135" y="41189"/>
                  </a:lnTo>
                  <a:lnTo>
                    <a:pt x="82378" y="0"/>
                  </a:lnTo>
                  <a:lnTo>
                    <a:pt x="0" y="90616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8399506" y="4151376"/>
              <a:ext cx="228600" cy="329184"/>
            </a:xfrm>
            <a:custGeom>
              <a:avLst/>
              <a:gdLst/>
              <a:ahLst/>
              <a:cxnLst/>
              <a:rect l="l" t="t" r="r" b="b"/>
              <a:pathLst>
                <a:path w="228600" h="329184" extrusionOk="0">
                  <a:moveTo>
                    <a:pt x="27432" y="0"/>
                  </a:moveTo>
                  <a:lnTo>
                    <a:pt x="0" y="210312"/>
                  </a:lnTo>
                  <a:lnTo>
                    <a:pt x="228600" y="329184"/>
                  </a:lnTo>
                  <a:lnTo>
                    <a:pt x="192024" y="164592"/>
                  </a:lnTo>
                  <a:lnTo>
                    <a:pt x="27432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8088610" y="2121719"/>
              <a:ext cx="329184" cy="384048"/>
            </a:xfrm>
            <a:custGeom>
              <a:avLst/>
              <a:gdLst/>
              <a:ahLst/>
              <a:cxnLst/>
              <a:rect l="l" t="t" r="r" b="b"/>
              <a:pathLst>
                <a:path w="329184" h="384048" extrusionOk="0">
                  <a:moveTo>
                    <a:pt x="164592" y="0"/>
                  </a:moveTo>
                  <a:lnTo>
                    <a:pt x="329184" y="27432"/>
                  </a:lnTo>
                  <a:lnTo>
                    <a:pt x="192024" y="384048"/>
                  </a:lnTo>
                  <a:lnTo>
                    <a:pt x="45720" y="374904"/>
                  </a:lnTo>
                  <a:lnTo>
                    <a:pt x="0" y="274320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8253202" y="3460139"/>
              <a:ext cx="411480" cy="310896"/>
            </a:xfrm>
            <a:custGeom>
              <a:avLst/>
              <a:gdLst/>
              <a:ahLst/>
              <a:cxnLst/>
              <a:rect l="l" t="t" r="r" b="b"/>
              <a:pathLst>
                <a:path w="411480" h="310896" extrusionOk="0">
                  <a:moveTo>
                    <a:pt x="73152" y="54864"/>
                  </a:moveTo>
                  <a:lnTo>
                    <a:pt x="0" y="118872"/>
                  </a:lnTo>
                  <a:lnTo>
                    <a:pt x="0" y="310896"/>
                  </a:lnTo>
                  <a:lnTo>
                    <a:pt x="109728" y="310896"/>
                  </a:lnTo>
                  <a:lnTo>
                    <a:pt x="210312" y="173736"/>
                  </a:lnTo>
                  <a:lnTo>
                    <a:pt x="411480" y="100584"/>
                  </a:lnTo>
                  <a:lnTo>
                    <a:pt x="329184" y="0"/>
                  </a:lnTo>
                  <a:lnTo>
                    <a:pt x="201168" y="118872"/>
                  </a:lnTo>
                  <a:lnTo>
                    <a:pt x="73152" y="54864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7788198" y="2025224"/>
              <a:ext cx="365760" cy="521208"/>
            </a:xfrm>
            <a:custGeom>
              <a:avLst/>
              <a:gdLst/>
              <a:ahLst/>
              <a:cxnLst/>
              <a:rect l="l" t="t" r="r" b="b"/>
              <a:pathLst>
                <a:path w="365760" h="521208" extrusionOk="0">
                  <a:moveTo>
                    <a:pt x="0" y="64008"/>
                  </a:moveTo>
                  <a:lnTo>
                    <a:pt x="0" y="64008"/>
                  </a:lnTo>
                  <a:lnTo>
                    <a:pt x="45720" y="0"/>
                  </a:lnTo>
                  <a:lnTo>
                    <a:pt x="210312" y="182880"/>
                  </a:lnTo>
                  <a:lnTo>
                    <a:pt x="365760" y="100584"/>
                  </a:lnTo>
                  <a:lnTo>
                    <a:pt x="347472" y="475488"/>
                  </a:lnTo>
                  <a:lnTo>
                    <a:pt x="246888" y="521208"/>
                  </a:lnTo>
                  <a:lnTo>
                    <a:pt x="64008" y="320040"/>
                  </a:lnTo>
                  <a:lnTo>
                    <a:pt x="0" y="64008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8327912" y="2612930"/>
              <a:ext cx="375740" cy="457200"/>
            </a:xfrm>
            <a:custGeom>
              <a:avLst/>
              <a:gdLst/>
              <a:ahLst/>
              <a:cxnLst/>
              <a:rect l="l" t="t" r="r" b="b"/>
              <a:pathLst>
                <a:path w="466344" h="457200" extrusionOk="0">
                  <a:moveTo>
                    <a:pt x="0" y="118872"/>
                  </a:moveTo>
                  <a:lnTo>
                    <a:pt x="420624" y="0"/>
                  </a:lnTo>
                  <a:lnTo>
                    <a:pt x="466344" y="82296"/>
                  </a:lnTo>
                  <a:lnTo>
                    <a:pt x="393192" y="393192"/>
                  </a:lnTo>
                  <a:lnTo>
                    <a:pt x="173736" y="457200"/>
                  </a:lnTo>
                  <a:lnTo>
                    <a:pt x="0" y="118872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8156448" y="1975104"/>
              <a:ext cx="128016" cy="109728"/>
            </a:xfrm>
            <a:custGeom>
              <a:avLst/>
              <a:gdLst/>
              <a:ahLst/>
              <a:cxnLst/>
              <a:rect l="l" t="t" r="r" b="b"/>
              <a:pathLst>
                <a:path w="128016" h="109728" extrusionOk="0">
                  <a:moveTo>
                    <a:pt x="0" y="54864"/>
                  </a:moveTo>
                  <a:lnTo>
                    <a:pt x="36576" y="0"/>
                  </a:lnTo>
                  <a:lnTo>
                    <a:pt x="36576" y="0"/>
                  </a:lnTo>
                  <a:lnTo>
                    <a:pt x="128016" y="27432"/>
                  </a:lnTo>
                  <a:lnTo>
                    <a:pt x="64008" y="109728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9114830" y="2256779"/>
              <a:ext cx="128016" cy="109728"/>
            </a:xfrm>
            <a:custGeom>
              <a:avLst/>
              <a:gdLst/>
              <a:ahLst/>
              <a:cxnLst/>
              <a:rect l="l" t="t" r="r" b="b"/>
              <a:pathLst>
                <a:path w="128016" h="109728" extrusionOk="0">
                  <a:moveTo>
                    <a:pt x="0" y="54864"/>
                  </a:moveTo>
                  <a:lnTo>
                    <a:pt x="36576" y="0"/>
                  </a:lnTo>
                  <a:lnTo>
                    <a:pt x="36576" y="0"/>
                  </a:lnTo>
                  <a:lnTo>
                    <a:pt x="128016" y="27432"/>
                  </a:lnTo>
                  <a:lnTo>
                    <a:pt x="64008" y="109728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9400153" y="2622073"/>
              <a:ext cx="144000" cy="90000"/>
            </a:xfrm>
            <a:prstGeom prst="rect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9057195" y="2528588"/>
              <a:ext cx="107092" cy="108000"/>
            </a:xfrm>
            <a:prstGeom prst="ellipse">
              <a:avLst/>
            </a:prstGeom>
            <a:solidFill>
              <a:srgbClr val="2C6F93">
                <a:alpha val="3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99" name="Google Shape;499;p20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24</a:t>
            </a:fld>
            <a:endParaRPr/>
          </a:p>
        </p:txBody>
      </p:sp>
      <p:sp>
        <p:nvSpPr>
          <p:cNvPr id="505" name="Google Shape;505;p21"/>
          <p:cNvSpPr txBox="1"/>
          <p:nvPr/>
        </p:nvSpPr>
        <p:spPr>
          <a:xfrm>
            <a:off x="7928657" y="3048916"/>
            <a:ext cx="350017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65 municipios que registraron riesgo en 2019, no lo registran para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6" name="Google Shape;506;p21"/>
          <p:cNvGraphicFramePr/>
          <p:nvPr/>
        </p:nvGraphicFramePr>
        <p:xfrm>
          <a:off x="616004" y="584922"/>
          <a:ext cx="2986750" cy="568785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Santafé de Antioquia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Anzá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Argelia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Betania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Chigorodó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Copacabana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Ebéjico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Frontino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Maceo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Sabanalarga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Segovia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Sonsón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Turbo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Yarumal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Cali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Alcalá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Caicedonia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Cartago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Cerrito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Dovio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Jamundí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Obando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Palmira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Tuluá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Yumbo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Cubará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Pajarito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Paya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Pisba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Cajibío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Florencia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Sierra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Piendamó</a:t>
                      </a:r>
                      <a:endParaRPr sz="1400" u="none" strike="noStrike" cap="none"/>
                    </a:p>
                  </a:txBody>
                  <a:tcPr marL="5925" marR="5925" marT="592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graphicFrame>
        <p:nvGraphicFramePr>
          <p:cNvPr id="507" name="Google Shape;507;p21"/>
          <p:cNvGraphicFramePr/>
          <p:nvPr/>
        </p:nvGraphicFramePr>
        <p:xfrm>
          <a:off x="3849194" y="584725"/>
          <a:ext cx="3811900" cy="568687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53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Acandí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Atrato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Bahía Solano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Unguía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Marta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Retén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Guamal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Puebloviejo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Coyaima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Honda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Rioblanco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Cartagena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Jacinto del Cauca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Caldas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Manizales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Riosucio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Valledupar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Pueblo Bello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Escondido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Tierralta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Fonseca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Urumita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Albán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Linares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Tarra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58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Teorama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Montañita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Cundinamarca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Facatativá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Villavicencio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Bucaramanga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63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Sincelejo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64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Tame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65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Tauramena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100" marR="6100" marT="6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508" name="Google Shape;508;p21"/>
          <p:cNvSpPr txBox="1">
            <a:spLocks noGrp="1"/>
          </p:cNvSpPr>
          <p:nvPr>
            <p:ph type="dt" idx="10"/>
          </p:nvPr>
        </p:nvSpPr>
        <p:spPr>
          <a:xfrm>
            <a:off x="4403175" y="63525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25</a:t>
            </a:fld>
            <a:endParaRPr/>
          </a:p>
        </p:txBody>
      </p:sp>
      <p:sp>
        <p:nvSpPr>
          <p:cNvPr id="514" name="Google Shape;514;p22"/>
          <p:cNvSpPr txBox="1"/>
          <p:nvPr/>
        </p:nvSpPr>
        <p:spPr>
          <a:xfrm>
            <a:off x="5920762" y="502018"/>
            <a:ext cx="5530782" cy="112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CON TRASHUMANCIA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Riesgo por coincidencia factores indicativos de fraude electoral y de violencia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Elecciones </a:t>
            </a:r>
            <a:r>
              <a:rPr lang="es-CO" sz="1800"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ocales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6258923" y="1942518"/>
            <a:ext cx="53223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Las regiones del riesgo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Arauca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Catatumbo y área metropolitana de Cúcuta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La Guajira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Montes de María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Norte, nordeste y Bajo Cauca antioqueño, y Magdalena Medio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Atrato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Valle de San Juan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>
                <a:latin typeface="Gill Sans"/>
                <a:ea typeface="Gill Sans"/>
                <a:cs typeface="Gill Sans"/>
                <a:sym typeface="Gill Sans"/>
              </a:rPr>
              <a:t>Andén</a:t>
            </a: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Pacífico Sur y Nariño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Norte de Cauca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Medio y bajo Putumayo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AutoNum type="arabicPeriod"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Sur Oriente y Caquetá</a:t>
            </a: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16" name="Google Shape;516;p22"/>
          <p:cNvGrpSpPr/>
          <p:nvPr/>
        </p:nvGrpSpPr>
        <p:grpSpPr>
          <a:xfrm>
            <a:off x="689316" y="-136525"/>
            <a:ext cx="4846211" cy="6858000"/>
            <a:chOff x="689316" y="-136525"/>
            <a:chExt cx="4846211" cy="6858000"/>
          </a:xfrm>
        </p:grpSpPr>
        <p:grpSp>
          <p:nvGrpSpPr>
            <p:cNvPr id="517" name="Google Shape;517;p22"/>
            <p:cNvGrpSpPr/>
            <p:nvPr/>
          </p:nvGrpSpPr>
          <p:grpSpPr>
            <a:xfrm>
              <a:off x="689316" y="-136525"/>
              <a:ext cx="4846211" cy="6858000"/>
              <a:chOff x="689316" y="-136525"/>
              <a:chExt cx="4846211" cy="6858000"/>
            </a:xfrm>
          </p:grpSpPr>
          <p:pic>
            <p:nvPicPr>
              <p:cNvPr id="518" name="Google Shape;518;p2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89316" y="-136525"/>
                <a:ext cx="4846211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9" name="Google Shape;519;p22"/>
              <p:cNvSpPr txBox="1"/>
              <p:nvPr/>
            </p:nvSpPr>
            <p:spPr>
              <a:xfrm>
                <a:off x="3674969" y="1899138"/>
                <a:ext cx="263214" cy="26161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1</a:t>
                </a:r>
                <a:endParaRPr sz="105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20" name="Google Shape;520;p22"/>
              <p:cNvSpPr txBox="1"/>
              <p:nvPr/>
            </p:nvSpPr>
            <p:spPr>
              <a:xfrm>
                <a:off x="2151070" y="1654292"/>
                <a:ext cx="253596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2"/>
              <p:cNvSpPr txBox="1"/>
              <p:nvPr/>
            </p:nvSpPr>
            <p:spPr>
              <a:xfrm>
                <a:off x="1262486" y="1637528"/>
                <a:ext cx="253596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2"/>
              <p:cNvSpPr txBox="1"/>
              <p:nvPr/>
            </p:nvSpPr>
            <p:spPr>
              <a:xfrm>
                <a:off x="1260196" y="2793014"/>
                <a:ext cx="253596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2"/>
              <p:cNvSpPr txBox="1"/>
              <p:nvPr/>
            </p:nvSpPr>
            <p:spPr>
              <a:xfrm>
                <a:off x="752512" y="3847614"/>
                <a:ext cx="253596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9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2"/>
              <p:cNvSpPr txBox="1"/>
              <p:nvPr/>
            </p:nvSpPr>
            <p:spPr>
              <a:xfrm>
                <a:off x="2008159" y="4577085"/>
                <a:ext cx="322524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10</a:t>
                </a:r>
                <a:endParaRPr sz="105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25" name="Google Shape;525;p22"/>
              <p:cNvSpPr txBox="1"/>
              <p:nvPr/>
            </p:nvSpPr>
            <p:spPr>
              <a:xfrm>
                <a:off x="2156493" y="3167569"/>
                <a:ext cx="253596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1731818" y="3411682"/>
                <a:ext cx="529937" cy="363682"/>
              </a:xfrm>
              <a:custGeom>
                <a:avLst/>
                <a:gdLst/>
                <a:ahLst/>
                <a:cxnLst/>
                <a:rect l="l" t="t" r="r" b="b"/>
                <a:pathLst>
                  <a:path w="529937" h="363682" extrusionOk="0">
                    <a:moveTo>
                      <a:pt x="166255" y="51954"/>
                    </a:moveTo>
                    <a:lnTo>
                      <a:pt x="166255" y="51954"/>
                    </a:lnTo>
                    <a:cubicBezTo>
                      <a:pt x="161637" y="62345"/>
                      <a:pt x="156482" y="72514"/>
                      <a:pt x="152400" y="83127"/>
                    </a:cubicBezTo>
                    <a:cubicBezTo>
                      <a:pt x="142233" y="109561"/>
                      <a:pt x="156557" y="85552"/>
                      <a:pt x="142009" y="107373"/>
                    </a:cubicBezTo>
                    <a:cubicBezTo>
                      <a:pt x="133304" y="133491"/>
                      <a:pt x="145048" y="101295"/>
                      <a:pt x="131618" y="128154"/>
                    </a:cubicBezTo>
                    <a:cubicBezTo>
                      <a:pt x="117278" y="156835"/>
                      <a:pt x="141082" y="119156"/>
                      <a:pt x="121227" y="148936"/>
                    </a:cubicBezTo>
                    <a:lnTo>
                      <a:pt x="114300" y="169718"/>
                    </a:lnTo>
                    <a:lnTo>
                      <a:pt x="110837" y="180109"/>
                    </a:lnTo>
                    <a:cubicBezTo>
                      <a:pt x="98709" y="177077"/>
                      <a:pt x="85151" y="173182"/>
                      <a:pt x="72737" y="173182"/>
                    </a:cubicBezTo>
                    <a:cubicBezTo>
                      <a:pt x="68781" y="173182"/>
                      <a:pt x="50495" y="177375"/>
                      <a:pt x="45027" y="180109"/>
                    </a:cubicBezTo>
                    <a:cubicBezTo>
                      <a:pt x="41304" y="181971"/>
                      <a:pt x="38534" y="185574"/>
                      <a:pt x="34637" y="187036"/>
                    </a:cubicBezTo>
                    <a:cubicBezTo>
                      <a:pt x="29125" y="189103"/>
                      <a:pt x="23091" y="189345"/>
                      <a:pt x="17318" y="190500"/>
                    </a:cubicBezTo>
                    <a:cubicBezTo>
                      <a:pt x="12654" y="218490"/>
                      <a:pt x="16077" y="204613"/>
                      <a:pt x="6927" y="232063"/>
                    </a:cubicBezTo>
                    <a:lnTo>
                      <a:pt x="3464" y="242454"/>
                    </a:lnTo>
                    <a:lnTo>
                      <a:pt x="0" y="252845"/>
                    </a:lnTo>
                    <a:cubicBezTo>
                      <a:pt x="2180" y="268104"/>
                      <a:pt x="-110" y="276981"/>
                      <a:pt x="10391" y="287482"/>
                    </a:cubicBezTo>
                    <a:cubicBezTo>
                      <a:pt x="13335" y="290426"/>
                      <a:pt x="17318" y="292100"/>
                      <a:pt x="20782" y="294409"/>
                    </a:cubicBezTo>
                    <a:cubicBezTo>
                      <a:pt x="42102" y="326391"/>
                      <a:pt x="14895" y="287051"/>
                      <a:pt x="34637" y="311727"/>
                    </a:cubicBezTo>
                    <a:cubicBezTo>
                      <a:pt x="37238" y="314978"/>
                      <a:pt x="38620" y="319174"/>
                      <a:pt x="41564" y="322118"/>
                    </a:cubicBezTo>
                    <a:cubicBezTo>
                      <a:pt x="44508" y="325062"/>
                      <a:pt x="48704" y="326444"/>
                      <a:pt x="51955" y="329045"/>
                    </a:cubicBezTo>
                    <a:cubicBezTo>
                      <a:pt x="54505" y="331085"/>
                      <a:pt x="56842" y="333423"/>
                      <a:pt x="58882" y="335973"/>
                    </a:cubicBezTo>
                    <a:cubicBezTo>
                      <a:pt x="61482" y="339223"/>
                      <a:pt x="62676" y="343622"/>
                      <a:pt x="65809" y="346363"/>
                    </a:cubicBezTo>
                    <a:cubicBezTo>
                      <a:pt x="80468" y="359189"/>
                      <a:pt x="82710" y="358924"/>
                      <a:pt x="96982" y="363682"/>
                    </a:cubicBezTo>
                    <a:cubicBezTo>
                      <a:pt x="160474" y="359947"/>
                      <a:pt x="136203" y="360218"/>
                      <a:pt x="169718" y="360218"/>
                    </a:cubicBezTo>
                    <a:lnTo>
                      <a:pt x="308264" y="322118"/>
                    </a:lnTo>
                    <a:lnTo>
                      <a:pt x="370609" y="353291"/>
                    </a:lnTo>
                    <a:lnTo>
                      <a:pt x="488373" y="301336"/>
                    </a:lnTo>
                    <a:lnTo>
                      <a:pt x="529937" y="207818"/>
                    </a:lnTo>
                    <a:lnTo>
                      <a:pt x="408709" y="31173"/>
                    </a:lnTo>
                    <a:lnTo>
                      <a:pt x="273627" y="0"/>
                    </a:lnTo>
                    <a:lnTo>
                      <a:pt x="166255" y="51954"/>
                    </a:lnTo>
                    <a:close/>
                  </a:path>
                </a:pathLst>
              </a:custGeom>
              <a:solidFill>
                <a:srgbClr val="2C6F93">
                  <a:alpha val="38823"/>
                </a:srgbClr>
              </a:solidFill>
              <a:ln w="15875" cap="flat" cmpd="sng">
                <a:solidFill>
                  <a:srgbClr val="F81B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27" name="Google Shape;527;p22"/>
              <p:cNvSpPr/>
              <p:nvPr/>
            </p:nvSpPr>
            <p:spPr>
              <a:xfrm>
                <a:off x="1138204" y="3133259"/>
                <a:ext cx="799301" cy="1003921"/>
              </a:xfrm>
              <a:custGeom>
                <a:avLst/>
                <a:gdLst/>
                <a:ahLst/>
                <a:cxnLst/>
                <a:rect l="l" t="t" r="r" b="b"/>
                <a:pathLst>
                  <a:path w="780118" h="987935" extrusionOk="0">
                    <a:moveTo>
                      <a:pt x="0" y="818484"/>
                    </a:moveTo>
                    <a:lnTo>
                      <a:pt x="166255" y="987935"/>
                    </a:lnTo>
                    <a:lnTo>
                      <a:pt x="310129" y="815286"/>
                    </a:lnTo>
                    <a:lnTo>
                      <a:pt x="268565" y="706582"/>
                    </a:lnTo>
                    <a:lnTo>
                      <a:pt x="367679" y="700187"/>
                    </a:lnTo>
                    <a:lnTo>
                      <a:pt x="399651" y="760934"/>
                    </a:lnTo>
                    <a:lnTo>
                      <a:pt x="588286" y="735356"/>
                    </a:lnTo>
                    <a:lnTo>
                      <a:pt x="591483" y="636243"/>
                    </a:lnTo>
                    <a:lnTo>
                      <a:pt x="517947" y="604271"/>
                    </a:lnTo>
                    <a:lnTo>
                      <a:pt x="585089" y="466791"/>
                    </a:lnTo>
                    <a:lnTo>
                      <a:pt x="674610" y="431622"/>
                    </a:lnTo>
                    <a:lnTo>
                      <a:pt x="780118" y="255776"/>
                    </a:lnTo>
                    <a:lnTo>
                      <a:pt x="732160" y="201424"/>
                    </a:lnTo>
                    <a:lnTo>
                      <a:pt x="757737" y="131085"/>
                    </a:lnTo>
                    <a:lnTo>
                      <a:pt x="700188" y="28775"/>
                    </a:lnTo>
                    <a:lnTo>
                      <a:pt x="473186" y="0"/>
                    </a:lnTo>
                    <a:lnTo>
                      <a:pt x="588286" y="163057"/>
                    </a:lnTo>
                    <a:lnTo>
                      <a:pt x="374073" y="482777"/>
                    </a:lnTo>
                    <a:lnTo>
                      <a:pt x="227002" y="492369"/>
                    </a:lnTo>
                    <a:lnTo>
                      <a:pt x="134283" y="585088"/>
                    </a:lnTo>
                    <a:lnTo>
                      <a:pt x="105508" y="681004"/>
                    </a:lnTo>
                    <a:lnTo>
                      <a:pt x="137480" y="744948"/>
                    </a:lnTo>
                    <a:lnTo>
                      <a:pt x="63944" y="751342"/>
                    </a:lnTo>
                    <a:lnTo>
                      <a:pt x="0" y="818484"/>
                    </a:lnTo>
                    <a:close/>
                  </a:path>
                </a:pathLst>
              </a:custGeom>
              <a:solidFill>
                <a:srgbClr val="2C6F93">
                  <a:alpha val="42352"/>
                </a:srgbClr>
              </a:solidFill>
              <a:ln w="15875" cap="flat" cmpd="sng">
                <a:solidFill>
                  <a:srgbClr val="F81B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1547446" y="1899138"/>
                <a:ext cx="617974" cy="874207"/>
              </a:xfrm>
              <a:custGeom>
                <a:avLst/>
                <a:gdLst/>
                <a:ahLst/>
                <a:cxnLst/>
                <a:rect l="l" t="t" r="r" b="b"/>
                <a:pathLst>
                  <a:path w="617974" h="874207" extrusionOk="0">
                    <a:moveTo>
                      <a:pt x="226088" y="0"/>
                    </a:moveTo>
                    <a:lnTo>
                      <a:pt x="0" y="135653"/>
                    </a:lnTo>
                    <a:lnTo>
                      <a:pt x="301451" y="788796"/>
                    </a:lnTo>
                    <a:lnTo>
                      <a:pt x="417007" y="773724"/>
                    </a:lnTo>
                    <a:lnTo>
                      <a:pt x="482321" y="874207"/>
                    </a:lnTo>
                    <a:lnTo>
                      <a:pt x="617974" y="828989"/>
                    </a:lnTo>
                    <a:lnTo>
                      <a:pt x="572756" y="668216"/>
                    </a:lnTo>
                    <a:lnTo>
                      <a:pt x="542611" y="597877"/>
                    </a:lnTo>
                    <a:lnTo>
                      <a:pt x="447152" y="597877"/>
                    </a:lnTo>
                    <a:lnTo>
                      <a:pt x="422031" y="341644"/>
                    </a:lnTo>
                    <a:lnTo>
                      <a:pt x="472273" y="286378"/>
                    </a:lnTo>
                    <a:lnTo>
                      <a:pt x="226088" y="0"/>
                    </a:lnTo>
                    <a:close/>
                  </a:path>
                </a:pathLst>
              </a:custGeom>
              <a:solidFill>
                <a:srgbClr val="2C6F93">
                  <a:alpha val="35294"/>
                </a:srgbClr>
              </a:solidFill>
              <a:ln w="15875" cap="flat" cmpd="sng">
                <a:solidFill>
                  <a:srgbClr val="F81B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3290835" y="2200590"/>
                <a:ext cx="1051646" cy="344391"/>
              </a:xfrm>
              <a:custGeom>
                <a:avLst/>
                <a:gdLst/>
                <a:ahLst/>
                <a:cxnLst/>
                <a:rect l="l" t="t" r="r" b="b"/>
                <a:pathLst>
                  <a:path w="999811" h="371789" extrusionOk="0">
                    <a:moveTo>
                      <a:pt x="165798" y="5024"/>
                    </a:moveTo>
                    <a:lnTo>
                      <a:pt x="0" y="266281"/>
                    </a:lnTo>
                    <a:lnTo>
                      <a:pt x="80387" y="371789"/>
                    </a:lnTo>
                    <a:lnTo>
                      <a:pt x="999811" y="361741"/>
                    </a:lnTo>
                    <a:lnTo>
                      <a:pt x="738554" y="0"/>
                    </a:lnTo>
                    <a:lnTo>
                      <a:pt x="165798" y="5024"/>
                    </a:lnTo>
                    <a:close/>
                  </a:path>
                </a:pathLst>
              </a:custGeom>
              <a:solidFill>
                <a:srgbClr val="2C6F93">
                  <a:alpha val="47450"/>
                </a:srgbClr>
              </a:solidFill>
              <a:ln w="15875" cap="flat" cmpd="sng">
                <a:solidFill>
                  <a:srgbClr val="F81B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30" name="Google Shape;530;p22"/>
              <p:cNvSpPr/>
              <p:nvPr/>
            </p:nvSpPr>
            <p:spPr>
              <a:xfrm>
                <a:off x="1616927" y="2631688"/>
                <a:ext cx="446049" cy="585439"/>
              </a:xfrm>
              <a:custGeom>
                <a:avLst/>
                <a:gdLst/>
                <a:ahLst/>
                <a:cxnLst/>
                <a:rect l="l" t="t" r="r" b="b"/>
                <a:pathLst>
                  <a:path w="446049" h="585439" extrusionOk="0">
                    <a:moveTo>
                      <a:pt x="105936" y="0"/>
                    </a:moveTo>
                    <a:lnTo>
                      <a:pt x="0" y="89210"/>
                    </a:lnTo>
                    <a:lnTo>
                      <a:pt x="55756" y="139390"/>
                    </a:lnTo>
                    <a:lnTo>
                      <a:pt x="83634" y="434897"/>
                    </a:lnTo>
                    <a:lnTo>
                      <a:pt x="11151" y="479502"/>
                    </a:lnTo>
                    <a:lnTo>
                      <a:pt x="340112" y="585439"/>
                    </a:lnTo>
                    <a:lnTo>
                      <a:pt x="418171" y="535258"/>
                    </a:lnTo>
                    <a:lnTo>
                      <a:pt x="446049" y="306658"/>
                    </a:lnTo>
                    <a:lnTo>
                      <a:pt x="105936" y="0"/>
                    </a:lnTo>
                    <a:close/>
                  </a:path>
                </a:pathLst>
              </a:custGeom>
              <a:solidFill>
                <a:srgbClr val="2C6F93">
                  <a:alpha val="35294"/>
                </a:srgbClr>
              </a:solidFill>
              <a:ln w="15875" cap="flat" cmpd="sng">
                <a:solidFill>
                  <a:srgbClr val="AB12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31" name="Google Shape;531;p22"/>
              <p:cNvSpPr/>
              <p:nvPr/>
            </p:nvSpPr>
            <p:spPr>
              <a:xfrm>
                <a:off x="1895707" y="4109224"/>
                <a:ext cx="1025913" cy="591015"/>
              </a:xfrm>
              <a:custGeom>
                <a:avLst/>
                <a:gdLst/>
                <a:ahLst/>
                <a:cxnLst/>
                <a:rect l="l" t="t" r="r" b="b"/>
                <a:pathLst>
                  <a:path w="1025913" h="591015" extrusionOk="0">
                    <a:moveTo>
                      <a:pt x="72483" y="27878"/>
                    </a:moveTo>
                    <a:lnTo>
                      <a:pt x="0" y="340113"/>
                    </a:lnTo>
                    <a:lnTo>
                      <a:pt x="133815" y="345688"/>
                    </a:lnTo>
                    <a:lnTo>
                      <a:pt x="178420" y="284356"/>
                    </a:lnTo>
                    <a:lnTo>
                      <a:pt x="780586" y="591015"/>
                    </a:lnTo>
                    <a:lnTo>
                      <a:pt x="1025913" y="496230"/>
                    </a:lnTo>
                    <a:lnTo>
                      <a:pt x="262054" y="0"/>
                    </a:lnTo>
                    <a:lnTo>
                      <a:pt x="72483" y="27878"/>
                    </a:lnTo>
                    <a:close/>
                  </a:path>
                </a:pathLst>
              </a:custGeom>
              <a:solidFill>
                <a:srgbClr val="2C6F93">
                  <a:alpha val="35294"/>
                </a:srgbClr>
              </a:solidFill>
              <a:ln w="15875" cap="flat" cmpd="sng">
                <a:solidFill>
                  <a:srgbClr val="F81B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532" name="Google Shape;532;p22"/>
              <p:cNvSpPr txBox="1"/>
              <p:nvPr/>
            </p:nvSpPr>
            <p:spPr>
              <a:xfrm>
                <a:off x="4920938" y="2757461"/>
                <a:ext cx="322524" cy="253916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venir"/>
                  <a:buNone/>
                </a:pPr>
                <a:r>
                  <a:rPr lang="es-CO" sz="105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11</a:t>
                </a:r>
                <a:endParaRPr sz="105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533" name="Google Shape;533;p22"/>
              <p:cNvSpPr/>
              <p:nvPr/>
            </p:nvSpPr>
            <p:spPr>
              <a:xfrm>
                <a:off x="2055446" y="2672862"/>
                <a:ext cx="2790092" cy="1981200"/>
              </a:xfrm>
              <a:custGeom>
                <a:avLst/>
                <a:gdLst/>
                <a:ahLst/>
                <a:cxnLst/>
                <a:rect l="l" t="t" r="r" b="b"/>
                <a:pathLst>
                  <a:path w="2790092" h="1981200" extrusionOk="0">
                    <a:moveTo>
                      <a:pt x="2739292" y="50800"/>
                    </a:moveTo>
                    <a:lnTo>
                      <a:pt x="2520462" y="0"/>
                    </a:lnTo>
                    <a:lnTo>
                      <a:pt x="1332523" y="300892"/>
                    </a:lnTo>
                    <a:lnTo>
                      <a:pt x="1227016" y="703384"/>
                    </a:lnTo>
                    <a:lnTo>
                      <a:pt x="1074616" y="785446"/>
                    </a:lnTo>
                    <a:cubicBezTo>
                      <a:pt x="1073313" y="851877"/>
                      <a:pt x="1072011" y="918307"/>
                      <a:pt x="1070708" y="984738"/>
                    </a:cubicBezTo>
                    <a:lnTo>
                      <a:pt x="824523" y="1012092"/>
                    </a:lnTo>
                    <a:lnTo>
                      <a:pt x="836246" y="1242646"/>
                    </a:lnTo>
                    <a:lnTo>
                      <a:pt x="539262" y="1066800"/>
                    </a:lnTo>
                    <a:lnTo>
                      <a:pt x="593969" y="957384"/>
                    </a:lnTo>
                    <a:lnTo>
                      <a:pt x="484554" y="812800"/>
                    </a:lnTo>
                    <a:lnTo>
                      <a:pt x="0" y="1363784"/>
                    </a:lnTo>
                    <a:lnTo>
                      <a:pt x="914400" y="1981200"/>
                    </a:lnTo>
                    <a:lnTo>
                      <a:pt x="1555262" y="1492738"/>
                    </a:lnTo>
                    <a:lnTo>
                      <a:pt x="1903046" y="1019907"/>
                    </a:lnTo>
                    <a:lnTo>
                      <a:pt x="2790092" y="562707"/>
                    </a:lnTo>
                    <a:lnTo>
                      <a:pt x="2739292" y="50800"/>
                    </a:lnTo>
                    <a:close/>
                  </a:path>
                </a:pathLst>
              </a:custGeom>
              <a:solidFill>
                <a:srgbClr val="2E75B5">
                  <a:alpha val="54509"/>
                </a:srgbClr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2"/>
              <p:cNvSpPr/>
              <p:nvPr/>
            </p:nvSpPr>
            <p:spPr>
              <a:xfrm>
                <a:off x="1985433" y="1841500"/>
                <a:ext cx="893234" cy="529167"/>
              </a:xfrm>
              <a:custGeom>
                <a:avLst/>
                <a:gdLst/>
                <a:ahLst/>
                <a:cxnLst/>
                <a:rect l="l" t="t" r="r" b="b"/>
                <a:pathLst>
                  <a:path w="893234" h="529167" extrusionOk="0">
                    <a:moveTo>
                      <a:pt x="524934" y="0"/>
                    </a:moveTo>
                    <a:lnTo>
                      <a:pt x="198967" y="241300"/>
                    </a:lnTo>
                    <a:lnTo>
                      <a:pt x="33867" y="254000"/>
                    </a:lnTo>
                    <a:lnTo>
                      <a:pt x="0" y="524933"/>
                    </a:lnTo>
                    <a:lnTo>
                      <a:pt x="749300" y="529167"/>
                    </a:lnTo>
                    <a:lnTo>
                      <a:pt x="893234" y="372533"/>
                    </a:lnTo>
                    <a:lnTo>
                      <a:pt x="867834" y="279400"/>
                    </a:lnTo>
                    <a:cubicBezTo>
                      <a:pt x="853017" y="256822"/>
                      <a:pt x="894644" y="150989"/>
                      <a:pt x="863600" y="152400"/>
                    </a:cubicBezTo>
                    <a:cubicBezTo>
                      <a:pt x="832556" y="153811"/>
                      <a:pt x="681567" y="262468"/>
                      <a:pt x="694267" y="245534"/>
                    </a:cubicBezTo>
                    <a:lnTo>
                      <a:pt x="651934" y="84667"/>
                    </a:lnTo>
                    <a:lnTo>
                      <a:pt x="524934" y="0"/>
                    </a:lnTo>
                    <a:close/>
                  </a:path>
                </a:pathLst>
              </a:custGeom>
              <a:solidFill>
                <a:srgbClr val="2E75B5">
                  <a:alpha val="54509"/>
                </a:srgbClr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2"/>
              <p:cNvSpPr/>
              <p:nvPr/>
            </p:nvSpPr>
            <p:spPr>
              <a:xfrm>
                <a:off x="2929467" y="1502833"/>
                <a:ext cx="423333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23333" h="533400" extrusionOk="0">
                    <a:moveTo>
                      <a:pt x="0" y="266700"/>
                    </a:moveTo>
                    <a:lnTo>
                      <a:pt x="241300" y="0"/>
                    </a:lnTo>
                    <a:lnTo>
                      <a:pt x="423333" y="355600"/>
                    </a:lnTo>
                    <a:lnTo>
                      <a:pt x="397933" y="516467"/>
                    </a:lnTo>
                    <a:lnTo>
                      <a:pt x="156633" y="5334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2E75B5">
                  <a:alpha val="54509"/>
                </a:srgbClr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2"/>
              <p:cNvSpPr/>
              <p:nvPr/>
            </p:nvSpPr>
            <p:spPr>
              <a:xfrm>
                <a:off x="2252133" y="1223433"/>
                <a:ext cx="292100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292100" h="355600" extrusionOk="0">
                    <a:moveTo>
                      <a:pt x="25400" y="0"/>
                    </a:moveTo>
                    <a:lnTo>
                      <a:pt x="0" y="228600"/>
                    </a:lnTo>
                    <a:lnTo>
                      <a:pt x="152400" y="355600"/>
                    </a:lnTo>
                    <a:lnTo>
                      <a:pt x="292100" y="186267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2E75B5">
                  <a:alpha val="54509"/>
                </a:srgbClr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7" name="Google Shape;537;p22"/>
            <p:cNvSpPr txBox="1"/>
            <p:nvPr/>
          </p:nvSpPr>
          <p:spPr>
            <a:xfrm>
              <a:off x="1985433" y="1102602"/>
              <a:ext cx="253596" cy="25391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venir"/>
                <a:buNone/>
              </a:pPr>
              <a:r>
                <a:rPr lang="es-CO" sz="105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 txBox="1"/>
            <p:nvPr/>
          </p:nvSpPr>
          <p:spPr>
            <a:xfrm>
              <a:off x="3320454" y="1527501"/>
              <a:ext cx="253596" cy="25391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venir"/>
                <a:buNone/>
              </a:pPr>
              <a:r>
                <a:rPr lang="es-CO" sz="1050" b="1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39" name="Google Shape;539;p22"/>
          <p:cNvSpPr/>
          <p:nvPr/>
        </p:nvSpPr>
        <p:spPr>
          <a:xfrm rot="-2310863">
            <a:off x="3058990" y="521611"/>
            <a:ext cx="764397" cy="344391"/>
          </a:xfrm>
          <a:custGeom>
            <a:avLst/>
            <a:gdLst/>
            <a:ahLst/>
            <a:cxnLst/>
            <a:rect l="l" t="t" r="r" b="b"/>
            <a:pathLst>
              <a:path w="423333" h="533400" extrusionOk="0">
                <a:moveTo>
                  <a:pt x="0" y="266700"/>
                </a:moveTo>
                <a:lnTo>
                  <a:pt x="241300" y="0"/>
                </a:lnTo>
                <a:lnTo>
                  <a:pt x="423333" y="355600"/>
                </a:lnTo>
                <a:lnTo>
                  <a:pt x="397933" y="516467"/>
                </a:lnTo>
                <a:lnTo>
                  <a:pt x="156633" y="533400"/>
                </a:lnTo>
                <a:lnTo>
                  <a:pt x="0" y="266700"/>
                </a:lnTo>
                <a:close/>
              </a:path>
            </a:pathLst>
          </a:custGeom>
          <a:solidFill>
            <a:srgbClr val="2E75B5">
              <a:alpha val="54509"/>
            </a:srgbClr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3574050" y="173527"/>
            <a:ext cx="253596" cy="25391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venir"/>
              <a:buNone/>
            </a:pPr>
            <a:r>
              <a:rPr lang="es-CO" sz="105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2"/>
          <p:cNvSpPr txBox="1">
            <a:spLocks noGrp="1"/>
          </p:cNvSpPr>
          <p:nvPr>
            <p:ph type="dt" idx="10"/>
          </p:nvPr>
        </p:nvSpPr>
        <p:spPr>
          <a:xfrm>
            <a:off x="4403175" y="63525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26</a:t>
            </a:fld>
            <a:endParaRPr/>
          </a:p>
        </p:txBody>
      </p:sp>
      <p:sp>
        <p:nvSpPr>
          <p:cNvPr id="547" name="Google Shape;547;p23"/>
          <p:cNvSpPr txBox="1"/>
          <p:nvPr/>
        </p:nvSpPr>
        <p:spPr>
          <a:xfrm>
            <a:off x="7938053" y="1636383"/>
            <a:ext cx="38828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Municipios con riesgo extremo - Mapa Consolidado de Riesgo Electoral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8" name="Google Shape;548;p23"/>
          <p:cNvGraphicFramePr/>
          <p:nvPr/>
        </p:nvGraphicFramePr>
        <p:xfrm>
          <a:off x="618025" y="131825"/>
          <a:ext cx="3476700" cy="667817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56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0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 Baudó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Bagadó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 Baudó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Bojayá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Litoral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Juan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Istmina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Lloró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Baudó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San Juan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Nóvita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Nuquí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Quibdó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Iro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Riosucio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Sipí</a:t>
                      </a:r>
                      <a:endParaRPr sz="900" b="0" i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Barbacoas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Cumbitara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Charco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Rosario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Tola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Leiva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Los Andes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Magüi Payán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Mallama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Olaya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Herrera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Policarpa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Ricaurte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Bárbara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Tumaco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Anorí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Briceño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Cáceres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Campamento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Bagre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Ituango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Medellín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Remedios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Tarazá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Toledo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Valdivia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Yondó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Zaragoza</a:t>
                      </a:r>
                      <a:endParaRPr sz="1400" u="none" strike="noStrike" cap="none"/>
                    </a:p>
                  </a:txBody>
                  <a:tcPr marL="4400" marR="4400" marT="44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graphicFrame>
        <p:nvGraphicFramePr>
          <p:cNvPr id="549" name="Google Shape;549;p23"/>
          <p:cNvGraphicFramePr/>
          <p:nvPr/>
        </p:nvGraphicFramePr>
        <p:xfrm>
          <a:off x="4147725" y="130927"/>
          <a:ext cx="3618025" cy="667922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84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Buenos Aires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Caldono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Tambo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Inzá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Jambaló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López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 de Quilichao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Suárez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Toribío</a:t>
                      </a:r>
                      <a:endParaRPr sz="900" b="0" u="none" strike="noStrike" cap="none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Cúcuta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Hacarí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Playa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Ocaña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Santander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58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Calixto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Tibú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Arenal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Cantagallo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Carmen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Montecristo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64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Fernando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65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Pablo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67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Rondón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68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Saravena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Cartagena del Chairá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70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Florencia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Vicente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Caguán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72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Maicao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Manaure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74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Uribia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Barranquilla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76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Soledad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77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Calamar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8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78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del Guaviare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79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Barranco Minas 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80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Neiva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Gaitán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69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82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Guzmán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2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83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Buenaventura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4000" marR="4000" marT="400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  <p:sp>
        <p:nvSpPr>
          <p:cNvPr id="550" name="Google Shape;550;p23"/>
          <p:cNvSpPr txBox="1"/>
          <p:nvPr/>
        </p:nvSpPr>
        <p:spPr>
          <a:xfrm>
            <a:off x="7071875" y="3171250"/>
            <a:ext cx="456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* En rojo (26) los municipios que repiten el nivel de riesgo consolidado.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3"/>
          <p:cNvSpPr txBox="1">
            <a:spLocks noGrp="1"/>
          </p:cNvSpPr>
          <p:nvPr>
            <p:ph type="dt" idx="10"/>
          </p:nvPr>
        </p:nvSpPr>
        <p:spPr>
          <a:xfrm>
            <a:off x="72225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27</a:t>
            </a:fld>
            <a:endParaRPr/>
          </a:p>
        </p:txBody>
      </p:sp>
      <p:sp>
        <p:nvSpPr>
          <p:cNvPr id="557" name="Google Shape;557;p24"/>
          <p:cNvSpPr txBox="1"/>
          <p:nvPr/>
        </p:nvSpPr>
        <p:spPr>
          <a:xfrm>
            <a:off x="7577405" y="3659232"/>
            <a:ext cx="3549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56 municipios de 20 departamentos, la mayor</a:t>
            </a:r>
            <a:r>
              <a:rPr lang="es-CO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í</a:t>
            </a: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de ellos de Antioquia.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4"/>
          <p:cNvSpPr txBox="1"/>
          <p:nvPr/>
        </p:nvSpPr>
        <p:spPr>
          <a:xfrm>
            <a:off x="7505375" y="2218975"/>
            <a:ext cx="3848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Municipios con RIESGO ALTO - Mapa de Riesgo Consolidado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9" name="Google Shape;559;p24"/>
          <p:cNvGraphicFramePr/>
          <p:nvPr/>
        </p:nvGraphicFramePr>
        <p:xfrm>
          <a:off x="495172" y="837110"/>
          <a:ext cx="3317850" cy="51063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Angostura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Bello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Buriticá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Cañasgordas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Dabeiba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Guadalupe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Murindó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Nechí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Peque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Andrés de Cuerquía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Santo Domingo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Uramita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Urrao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Vigía del Fuerte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Almaguer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Vega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Páez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Popayán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Tejada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Carmen del Darién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Condoto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Carmen de Atrato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Juradó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Quito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Chalán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Colosó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Ovejas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Onofre</a:t>
                      </a:r>
                      <a:endParaRPr sz="1400" u="none" strike="noStrike" cap="none"/>
                    </a:p>
                  </a:txBody>
                  <a:tcPr marL="6700" marR="6700" marT="67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graphicFrame>
        <p:nvGraphicFramePr>
          <p:cNvPr id="560" name="Google Shape;560;p24"/>
          <p:cNvGraphicFramePr/>
          <p:nvPr/>
        </p:nvGraphicFramePr>
        <p:xfrm>
          <a:off x="4005259" y="837255"/>
          <a:ext cx="3317850" cy="51064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2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Los Patios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Cayetano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Villa del Rosario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Dosquebradas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Pereira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Pueblo Rico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Cravo Norte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Fortul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Norosí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Viejo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Hato Corozal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Sácama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Granada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Mapiripán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Francisco Pizarro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Llanada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Leguízamo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Asís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Ibagué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Líbano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González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Miraflores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Albania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Plato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Armenia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Dagua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Cumaribo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61" name="Google Shape;561;p24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28</a:t>
            </a:fld>
            <a:endParaRPr/>
          </a:p>
        </p:txBody>
      </p:sp>
      <p:sp>
        <p:nvSpPr>
          <p:cNvPr id="567" name="Google Shape;567;p25"/>
          <p:cNvSpPr txBox="1"/>
          <p:nvPr/>
        </p:nvSpPr>
        <p:spPr>
          <a:xfrm>
            <a:off x="6757136" y="3539022"/>
            <a:ext cx="362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27 municipios de 13 departamentos, </a:t>
            </a:r>
            <a:r>
              <a:rPr lang="es-CO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mayoritariamente</a:t>
            </a: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Antioquia.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5"/>
          <p:cNvSpPr txBox="1"/>
          <p:nvPr/>
        </p:nvSpPr>
        <p:spPr>
          <a:xfrm>
            <a:off x="6533831" y="2516162"/>
            <a:ext cx="4068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Municipios con RIESGO MEDIO - Mapa de Riesgo Consolidado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9" name="Google Shape;569;p25"/>
          <p:cNvGraphicFramePr/>
          <p:nvPr/>
        </p:nvGraphicFramePr>
        <p:xfrm>
          <a:off x="1535408" y="864808"/>
          <a:ext cx="4068575" cy="512824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6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Betulia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Ciudad Bolívar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Mutatá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Necoclí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Berrío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Salgar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Carlos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 Uré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Pelayo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Valencia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Coveñas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Roble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Morroa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Benito Abad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Margarita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Rosa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Atrato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Unión Panamericana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Cacahual 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Colombia 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Amazonas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Pedrera 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Tunja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Aguazul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Guachené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Zona Bananera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Mosquera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Florida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150" marR="7150" marT="71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570" name="Google Shape;570;p25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29</a:t>
            </a:fld>
            <a:endParaRPr/>
          </a:p>
        </p:txBody>
      </p:sp>
      <p:sp>
        <p:nvSpPr>
          <p:cNvPr id="576" name="Google Shape;576;p26"/>
          <p:cNvSpPr txBox="1"/>
          <p:nvPr/>
        </p:nvSpPr>
        <p:spPr>
          <a:xfrm>
            <a:off x="0" y="2137145"/>
            <a:ext cx="3264196" cy="68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Patrones de Riesgo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r>
              <a:rPr lang="es-CO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CON TRASHUMANCIA</a:t>
            </a:r>
            <a:b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577" name="Google Shape;577;p26"/>
          <p:cNvGraphicFramePr/>
          <p:nvPr/>
        </p:nvGraphicFramePr>
        <p:xfrm>
          <a:off x="3157870" y="796594"/>
          <a:ext cx="8195975" cy="550053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17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Categorías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factores indicativos de Fraude Electoral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Factores de Violencia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Principales subregiones afectadas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Municipios con altos niveles de violencia y riesgo medio  por indicativos de fraude electoral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Estos municipios exhiben:</a:t>
                      </a:r>
                      <a:b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Niveles de riesgo extremos en factores de violencia.</a:t>
                      </a:r>
                      <a:b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Riesgos medios en indicativos de fraude electoral. </a:t>
                      </a:r>
                      <a:endParaRPr sz="1400" u="none" strike="noStrike" cap="none"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Catatumbo, Norte del Cauca, Patía, Andén Pacífico Sur, Valle de San Juan en Chocó, Sur del Valle, Norte, nordeste y bajo Cauca antioqueño,  Putumayo, Montes de María, Ariarí Guayabero y Caquetá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Municipios con niveles medios de riesgo por violencia y por indicativos de fraude electoral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Estos municipios exhiben:</a:t>
                      </a:r>
                      <a:b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Niveles de riesgo medios de violencia.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Niveles de riesgo medios en las variables de indicativos de fraude electoral.</a:t>
                      </a:r>
                      <a:endParaRPr sz="1400" u="none" strike="noStrike" cap="none"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Suroeste antioqueño, Canal del Dique, Córdoba, Guainía, Magdalena, Sucre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Municipios con altos niveles de violencia y riesgo alto por indicativos de fraude electoral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Estos municipios exhiben:</a:t>
                      </a:r>
                      <a:b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Niveles entre altos y extremos de violencia.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Niveles altos de indicativos de fraude electoral.</a:t>
                      </a:r>
                      <a:endParaRPr sz="1400" u="none" strike="noStrike" cap="none"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Medio/Alto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Alto/Extremo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Atrato, Arauca, La Mojana, Magdalena Medio, Sur de Bolívar, Casanare, La Guajira, Nariño y área metropolitana de Cúcuta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electoral en grandes centros urbanos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Estas ciudades se caracterizan por tener:</a:t>
                      </a:r>
                      <a:b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Altos niveles de violencia, en particular, violencia selectiva. contra liderazgos y periodistas.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Niveles medios en riesgo por indicativos de fraude electoral. • Una particularidad de estas ciudades es el bajo riesgo por trashumancia electoral.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Medio/Alto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Alto/Extremo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Medellín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Barranquilla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Florencia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Quibdó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Neiva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Cúcuta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Arauca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 José del Guaviare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Popayán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Armenia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Pereira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Ibagué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Tunja</a:t>
                      </a:r>
                      <a:endParaRPr sz="1400" u="none" strike="noStrike" cap="none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8" name="Google Shape;578;p26"/>
          <p:cNvSpPr txBox="1">
            <a:spLocks noGrp="1"/>
          </p:cNvSpPr>
          <p:nvPr>
            <p:ph type="dt" idx="10"/>
          </p:nvPr>
        </p:nvSpPr>
        <p:spPr>
          <a:xfrm>
            <a:off x="4403175" y="63525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440" y="0"/>
            <a:ext cx="11667232" cy="6558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7"/>
          <p:cNvSpPr txBox="1">
            <a:spLocks noGrp="1"/>
          </p:cNvSpPr>
          <p:nvPr>
            <p:ph type="sldNum" idx="12"/>
          </p:nvPr>
        </p:nvSpPr>
        <p:spPr>
          <a:xfrm>
            <a:off x="9898275" y="6356350"/>
            <a:ext cx="145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30</a:t>
            </a:fld>
            <a:endParaRPr/>
          </a:p>
        </p:txBody>
      </p:sp>
      <p:sp>
        <p:nvSpPr>
          <p:cNvPr id="584" name="Google Shape;584;p27"/>
          <p:cNvSpPr txBox="1"/>
          <p:nvPr/>
        </p:nvSpPr>
        <p:spPr>
          <a:xfrm>
            <a:off x="2544661" y="17189"/>
            <a:ext cx="598335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Riesgo en centros urbanos-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Electoral CON TRASHUMANCIA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5" name="Google Shape;585;p27"/>
          <p:cNvGraphicFramePr/>
          <p:nvPr/>
        </p:nvGraphicFramePr>
        <p:xfrm>
          <a:off x="920782" y="804381"/>
          <a:ext cx="9270950" cy="560298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7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5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800" b="1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por coincidencias de Factores Indicativos de Fraude y Violencia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Consolidado por Factores Indicativos de Fraude Electoral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Consolidado por Factores de Violencia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Variables asociadas al nivel de riesgo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Calibri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Medellín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municipales.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grupos armados organizados.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Barranquilla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a corporaciones públicas.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Dominio Electoral en la elección de alcaldía.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Antecedentes de trashumancia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grupos armados organizados.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Florencia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disidencias de FARC.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Quibdó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disidencias de FARC y grupos armados organizados, y alto número de acciones armadas.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Desplazamiento forzado.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Neiva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disidencias de FARC y ELN.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Cúcuta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a corporaciones públicas.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Antecedentes de trashumancia electoral y alta inscripciónd de cédulas.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grupos armados organizados, ELN y disidencias de FARC.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Alta intensidad de acciones armadas.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a corporaciones públicas.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Antecedentes de trashumancia electoral y alta inscripción de cédulas.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grupos armados organizados, ELN y disidencias de FARC.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Alta intensidad de acciones armadas.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del Guaviare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Extremo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disidencias de FARC.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Desplazamiento forzado.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7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4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1100" marR="1100" marT="11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86" name="Google Shape;586;p27"/>
          <p:cNvSpPr txBox="1">
            <a:spLocks noGrp="1"/>
          </p:cNvSpPr>
          <p:nvPr>
            <p:ph type="dt" idx="10"/>
          </p:nvPr>
        </p:nvSpPr>
        <p:spPr>
          <a:xfrm>
            <a:off x="4403175" y="64287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31</a:t>
            </a:fld>
            <a:endParaRPr/>
          </a:p>
        </p:txBody>
      </p:sp>
      <p:graphicFrame>
        <p:nvGraphicFramePr>
          <p:cNvPr id="592" name="Google Shape;592;p28"/>
          <p:cNvGraphicFramePr/>
          <p:nvPr/>
        </p:nvGraphicFramePr>
        <p:xfrm>
          <a:off x="1575582" y="134793"/>
          <a:ext cx="9255300" cy="620005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64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9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por coincidencias de factores </a:t>
                      </a:r>
                      <a:r>
                        <a:rPr lang="es-CO" sz="100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indicativos</a:t>
                      </a: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de Fraude y Violencia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consolidado por factores indicativos de fraude electoral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consolidado por factores de violencia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Variables asociadas al nivel de riesgo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Popayán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a corporaciones públicas.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Antecedentes de trashumancia electoral y alta inscripción de cédulas.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ELN y disidencias de FARC.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Armenia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municipales.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grupos armados organizados.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Pereira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municipales.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Presencia de grupos armados organizados.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Ibagué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Alto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Baja participación electoral.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en elecciones municipales.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 en elecciones departamentales.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liderazgos.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prensa.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Tunja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Medio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 nivel de votos nulos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Bajo nivel de tarjetones no marcados</a:t>
                      </a:r>
                      <a:b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Violencia contra liderazgos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CO" sz="10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Violaciones a la libertad de prensa</a:t>
                      </a:r>
                      <a:endParaRPr sz="1000" u="none" strike="noStrike" cap="non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150" marR="3150" marT="31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3" name="Google Shape;593;p28"/>
          <p:cNvSpPr txBox="1">
            <a:spLocks noGrp="1"/>
          </p:cNvSpPr>
          <p:nvPr>
            <p:ph type="dt" idx="10"/>
          </p:nvPr>
        </p:nvSpPr>
        <p:spPr>
          <a:xfrm>
            <a:off x="4403175" y="64287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33</a:t>
            </a:fld>
            <a:endParaRPr/>
          </a:p>
        </p:txBody>
      </p:sp>
      <p:pic>
        <p:nvPicPr>
          <p:cNvPr id="604" name="Google Shape;604;p59" descr="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" y="0"/>
            <a:ext cx="12190803" cy="6858358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9"/>
          <p:cNvSpPr txBox="1"/>
          <p:nvPr/>
        </p:nvSpPr>
        <p:spPr>
          <a:xfrm>
            <a:off x="3944466" y="1724690"/>
            <a:ext cx="750276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por Factores Indicativos de Fraude Electoral</a:t>
            </a:r>
          </a:p>
          <a:p>
            <a:pPr algn="ctr">
              <a:buSzPts val="3800"/>
            </a:pPr>
            <a:r>
              <a:rPr lang="es-CO" sz="3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Elecciones </a:t>
            </a:r>
            <a:r>
              <a:rPr lang="es-CO" sz="34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CO" sz="3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ocales 2023</a:t>
            </a:r>
            <a:endParaRPr lang="es-CO"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400" b="1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34</a:t>
            </a:fld>
            <a:endParaRPr/>
          </a:p>
        </p:txBody>
      </p:sp>
      <p:sp>
        <p:nvSpPr>
          <p:cNvPr id="611" name="Google Shape;611;p32"/>
          <p:cNvSpPr txBox="1"/>
          <p:nvPr/>
        </p:nvSpPr>
        <p:spPr>
          <a:xfrm>
            <a:off x="5657215" y="589058"/>
            <a:ext cx="54587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por factores indicativos de fraude electoral SIN VARIABLES DE TRASHUMANCIA</a:t>
            </a: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12" name="Google Shape;612;p32" descr="Imagen que contiene oscuro, luz, tráfico, flor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05" y="0"/>
            <a:ext cx="4848844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3" name="Google Shape;613;p32"/>
          <p:cNvGraphicFramePr/>
          <p:nvPr/>
        </p:nvGraphicFramePr>
        <p:xfrm>
          <a:off x="5657215" y="47084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04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Nivel de riesgo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2007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2015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2023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Diferencia No. Municipios 2023 Vs.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variación 2023 Vs.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-56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-19,60%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71,80%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73,10%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15,20%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14" name="Google Shape;614;p32"/>
          <p:cNvGraphicFramePr/>
          <p:nvPr/>
        </p:nvGraphicFramePr>
        <p:xfrm>
          <a:off x="5695391" y="1533721"/>
          <a:ext cx="5923359" cy="317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5" name="Google Shape;615;p32"/>
          <p:cNvSpPr txBox="1">
            <a:spLocks noGrp="1"/>
          </p:cNvSpPr>
          <p:nvPr>
            <p:ph type="dt" idx="10"/>
          </p:nvPr>
        </p:nvSpPr>
        <p:spPr>
          <a:xfrm>
            <a:off x="682650" y="635809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35</a:t>
            </a:fld>
            <a:endParaRPr/>
          </a:p>
        </p:txBody>
      </p:sp>
      <p:sp>
        <p:nvSpPr>
          <p:cNvPr id="621" name="Google Shape;621;p33"/>
          <p:cNvSpPr txBox="1"/>
          <p:nvPr/>
        </p:nvSpPr>
        <p:spPr>
          <a:xfrm>
            <a:off x="2314354" y="3195573"/>
            <a:ext cx="7563292" cy="46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Consolidado por Factores Indicativos de Fraude Electoral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-CO" sz="3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 TRASHUMANCIA</a:t>
            </a:r>
            <a:endParaRPr sz="3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36</a:t>
            </a:fld>
            <a:endParaRPr/>
          </a:p>
        </p:txBody>
      </p:sp>
      <p:sp>
        <p:nvSpPr>
          <p:cNvPr id="627" name="Google Shape;627;p34"/>
          <p:cNvSpPr txBox="1"/>
          <p:nvPr/>
        </p:nvSpPr>
        <p:spPr>
          <a:xfrm>
            <a:off x="1550504" y="33584"/>
            <a:ext cx="935490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consolidado de Riesgo por factores indicativos de fraude electoral – CON TRASHUMANCIA</a:t>
            </a: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28" name="Google Shape;6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26" y="-95002"/>
            <a:ext cx="4854356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9" name="Google Shape;629;p34"/>
          <p:cNvGraphicFramePr/>
          <p:nvPr/>
        </p:nvGraphicFramePr>
        <p:xfrm>
          <a:off x="5456470" y="882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9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medio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alto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extremo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de municipios en riesgo por departamento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Número de municipios en riesgo del departamento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del total de municipios en riesgo del país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56,90%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70 de 123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 de 87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8,10%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Cundinamarca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 de 116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8,60%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76,60%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 de 64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Caldas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81,50%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 de 27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83,30%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 de 30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73,70%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 de 19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 de 15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 de 40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57,60%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72 de 125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12,10%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 de 46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 de 12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Archipiélago de San Andrés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2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82,60%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 de 23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 de 42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25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8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37,90%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 de 29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48,90%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 de 47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3,90%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42,90%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 de 42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3,00%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Amazonas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36,40%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11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71,40%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7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16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 de 30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2,20%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4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 de 37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de 30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2,00%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13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78,60%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 de 14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38,50%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 de 26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1,70%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Vaupés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83,30%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6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0,80%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4 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0,30%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175" marR="5175" marT="517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317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212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67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53,20%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596 de 1121 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5175" marR="5175" marT="51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630" name="Google Shape;630;p34"/>
          <p:cNvSpPr txBox="1">
            <a:spLocks noGrp="1"/>
          </p:cNvSpPr>
          <p:nvPr>
            <p:ph type="dt" idx="10"/>
          </p:nvPr>
        </p:nvSpPr>
        <p:spPr>
          <a:xfrm>
            <a:off x="529950" y="635636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37</a:t>
            </a:fld>
            <a:endParaRPr/>
          </a:p>
        </p:txBody>
      </p:sp>
      <p:sp>
        <p:nvSpPr>
          <p:cNvPr id="636" name="Google Shape;636;p35"/>
          <p:cNvSpPr txBox="1"/>
          <p:nvPr/>
        </p:nvSpPr>
        <p:spPr>
          <a:xfrm>
            <a:off x="3002001" y="472172"/>
            <a:ext cx="598335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Patrones de Indicativos de Fraude Electoral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por Factores Indicativos de Fraude Electoral CON TRASHUMANCIA</a:t>
            </a:r>
            <a:b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6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637" name="Google Shape;637;p35"/>
          <p:cNvGraphicFramePr/>
          <p:nvPr/>
        </p:nvGraphicFramePr>
        <p:xfrm>
          <a:off x="1258505" y="13133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6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8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Categorías Indicativos de Fraude Electoral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Descripción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atipicidades en participación electoral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atipicidades en porcentaje de votos nulos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atipicidades en porcentaje de tarjetones no marcados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dominio electoral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Trashumancia electoral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Principales subregiones afectadas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atipicidades en participación electoral y niveles </a:t>
                      </a:r>
                      <a:r>
                        <a:rPr lang="es-CO" sz="110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atípicos</a:t>
                      </a: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de trashumancia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Estos municipios exhiben:</a:t>
                      </a:r>
                      <a:b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Niveles altos y extremos de riesgo en atipicidades en los niveles y variaciones de la participación electoral.</a:t>
                      </a:r>
                      <a:b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Niveles altos, pero no tan extremos de indicativos de trashumancia electoral.  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Alto/Extremo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Bajo/Medio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Medio/Alto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Occidente, norte, nordeste y suroeste Antioqueño, Magdalena Medio, Litoral Pacífico en Chocó,  Sur del César, Magdalena, Montes de María, Nariño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</a:t>
                      </a:r>
                      <a:r>
                        <a:rPr lang="es-CO" sz="110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atipicidades</a:t>
                      </a: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de votos nulos y tarjetones no marcados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Estos municipios exhiben:</a:t>
                      </a:r>
                      <a:b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Atipicidades en el porcentaje de votos nulos.</a:t>
                      </a:r>
                      <a:b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Atipicidades en el porcentaje de tarjetones no marcados.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 Aburrá en Antioquia, Eje Cafetero, Altiplano cundiboyacense, Valle de San Juan en Chocó, Norte del Cauca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alto nivel de dominio electoral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Estas áreas se caracterizan por:</a:t>
                      </a:r>
                      <a:b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Altos niveles de dominio electoral para los distintos cargos de elección.</a:t>
                      </a:r>
                      <a:b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En algunos municipios, pero no en todo este dominio electoral va acompañado de atipicidades en votos nulos, tarjetones no marcados y participación electoral.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Bajo/Medio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Bajo/Medio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Bajo/Medio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Alto/Extremo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Cundinamarca, Canal del Dique, La Mojana, Atlántico, Provincia de Vélez en Santander, Sur de Tolima, piedemonte llanero</a:t>
                      </a:r>
                      <a:endParaRPr sz="1400" u="none" strike="noStrike" cap="none"/>
                    </a:p>
                  </a:txBody>
                  <a:tcPr marL="3450" marR="3450" marT="34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38" name="Google Shape;638;p35"/>
          <p:cNvSpPr txBox="1">
            <a:spLocks noGrp="1"/>
          </p:cNvSpPr>
          <p:nvPr>
            <p:ph type="dt" idx="10"/>
          </p:nvPr>
        </p:nvSpPr>
        <p:spPr>
          <a:xfrm>
            <a:off x="4403175" y="65049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38</a:t>
            </a:fld>
            <a:endParaRPr/>
          </a:p>
        </p:txBody>
      </p:sp>
      <p:graphicFrame>
        <p:nvGraphicFramePr>
          <p:cNvPr id="644" name="Google Shape;644;p36"/>
          <p:cNvGraphicFramePr/>
          <p:nvPr/>
        </p:nvGraphicFramePr>
        <p:xfrm>
          <a:off x="1373650" y="732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44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4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0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Categorías Indicativos de Fraude Electoral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Descripción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atipicidades en participación electoral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</a:t>
                      </a:r>
                      <a:r>
                        <a:rPr lang="es-CO" sz="105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atipicidades</a:t>
                      </a: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en porcentaje de votos nulos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</a:t>
                      </a:r>
                      <a:r>
                        <a:rPr lang="es-CO" sz="105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atipicidades</a:t>
                      </a: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en porcentaje de tarjetones no marcados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dominio electoral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Riesgo de Trashumancia electoral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Principales subregiones afectadas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coincidencia de atipicidades en participación, dominio y trashumancia electoral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Estos territorios muestran:</a:t>
                      </a:r>
                      <a:b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Atipicidades en los niveles y variaciones de la participación electoral.</a:t>
                      </a:r>
                      <a:b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Altos niveles de dominio electoral.</a:t>
                      </a:r>
                      <a:b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Atipicidades en trashumancia electoral.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Medio/Alto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Medio/Alto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Medio/Alto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Sur de Bolívar, Córdoba, Huila, Santander, Provincia De Ricaurte en Norte de Santander, Vichada, Arauca, Oriente de Boyacá, Alto Putumayo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niveles extremos de </a:t>
                      </a:r>
                      <a:r>
                        <a:rPr lang="es-CO" sz="1050" b="1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atipicidades</a:t>
                      </a:r>
                      <a:r>
                        <a:rPr lang="es-CO" sz="10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en trashumancia electoral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En estos municipios se presenta:</a:t>
                      </a:r>
                      <a:b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</a:b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• Niveles de riesgo entre extremo y alto de los indicativos de trashumancia electoral.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Bajo/Medio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Bajo/Medio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Alto/Extremo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es-CO" sz="10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Atrato en Chocó, área metropolitana de Cúcuta, Santander, Serranía Del Perijá en La Guajira, Norte del Tolima, Ariari Guayabero, Amazonía Sur-oriental</a:t>
                      </a:r>
                      <a:endParaRPr sz="1400" u="none" strike="noStrike" cap="none"/>
                    </a:p>
                  </a:txBody>
                  <a:tcPr marL="5750" marR="5750" marT="57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" name="Google Shape;645;p36"/>
          <p:cNvSpPr txBox="1">
            <a:spLocks noGrp="1"/>
          </p:cNvSpPr>
          <p:nvPr>
            <p:ph type="dt" idx="10"/>
          </p:nvPr>
        </p:nvSpPr>
        <p:spPr>
          <a:xfrm>
            <a:off x="4403175" y="63525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39</a:t>
            </a:fld>
            <a:endParaRPr/>
          </a:p>
        </p:txBody>
      </p:sp>
      <p:sp>
        <p:nvSpPr>
          <p:cNvPr id="651" name="Google Shape;651;p37"/>
          <p:cNvSpPr txBox="1"/>
          <p:nvPr/>
        </p:nvSpPr>
        <p:spPr>
          <a:xfrm>
            <a:off x="7414390" y="2824346"/>
            <a:ext cx="365856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 los 67 municipios en riesgo extremo, los 9 que están resaltados en rojo, también registraron riesgo extremo en las elecciones de 2019.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652" name="Google Shape;652;p37"/>
          <p:cNvGraphicFramePr/>
          <p:nvPr/>
        </p:nvGraphicFramePr>
        <p:xfrm>
          <a:off x="699463" y="359136"/>
          <a:ext cx="2748825" cy="613998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4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Berbeo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Busbanzá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Cuítiva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Floresta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Victoria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Miraflores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Rondón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Sativasur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Tununguá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Tuta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Zetaquira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Aguada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 dirty="0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Cabrera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California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Cepitá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Charta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Encino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Jordán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Páramo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Cundinamarca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Facatativá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Fosca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Jerusalén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Madrid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Paime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Soacha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Topaipí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Contadero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Cumbitara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Rosario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Linares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Providencia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Bernardo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Santacruz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Caldas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Dorada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Manizales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Neira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Pácora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Palestina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0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5100" marR="5100" marT="51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Supía</a:t>
                      </a:r>
                      <a:endParaRPr sz="1400" u="none" strike="noStrike" cap="none" dirty="0"/>
                    </a:p>
                  </a:txBody>
                  <a:tcPr marL="5100" marR="5100" marT="51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  <p:graphicFrame>
        <p:nvGraphicFramePr>
          <p:cNvPr id="653" name="Google Shape;653;p37"/>
          <p:cNvGraphicFramePr/>
          <p:nvPr/>
        </p:nvGraphicFramePr>
        <p:xfrm>
          <a:off x="3563000" y="359163"/>
          <a:ext cx="3150350" cy="613965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Atrato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Lloró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San Juan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Quibdó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Tadó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Chámeza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Salina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Sabanalarga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Manaure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Uribia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Urumita</a:t>
                      </a:r>
                      <a:endParaRPr sz="1400" u="none" strike="noStrike" cap="none" dirty="0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Durania</a:t>
                      </a:r>
                      <a:endParaRPr sz="1400" u="none" strike="noStrike" cap="none" dirty="0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Santander</a:t>
                      </a:r>
                      <a:endParaRPr sz="1400" u="none" strike="noStrike" cap="none" dirty="0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Santiago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Abriaquí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Bárbara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Guamo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Fernando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58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Tebaida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Montenegro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74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Archipiélago de San Andrés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Providencia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Suan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Sebastián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63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Manaure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64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Barranco Minas 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65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Gaitán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Flandes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67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Caicedonia</a:t>
                      </a:r>
                      <a:endParaRPr sz="1400" u="none" strike="noStrike" cap="none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50"/>
                        <a:buFont typeface="Arial"/>
                        <a:buNone/>
                      </a:pPr>
                      <a:r>
                        <a:rPr lang="es-CO" sz="95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7200" marR="7200" marT="7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654" name="Google Shape;654;p37"/>
          <p:cNvSpPr/>
          <p:nvPr/>
        </p:nvSpPr>
        <p:spPr>
          <a:xfrm>
            <a:off x="1929802" y="795353"/>
            <a:ext cx="771896" cy="15126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5" name="Google Shape;655;p37"/>
          <p:cNvSpPr/>
          <p:nvPr/>
        </p:nvSpPr>
        <p:spPr>
          <a:xfrm>
            <a:off x="1928132" y="5747944"/>
            <a:ext cx="781016" cy="15126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6" name="Google Shape;656;p37"/>
          <p:cNvSpPr/>
          <p:nvPr/>
        </p:nvSpPr>
        <p:spPr>
          <a:xfrm>
            <a:off x="1933301" y="6349220"/>
            <a:ext cx="771896" cy="15126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7" name="Google Shape;657;p37"/>
          <p:cNvSpPr/>
          <p:nvPr/>
        </p:nvSpPr>
        <p:spPr>
          <a:xfrm>
            <a:off x="5117306" y="2081711"/>
            <a:ext cx="907256" cy="18573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8" name="Google Shape;658;p37"/>
          <p:cNvSpPr/>
          <p:nvPr/>
        </p:nvSpPr>
        <p:spPr>
          <a:xfrm>
            <a:off x="5117307" y="1693070"/>
            <a:ext cx="907256" cy="18573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9" name="Google Shape;659;p37"/>
          <p:cNvSpPr/>
          <p:nvPr/>
        </p:nvSpPr>
        <p:spPr>
          <a:xfrm>
            <a:off x="5117306" y="1309689"/>
            <a:ext cx="907257" cy="18573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0" name="Google Shape;660;p37"/>
          <p:cNvSpPr/>
          <p:nvPr/>
        </p:nvSpPr>
        <p:spPr>
          <a:xfrm>
            <a:off x="5117306" y="2465092"/>
            <a:ext cx="907256" cy="18573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1" name="Google Shape;661;p37"/>
          <p:cNvSpPr/>
          <p:nvPr/>
        </p:nvSpPr>
        <p:spPr>
          <a:xfrm>
            <a:off x="5117306" y="2650829"/>
            <a:ext cx="907255" cy="197644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2" name="Google Shape;662;p37"/>
          <p:cNvSpPr/>
          <p:nvPr/>
        </p:nvSpPr>
        <p:spPr>
          <a:xfrm>
            <a:off x="1933575" y="2307431"/>
            <a:ext cx="775573" cy="151266"/>
          </a:xfrm>
          <a:prstGeom prst="rect">
            <a:avLst/>
          </a:prstGeom>
          <a:noFill/>
          <a:ln w="15875" cap="flat" cmpd="sng">
            <a:solidFill>
              <a:srgbClr val="F81B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3" name="Google Shape;663;p37"/>
          <p:cNvSpPr txBox="1"/>
          <p:nvPr/>
        </p:nvSpPr>
        <p:spPr>
          <a:xfrm>
            <a:off x="6761770" y="1740020"/>
            <a:ext cx="4957491" cy="93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Municipios con riesgo extremo -</a:t>
            </a:r>
            <a:b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Factores Indicativos de Fraude Electoral CON TRASHUMANCIA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7"/>
          <p:cNvSpPr txBox="1">
            <a:spLocks noGrp="1"/>
          </p:cNvSpPr>
          <p:nvPr>
            <p:ph type="dt" idx="10"/>
          </p:nvPr>
        </p:nvSpPr>
        <p:spPr>
          <a:xfrm>
            <a:off x="63843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3537070" y="194607"/>
            <a:ext cx="5701196" cy="46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s-CO" sz="22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Matriz de riesgos electorales – Elecciones Autoridades Locales 2023</a:t>
            </a:r>
            <a:endParaRPr sz="22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106019" y="798875"/>
            <a:ext cx="11648660" cy="5890486"/>
            <a:chOff x="160873" y="730776"/>
            <a:chExt cx="11770716" cy="5964151"/>
          </a:xfrm>
        </p:grpSpPr>
        <p:sp>
          <p:nvSpPr>
            <p:cNvPr id="109" name="Google Shape;109;p3"/>
            <p:cNvSpPr/>
            <p:nvPr/>
          </p:nvSpPr>
          <p:spPr>
            <a:xfrm>
              <a:off x="8675283" y="793642"/>
              <a:ext cx="1605616" cy="5865689"/>
            </a:xfrm>
            <a:prstGeom prst="roundRect">
              <a:avLst>
                <a:gd name="adj" fmla="val 10000"/>
              </a:avLst>
            </a:prstGeom>
            <a:solidFill>
              <a:srgbClr val="D297ED"/>
            </a:solidFill>
            <a:ln>
              <a:noFill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78"/>
                <a:buFont typeface="Calibri"/>
                <a:buNone/>
              </a:pPr>
              <a:endParaRPr sz="978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6978626" y="810646"/>
              <a:ext cx="1605616" cy="5865689"/>
            </a:xfrm>
            <a:prstGeom prst="roundRect">
              <a:avLst>
                <a:gd name="adj" fmla="val 10000"/>
              </a:avLst>
            </a:prstGeom>
            <a:solidFill>
              <a:srgbClr val="D297ED"/>
            </a:solidFill>
            <a:ln>
              <a:noFill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78"/>
                <a:buFont typeface="Calibri"/>
                <a:buNone/>
              </a:pPr>
              <a:r>
                <a:rPr lang="es-CO" sz="978">
                  <a:latin typeface="Gill Sans"/>
                  <a:ea typeface="Gill Sans"/>
                  <a:cs typeface="Gill Sans"/>
                  <a:sym typeface="Gill Sans"/>
                </a:rPr>
                <a:t> v   </a:t>
              </a:r>
              <a:endParaRPr sz="978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8719888" y="730776"/>
              <a:ext cx="1549381" cy="1009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475" tIns="43475" rIns="43475" bIns="4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lang="es-CO" sz="16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Comunicación</a:t>
              </a:r>
              <a:endPara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758559" y="1844480"/>
              <a:ext cx="1445054" cy="111368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15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Discursos de odio / discriminatorios o apología a la violencia</a:t>
              </a:r>
              <a:endParaRPr sz="115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758559" y="3044460"/>
              <a:ext cx="1445054" cy="117598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2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Participación en política: Intervención de funcionarios en redes sociales.</a:t>
              </a:r>
              <a:endParaRPr sz="12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766266" y="4372515"/>
              <a:ext cx="1445054" cy="39396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Fake news</a:t>
              </a:r>
              <a:endParaRPr sz="11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772731" y="4865668"/>
              <a:ext cx="1445054" cy="701743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2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Equilibrio informativo y estigmatización.</a:t>
              </a:r>
              <a:endParaRPr sz="105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0361654" y="784532"/>
              <a:ext cx="1569935" cy="5865689"/>
            </a:xfrm>
            <a:prstGeom prst="roundRect">
              <a:avLst>
                <a:gd name="adj" fmla="val 10000"/>
              </a:avLst>
            </a:prstGeom>
            <a:solidFill>
              <a:srgbClr val="D297ED"/>
            </a:solidFill>
            <a:ln>
              <a:noFill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78"/>
                <a:buFont typeface="Calibri"/>
                <a:buNone/>
              </a:pPr>
              <a:endParaRPr sz="978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160873" y="793498"/>
              <a:ext cx="11705140" cy="5901429"/>
              <a:chOff x="101703" y="822821"/>
              <a:chExt cx="12649766" cy="6057977"/>
            </a:xfrm>
          </p:grpSpPr>
          <p:grpSp>
            <p:nvGrpSpPr>
              <p:cNvPr id="118" name="Google Shape;118;p3"/>
              <p:cNvGrpSpPr/>
              <p:nvPr/>
            </p:nvGrpSpPr>
            <p:grpSpPr>
              <a:xfrm>
                <a:off x="101703" y="822821"/>
                <a:ext cx="12649766" cy="6057977"/>
                <a:chOff x="101702" y="-12625"/>
                <a:chExt cx="12649766" cy="5505954"/>
              </a:xfrm>
            </p:grpSpPr>
            <p:sp>
              <p:nvSpPr>
                <p:cNvPr id="119" name="Google Shape;119;p3"/>
                <p:cNvSpPr/>
                <p:nvPr/>
              </p:nvSpPr>
              <p:spPr>
                <a:xfrm>
                  <a:off x="101702" y="-12490"/>
                  <a:ext cx="1735192" cy="547260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297ED"/>
                </a:solidFill>
                <a:ln>
                  <a:noFill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78"/>
                    <a:buFont typeface="Calibri"/>
                    <a:buNone/>
                  </a:pPr>
                  <a:endParaRPr sz="978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0" name="Google Shape;120;p3"/>
                <p:cNvSpPr txBox="1"/>
                <p:nvPr/>
              </p:nvSpPr>
              <p:spPr>
                <a:xfrm>
                  <a:off x="186625" y="81984"/>
                  <a:ext cx="1623895" cy="9414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3475" tIns="43475" rIns="43475" bIns="434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 typeface="Gill Sans"/>
                    <a:buNone/>
                  </a:pPr>
                  <a:r>
                    <a:rPr lang="es-CO" sz="1600" b="1" i="0" u="none" strike="noStrike" cap="none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Factores Indicativos de Fraude Electoral</a:t>
                  </a:r>
                  <a:endParaRPr sz="16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186625" y="1126826"/>
                  <a:ext cx="1561672" cy="86132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7030A0"/>
                </a:solidFill>
                <a:ln w="1270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Gill Sans"/>
                    <a:buNone/>
                  </a:pPr>
                  <a:r>
                    <a:rPr lang="es-CO" sz="140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Intervención indebida de funcionarios públicos</a:t>
                  </a:r>
                  <a:endParaRPr sz="700" b="0" i="0" u="none" strike="noStrike" cap="non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199582" y="2162059"/>
                  <a:ext cx="1561672" cy="86132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7030A0"/>
                </a:solidFill>
                <a:ln w="1270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Gill Sans"/>
                    <a:buNone/>
                  </a:pPr>
                  <a:r>
                    <a:rPr lang="es-CO" sz="120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Uso indebido de recursos de inversión social con fines electorales</a:t>
                  </a:r>
                  <a:endParaRPr sz="600" b="0" i="0" u="none" strike="noStrike" cap="non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1948066" y="-12625"/>
                  <a:ext cx="1735192" cy="550595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297ED"/>
                </a:solidFill>
                <a:ln>
                  <a:noFill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78"/>
                    <a:buFont typeface="Calibri"/>
                    <a:buNone/>
                  </a:pPr>
                  <a:endParaRPr sz="978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4" name="Google Shape;124;p3"/>
                <p:cNvSpPr txBox="1"/>
                <p:nvPr/>
              </p:nvSpPr>
              <p:spPr>
                <a:xfrm>
                  <a:off x="2016213" y="84019"/>
                  <a:ext cx="1540956" cy="9435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3475" tIns="43475" rIns="43475" bIns="434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 typeface="Gill Sans"/>
                    <a:buNone/>
                  </a:pPr>
                  <a:r>
                    <a:rPr lang="es-CO" sz="1600" b="1" i="0" u="none" strike="noStrike" cap="none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Factores Indicativos de Violencia</a:t>
                  </a:r>
                  <a:endParaRPr sz="16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2033720" y="1849989"/>
                  <a:ext cx="1561672" cy="133466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7030A0"/>
                </a:solidFill>
                <a:ln w="1270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Gill Sans"/>
                    <a:buNone/>
                  </a:pPr>
                  <a:r>
                    <a:rPr lang="es-CO" sz="120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Presencia / Acciones de GAI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Char char="•"/>
                  </a:pPr>
                  <a:r>
                    <a:rPr lang="es-CO" sz="105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ELN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Char char="•"/>
                  </a:pPr>
                  <a:r>
                    <a:rPr lang="es-CO" sz="105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AGC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Char char="•"/>
                  </a:pPr>
                  <a:r>
                    <a:rPr lang="es-CO" sz="105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Disidencias de FARC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400"/>
                    <a:buFont typeface="Arial"/>
                    <a:buChar char="•"/>
                  </a:pPr>
                  <a:r>
                    <a:rPr lang="es-CO" sz="105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87 grupos armados identificados</a:t>
                  </a:r>
                  <a:endParaRPr sz="105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2041062" y="3228118"/>
                  <a:ext cx="1561672" cy="369463"/>
                </a:xfrm>
                <a:prstGeom prst="roundRect">
                  <a:avLst>
                    <a:gd name="adj" fmla="val 17857"/>
                  </a:avLst>
                </a:prstGeom>
                <a:solidFill>
                  <a:srgbClr val="7030A0"/>
                </a:solidFill>
                <a:ln w="1270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Gill Sans"/>
                    <a:buNone/>
                  </a:pPr>
                  <a:r>
                    <a:rPr lang="es-CO" sz="120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Economías ilegales</a:t>
                  </a:r>
                  <a:endParaRPr sz="12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3801955" y="2"/>
                  <a:ext cx="1754471" cy="547260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297ED"/>
                </a:solidFill>
                <a:ln>
                  <a:noFill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78"/>
                    <a:buFont typeface="Calibri"/>
                    <a:buNone/>
                  </a:pPr>
                  <a:endParaRPr sz="978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8" name="Google Shape;128;p3"/>
                <p:cNvSpPr txBox="1"/>
                <p:nvPr/>
              </p:nvSpPr>
              <p:spPr>
                <a:xfrm>
                  <a:off x="11189359" y="10455"/>
                  <a:ext cx="1562109" cy="9287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3475" tIns="43475" rIns="43475" bIns="434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 typeface="Gill Sans"/>
                    <a:buNone/>
                  </a:pPr>
                  <a:r>
                    <a:rPr lang="es-CO" sz="1600" b="1" i="0" u="none" strike="noStrike" cap="none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Limitaciones a la participación</a:t>
                  </a:r>
                  <a:endParaRPr sz="16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11174860" y="1737641"/>
                  <a:ext cx="1561674" cy="1382413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7030A0"/>
                </a:solidFill>
                <a:ln w="1270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Gill Sans"/>
                    <a:buNone/>
                  </a:pPr>
                  <a:r>
                    <a:rPr lang="es-CO" sz="120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Grupos de especial protección</a:t>
                  </a:r>
                  <a:r>
                    <a:rPr lang="es-CO" sz="125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: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Arial"/>
                    <a:buChar char="•"/>
                  </a:pPr>
                  <a:r>
                    <a:rPr lang="es-CO" sz="110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Población étnica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Arial"/>
                    <a:buChar char="•"/>
                  </a:pPr>
                  <a:r>
                    <a:rPr lang="es-CO" sz="110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Población LGBTIQ+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Arial"/>
                    <a:buChar char="•"/>
                  </a:pPr>
                  <a:r>
                    <a:rPr lang="es-CO" sz="110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Población con discapacidad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71450" marR="0" lvl="0" indent="-17145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000"/>
                    <a:buFont typeface="Arial"/>
                    <a:buChar char="•"/>
                  </a:pPr>
                  <a:r>
                    <a:rPr lang="es-CO" sz="1100" b="0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Mujeres</a:t>
                  </a:r>
                  <a:endParaRPr sz="11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11189794" y="3175337"/>
                  <a:ext cx="1561674" cy="800256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7030A0"/>
                </a:solidFill>
                <a:ln w="12700" cap="flat" cmpd="sng">
                  <a:solidFill>
                    <a:schemeClr val="lt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600"/>
                    <a:buFont typeface="Gill Sans"/>
                    <a:buNone/>
                  </a:pPr>
                  <a:r>
                    <a:rPr lang="es-CO" sz="1200" b="1" i="0" u="none" strike="noStrike" cap="none">
                      <a:solidFill>
                        <a:srgbClr val="FFFFFF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Afectaciones logísticas por emergencia invernal</a:t>
                  </a:r>
                  <a:endParaRPr sz="11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5693650" y="833922"/>
                <a:ext cx="3407291" cy="6021288"/>
                <a:chOff x="7708163" y="-2535"/>
                <a:chExt cx="3407291" cy="547260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7708163" y="-2535"/>
                  <a:ext cx="1680100" cy="5472600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D297ED"/>
                </a:solidFill>
                <a:ln>
                  <a:noFill/>
                </a:ln>
              </p:spPr>
              <p:txBody>
                <a:bodyPr spcFirstLastPara="1" wrap="square" lIns="49675" tIns="49675" rIns="49675" bIns="496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978"/>
                    <a:buFont typeface="Calibri"/>
                    <a:buNone/>
                  </a:pPr>
                  <a:endParaRPr sz="978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33" name="Google Shape;133;p3"/>
                <p:cNvSpPr txBox="1"/>
                <p:nvPr/>
              </p:nvSpPr>
              <p:spPr>
                <a:xfrm>
                  <a:off x="9565456" y="6335"/>
                  <a:ext cx="1549998" cy="7590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3475" tIns="43475" rIns="43475" bIns="4347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00"/>
                    <a:buFont typeface="Gill Sans"/>
                    <a:buNone/>
                  </a:pPr>
                  <a:r>
                    <a:rPr lang="es-CO" sz="1600" b="1" i="0" u="none" strike="noStrike" cap="none">
                      <a:solidFill>
                        <a:srgbClr val="000000"/>
                      </a:solidFill>
                      <a:latin typeface="Gill Sans"/>
                      <a:ea typeface="Gill Sans"/>
                      <a:cs typeface="Gill Sans"/>
                      <a:sym typeface="Gill Sans"/>
                    </a:rPr>
                    <a:t>Debilidad Institucional</a:t>
                  </a:r>
                  <a:endParaRPr sz="16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sp>
            <p:nvSpPr>
              <p:cNvPr id="134" name="Google Shape;134;p3"/>
              <p:cNvSpPr/>
              <p:nvPr/>
            </p:nvSpPr>
            <p:spPr>
              <a:xfrm>
                <a:off x="11174516" y="1967255"/>
                <a:ext cx="1561674" cy="691923"/>
              </a:xfrm>
              <a:prstGeom prst="roundRect">
                <a:avLst>
                  <a:gd name="adj" fmla="val 10000"/>
                </a:avLst>
              </a:prstGeom>
              <a:solidFill>
                <a:srgbClr val="7030A0"/>
              </a:solidFill>
              <a:ln w="12700" cap="flat" cmpd="sng">
                <a:solidFill>
                  <a:schemeClr val="l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9675" tIns="49675" rIns="49675" bIns="496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Gill Sans"/>
                  <a:buNone/>
                </a:pPr>
                <a:r>
                  <a:rPr lang="es-CO" sz="1100" b="1" i="0" u="none" strike="noStrike" cap="none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Violencia política contra lideresas en campaña</a:t>
                </a:r>
                <a:endParaRPr sz="1400" b="0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35" name="Google Shape;135;p3"/>
            <p:cNvSpPr/>
            <p:nvPr/>
          </p:nvSpPr>
          <p:spPr>
            <a:xfrm>
              <a:off x="7078078" y="3388414"/>
              <a:ext cx="1380830" cy="389855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Pedagogía electoral</a:t>
              </a:r>
              <a:endParaRPr sz="11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062666" y="1504010"/>
              <a:ext cx="1380830" cy="81507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050" b="1" i="0" u="none" strike="noStrike" cap="none" dirty="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Acción institucional de prevención investigación y sanción</a:t>
              </a:r>
              <a:endParaRPr sz="105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84103" y="2382360"/>
              <a:ext cx="1381602" cy="50285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05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Tribunales de garantías electorales </a:t>
              </a:r>
              <a:endParaRPr sz="105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959572" y="2029007"/>
              <a:ext cx="1445054" cy="668314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Violencia contra liderazgos (enfoques diferenciales)</a:t>
              </a:r>
              <a:endParaRPr sz="1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401859" y="5851739"/>
              <a:ext cx="1445054" cy="60869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Inclusión de nuevas tecnologías</a:t>
              </a:r>
              <a:endParaRPr sz="4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56355" y="4228501"/>
              <a:ext cx="1445054" cy="786853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4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Inscripción irregular de cédulas</a:t>
              </a:r>
              <a:endPara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964008" y="5236608"/>
              <a:ext cx="1445054" cy="56977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Desplazamiento forzado y confinamientos</a:t>
              </a:r>
              <a:endParaRPr sz="12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953528" y="4714507"/>
              <a:ext cx="1445054" cy="44939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Violaciones a la libertad de prensa</a:t>
              </a:r>
              <a:endParaRPr sz="1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385729" y="4568433"/>
              <a:ext cx="1445054" cy="60869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000" b="1" i="0" u="none" strike="noStrike" cap="none" dirty="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Transparencia en la contratación de la Organización Electoral</a:t>
              </a:r>
              <a:endParaRPr sz="10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80105" y="2962894"/>
              <a:ext cx="1380830" cy="35989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1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Biometría y cedulación</a:t>
              </a:r>
              <a:endParaRPr sz="11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756038" y="5695875"/>
              <a:ext cx="1445054" cy="79963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ill Sans"/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Encuestas y sondeos de opinión</a:t>
              </a:r>
              <a:endParaRPr sz="8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420959" y="5187778"/>
              <a:ext cx="1445054" cy="66396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CO" sz="13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Déficit/Acceso a puestos de votación</a:t>
              </a:r>
              <a:endParaRPr sz="13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620886" y="835918"/>
              <a:ext cx="1569935" cy="100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475" tIns="43475" rIns="43475" bIns="4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ill Sans"/>
                <a:buNone/>
              </a:pPr>
              <a:r>
                <a:rPr lang="es-CO" sz="16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Diálogos y negociaciones</a:t>
              </a:r>
              <a:endPara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683327" y="1916014"/>
              <a:ext cx="1445054" cy="56407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6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Ceses al fuego</a:t>
              </a:r>
              <a:endPara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679446" y="3190985"/>
              <a:ext cx="1445054" cy="85224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Recrudecimiento acciones con fines de negociación</a:t>
              </a:r>
              <a:endParaRPr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683327" y="4116526"/>
              <a:ext cx="1445054" cy="66862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Apoyos y afectaciones a candidaturas por parte de GAI</a:t>
              </a:r>
              <a:endPara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690846" y="4866059"/>
              <a:ext cx="1445054" cy="59764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90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Regiones de paz y gobernanza criminal (PDET y ZOMAC)</a:t>
              </a:r>
              <a:endParaRPr sz="9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684713" y="5525932"/>
              <a:ext cx="1445054" cy="92867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Realización de elecciones  en zonas rurales de alta  conflictividad </a:t>
              </a:r>
              <a:endParaRPr sz="11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675034" y="2542318"/>
              <a:ext cx="1445054" cy="564078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Cedulación reincorporados FARC</a:t>
              </a:r>
              <a:endParaRPr sz="1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44365" y="5141608"/>
              <a:ext cx="1445054" cy="553902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050" b="1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Financiación ilegal/ilícita de campañas</a:t>
              </a:r>
              <a:endParaRPr sz="105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401859" y="1956945"/>
              <a:ext cx="1436014" cy="1992814"/>
            </a:xfrm>
            <a:prstGeom prst="roundRect">
              <a:avLst>
                <a:gd name="adj" fmla="val 4263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Acceso a la información </a:t>
              </a:r>
              <a:r>
                <a:rPr lang="es-CO" sz="105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procedimientos electorales: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550" marR="0" lvl="0" indent="-82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s-CO" sz="105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Inscripción de cédulas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550" marR="0" lvl="0" indent="-82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s-CO" sz="105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Registro de GSC</a:t>
              </a:r>
              <a:endParaRPr sz="10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82550" marR="0" lvl="0" indent="-82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s-CO" sz="105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Inscripción de candidaturas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550" marR="0" lvl="0" indent="-82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s-CO" sz="105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Designación de jurados de votación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82550" marR="0" lvl="0" indent="-825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Char char="•"/>
              </a:pPr>
              <a:r>
                <a:rPr lang="es-CO" sz="1050" b="0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Escrutinios</a:t>
              </a:r>
              <a:endParaRPr sz="105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980966" y="5892057"/>
              <a:ext cx="1458000" cy="288145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2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Asonadas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7008123" y="3860320"/>
              <a:ext cx="1520045" cy="502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475" tIns="43475" rIns="43475" bIns="4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Gill Sans"/>
                <a:buNone/>
              </a:pPr>
              <a:r>
                <a:rPr lang="es-CO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Sistema de Partidos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67175" y="4789143"/>
              <a:ext cx="1393200" cy="389855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Eclosión de Partidos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065719" y="5235039"/>
              <a:ext cx="1380900" cy="39000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0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Procedimiento en la entrega de avales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074041" y="6053457"/>
              <a:ext cx="1393200" cy="494389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Capacidad  idoneidad de los candidatos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71096" y="5813394"/>
              <a:ext cx="1458000" cy="44547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Gill Sans"/>
                <a:buNone/>
              </a:pPr>
              <a:r>
                <a:rPr lang="es-CO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Venta de avales</a:t>
              </a: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7078304" y="4401119"/>
              <a:ext cx="1393200" cy="319411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r>
                <a:rPr lang="es-CO" sz="105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Responsabilidad política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5310720" y="866700"/>
              <a:ext cx="1584630" cy="999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475" tIns="43475" rIns="43475" bIns="43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Gill Sans"/>
                <a:buNone/>
              </a:pPr>
              <a:r>
                <a:rPr lang="es-CO" sz="16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Acceso a la información electoral y Transparencia</a:t>
              </a:r>
              <a:endParaRPr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401859" y="4005298"/>
              <a:ext cx="1445054" cy="507596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Auditorías a las tecnologías del proceso electoral</a:t>
              </a:r>
              <a:endParaRPr sz="5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385729" y="5256180"/>
              <a:ext cx="1445054" cy="535263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9675" tIns="49675" rIns="49675" bIns="496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Gill Sans"/>
                <a:buNone/>
              </a:pPr>
              <a:r>
                <a:rPr lang="es-CO" sz="1100" b="1" i="0" u="none" strike="noStrike" cap="non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rPr>
                <a:t>Contraste preconteo y escrutinios</a:t>
              </a:r>
              <a:endParaRPr sz="4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66" name="Google Shape;166;p3"/>
          <p:cNvSpPr/>
          <p:nvPr/>
        </p:nvSpPr>
        <p:spPr>
          <a:xfrm>
            <a:off x="6946999" y="5723249"/>
            <a:ext cx="1385602" cy="282868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CO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Coaliciones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41</a:t>
            </a:fld>
            <a:endParaRPr/>
          </a:p>
        </p:txBody>
      </p:sp>
      <p:pic>
        <p:nvPicPr>
          <p:cNvPr id="675" name="Google Shape;675;p60" descr="For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" y="0"/>
            <a:ext cx="12190803" cy="6858358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60"/>
          <p:cNvSpPr txBox="1"/>
          <p:nvPr/>
        </p:nvSpPr>
        <p:spPr>
          <a:xfrm>
            <a:off x="2837469" y="2477896"/>
            <a:ext cx="9211004" cy="46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675" tIns="49675" rIns="49675" bIns="49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Mapa de riesgo por factores de violencia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CO" sz="3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Elecciones </a:t>
            </a:r>
            <a:r>
              <a:rPr lang="es-CO" sz="3400" b="1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CO" sz="3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ocales 2023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42</a:t>
            </a:fld>
            <a:endParaRPr/>
          </a:p>
        </p:txBody>
      </p:sp>
      <p:sp>
        <p:nvSpPr>
          <p:cNvPr id="682" name="Google Shape;682;p41"/>
          <p:cNvSpPr txBox="1"/>
          <p:nvPr/>
        </p:nvSpPr>
        <p:spPr>
          <a:xfrm>
            <a:off x="1334447" y="383411"/>
            <a:ext cx="48965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Riesgo por Factores de Violencia</a:t>
            </a:r>
            <a:b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Elecciones </a:t>
            </a:r>
            <a:r>
              <a:rPr lang="es-CO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ocales 2023</a:t>
            </a:r>
            <a:b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0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83" name="Google Shape;6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2035" y="11872"/>
            <a:ext cx="4846211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84" name="Google Shape;684;p41"/>
          <p:cNvGraphicFramePr/>
          <p:nvPr/>
        </p:nvGraphicFramePr>
        <p:xfrm>
          <a:off x="612440" y="4893281"/>
          <a:ext cx="6022525" cy="155638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05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Nivel de riesgo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2007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2011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2015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 en riesgo 2023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Diferencia No. Municipios 2023 Vs.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variación 2023 Vs. 2019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-80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-47,10%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14,10%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2,30%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5" name="Google Shape;685;p41"/>
          <p:cNvGraphicFramePr/>
          <p:nvPr/>
        </p:nvGraphicFramePr>
        <p:xfrm>
          <a:off x="270746" y="1866893"/>
          <a:ext cx="6959205" cy="270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6" name="Google Shape;686;p41"/>
          <p:cNvSpPr txBox="1"/>
          <p:nvPr/>
        </p:nvSpPr>
        <p:spPr>
          <a:xfrm>
            <a:off x="1501832" y="1506581"/>
            <a:ext cx="381306" cy="208016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1"/>
          <p:cNvSpPr txBox="1"/>
          <p:nvPr/>
        </p:nvSpPr>
        <p:spPr>
          <a:xfrm>
            <a:off x="2219154" y="1436682"/>
            <a:ext cx="373562" cy="184414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1"/>
          <p:cNvSpPr txBox="1"/>
          <p:nvPr/>
        </p:nvSpPr>
        <p:spPr>
          <a:xfrm>
            <a:off x="2935127" y="1869233"/>
            <a:ext cx="379551" cy="204594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389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1"/>
          <p:cNvSpPr txBox="1"/>
          <p:nvPr/>
        </p:nvSpPr>
        <p:spPr>
          <a:xfrm>
            <a:off x="3675857" y="1475919"/>
            <a:ext cx="377847" cy="230832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439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1"/>
          <p:cNvSpPr txBox="1"/>
          <p:nvPr/>
        </p:nvSpPr>
        <p:spPr>
          <a:xfrm>
            <a:off x="4323466" y="2261630"/>
            <a:ext cx="385075" cy="20456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1"/>
          <p:cNvSpPr txBox="1"/>
          <p:nvPr/>
        </p:nvSpPr>
        <p:spPr>
          <a:xfrm>
            <a:off x="5117970" y="2344989"/>
            <a:ext cx="381615" cy="207742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1"/>
          <p:cNvSpPr txBox="1"/>
          <p:nvPr/>
        </p:nvSpPr>
        <p:spPr>
          <a:xfrm>
            <a:off x="5849375" y="2083315"/>
            <a:ext cx="381616" cy="204559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1"/>
          <p:cNvSpPr txBox="1"/>
          <p:nvPr/>
        </p:nvSpPr>
        <p:spPr>
          <a:xfrm>
            <a:off x="6596972" y="2244300"/>
            <a:ext cx="381564" cy="20456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312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1"/>
          <p:cNvSpPr txBox="1"/>
          <p:nvPr/>
        </p:nvSpPr>
        <p:spPr>
          <a:xfrm>
            <a:off x="819471" y="1372084"/>
            <a:ext cx="381306" cy="226216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ill Sans"/>
              <a:buNone/>
            </a:pPr>
            <a:r>
              <a:rPr lang="es-CO" sz="9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576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1"/>
          <p:cNvSpPr/>
          <p:nvPr/>
        </p:nvSpPr>
        <p:spPr>
          <a:xfrm>
            <a:off x="714852" y="1977852"/>
            <a:ext cx="590544" cy="228465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41"/>
          <p:cNvSpPr txBox="1">
            <a:spLocks noGrp="1"/>
          </p:cNvSpPr>
          <p:nvPr>
            <p:ph type="dt" idx="10"/>
          </p:nvPr>
        </p:nvSpPr>
        <p:spPr>
          <a:xfrm>
            <a:off x="4403175" y="64287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43</a:t>
            </a:fld>
            <a:endParaRPr/>
          </a:p>
        </p:txBody>
      </p:sp>
      <p:sp>
        <p:nvSpPr>
          <p:cNvPr id="702" name="Google Shape;702;p42"/>
          <p:cNvSpPr txBox="1"/>
          <p:nvPr/>
        </p:nvSpPr>
        <p:spPr>
          <a:xfrm>
            <a:off x="2981739" y="766678"/>
            <a:ext cx="598335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Municipios en Riesgo por Violencia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2007-2023</a:t>
            </a:r>
            <a:b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703" name="Google Shape;703;p42"/>
          <p:cNvGraphicFramePr/>
          <p:nvPr>
            <p:extLst>
              <p:ext uri="{D42A27DB-BD31-4B8C-83A1-F6EECF244321}">
                <p14:modId xmlns:p14="http://schemas.microsoft.com/office/powerpoint/2010/main" val="3435333291"/>
              </p:ext>
            </p:extLst>
          </p:nvPr>
        </p:nvGraphicFramePr>
        <p:xfrm>
          <a:off x="1170795" y="2196539"/>
          <a:ext cx="4925205" cy="335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04" name="Google Shape;704;p42"/>
          <p:cNvGraphicFramePr/>
          <p:nvPr/>
        </p:nvGraphicFramePr>
        <p:xfrm>
          <a:off x="7015969" y="2288859"/>
          <a:ext cx="4337850" cy="309069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85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Elección</a:t>
                      </a:r>
                      <a:endParaRPr sz="1400" u="none" strike="noStrike" cap="none"/>
                    </a:p>
                  </a:txBody>
                  <a:tcPr marL="8375" marR="8375" marT="83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 municipios en riesgo consolidado de violencia </a:t>
                      </a:r>
                      <a:endParaRPr sz="1400" u="none" strike="noStrike" cap="none"/>
                    </a:p>
                  </a:txBody>
                  <a:tcPr marL="8375" marR="8375" marT="83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Variación % de mpios en riesgo  frente  a 2023</a:t>
                      </a:r>
                      <a:endParaRPr sz="1400" u="none" strike="noStrike" cap="none"/>
                    </a:p>
                  </a:txBody>
                  <a:tcPr marL="8375" marR="8375" marT="837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Locales 2007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576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-45.8%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Congreso 2010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420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-25.7%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Locales 2011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447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-30.2%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Congreso 2014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389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-19.8%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Locales 2015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439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-28.9%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Congreso 2018  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306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2.0%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Locales 2019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305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2.3%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Congreso 2022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319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-2.2%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Locales 2023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312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-- </a:t>
                      </a:r>
                      <a:endParaRPr sz="1400" u="none" strike="noStrike" cap="none"/>
                    </a:p>
                  </a:txBody>
                  <a:tcPr marL="8375" marR="8375" marT="83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05" name="Google Shape;705;p42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44</a:t>
            </a:fld>
            <a:endParaRPr/>
          </a:p>
        </p:txBody>
      </p:sp>
      <p:sp>
        <p:nvSpPr>
          <p:cNvPr id="711" name="Google Shape;711;p43"/>
          <p:cNvSpPr txBox="1"/>
          <p:nvPr/>
        </p:nvSpPr>
        <p:spPr>
          <a:xfrm>
            <a:off x="7396917" y="2320270"/>
            <a:ext cx="38517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 27,8% de los municipios del país registran algún nivel de riesgo por factores de violencia.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diferencia del riesgo por factores indicativos de fraude, la gran mayor</a:t>
            </a:r>
            <a:r>
              <a:rPr lang="es-CO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í</a:t>
            </a: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de municipios se encuentran en riesgo extremo.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Antioquia y Cauca son los departamentos con mayor cantidad de municipios en riesgo extremo (19 cada uno).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43"/>
          <p:cNvSpPr txBox="1"/>
          <p:nvPr/>
        </p:nvSpPr>
        <p:spPr>
          <a:xfrm>
            <a:off x="7288454" y="995972"/>
            <a:ext cx="40685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Departamentos con riesgo por factores de violencia – Elecciones </a:t>
            </a:r>
            <a:r>
              <a:rPr lang="es-CO" sz="2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ocales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3" name="Google Shape;713;p43"/>
          <p:cNvGraphicFramePr/>
          <p:nvPr/>
        </p:nvGraphicFramePr>
        <p:xfrm>
          <a:off x="500266" y="767741"/>
          <a:ext cx="5979975" cy="532271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1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medio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alto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con riesgo extremo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de municipios en riesgo por departamento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Número de municipios en riesgo del departamento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% del total de municipios en riesgo del país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 de 125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16,00%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81%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 de 42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 de 30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8,70%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34,40%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 de 64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7,10%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 de 40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 de 46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6,10%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 de 16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2,60%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 de 7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2,20%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16,70%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 de 42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2,20%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17,40%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23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de 25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de 30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4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16,20%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 de 37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 de 15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 de 29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4,20%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 de 87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Bogotá D.C.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69,20%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 de 13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65,40%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 de 26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5,40%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4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Amazonas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9,10%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11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123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21,10%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19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62,50%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8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1,60%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16,70%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30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1,60%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12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21,40%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de 14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 de 47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1,90%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9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Vaupés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16,70%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6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0,30%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27,80%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312 de 1121 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100%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714" name="Google Shape;714;p43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45</a:t>
            </a:fld>
            <a:endParaRPr/>
          </a:p>
        </p:txBody>
      </p:sp>
      <p:graphicFrame>
        <p:nvGraphicFramePr>
          <p:cNvPr id="720" name="Google Shape;720;p44"/>
          <p:cNvGraphicFramePr/>
          <p:nvPr/>
        </p:nvGraphicFramePr>
        <p:xfrm>
          <a:off x="537665" y="975757"/>
          <a:ext cx="5173075" cy="5247231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7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1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Patrones de violencia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presencia de GAI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intensidad de acciones de GAI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afectaciones masivas a la movilidad humana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violaciones a la libertad de prensa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violencia contra liderazgos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Principales subregiones afectadas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0" marR="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Municipios con crisis humanitarias y fuertes niveles de violencia por parte de GAI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Andén Pacífico Sur en Cauca, Nariño y Valle del Cauca, Magdalena Medio, Valle del San Juan y Atrato en Chocó, Caquetá, Sur de Bolívar, Triángulo de Telembí en Nariño, Patía y Macizo en Cauca y Nariño, Nordeste, Norte y Bajo Cauca antioqueño, Medio y Bajo Putumayo</a:t>
                      </a:r>
                      <a:endParaRPr sz="1400" u="none" strike="noStrike" cap="none"/>
                    </a:p>
                  </a:txBody>
                  <a:tcPr marL="33175" marR="33175" marT="8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8025" marR="802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Municipios fuerte presencia de GAI y mayor violencia selectiva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400" u="none" strike="noStrike" cap="none"/>
                    </a:p>
                  </a:txBody>
                  <a:tcPr marL="33175" marR="3317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Norte del Cauca, Huila, Catatumbo y área Metropolitana de Cúcuta, Arauca, Sur del Tolima, Magdalena y La Guajira, Sur del Valle del Cauca</a:t>
                      </a:r>
                      <a:endParaRPr sz="1400" u="none" strike="noStrike" cap="none"/>
                    </a:p>
                  </a:txBody>
                  <a:tcPr marL="33175" marR="33175" marT="80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8025" marR="8025" marT="80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1" name="Google Shape;721;p44"/>
          <p:cNvGraphicFramePr/>
          <p:nvPr/>
        </p:nvGraphicFramePr>
        <p:xfrm>
          <a:off x="6118093" y="978670"/>
          <a:ext cx="5371400" cy="524522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8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Patrones de violencia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presencia de GAI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intensidad de acciones de GAI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afectaciones masivas a la movilidad humana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violaciones a la libertad de prensa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Riesgo por violencia contra liderazgos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Principales subregiones afectadas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175" marR="33175" marT="80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Municipios con consolidación territorial de GAI y bajos niveles de violencia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 de Córdoba, Sur del Meta, Guaviare, Occidente de Nariño, Urabá, Casanare, Sur del Cesar, Centro del Valle, Montes de María, La Mojana (Sucre), Amazonas, Guainía, Vichada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Municipios con bajo control territorial por parte de GAI y alta violencia selectiva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7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Oriente, occidente y Suroeste antioqueño, Serranía Del Perijá en Cesar, Norte del Tolima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Violencia en grandes centros urbanos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Medio/Alto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Bajo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CO" sz="8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Extremo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s-CO" sz="6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Barranquilla, Soledad, Valle de Aburrá, Buenaventura, Tumaco, Cartagena, Popayán, Valledupar, Montería, Neiva, Riohacha, Santa Marta, Pereira, Dosquebradas Armenia, Villavicencio, Cúcuta, Barrancabermeja, Bucaramanga, Sincelejo, Ibagué, Cali, Tuluá, Bogotá 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75" marR="566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" name="Google Shape;722;p44"/>
          <p:cNvSpPr txBox="1"/>
          <p:nvPr/>
        </p:nvSpPr>
        <p:spPr>
          <a:xfrm>
            <a:off x="3002002" y="333949"/>
            <a:ext cx="598335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Patrones de violencia</a:t>
            </a:r>
            <a:br>
              <a:rPr lang="es-CO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3" name="Google Shape;723;p44"/>
          <p:cNvSpPr txBox="1">
            <a:spLocks noGrp="1"/>
          </p:cNvSpPr>
          <p:nvPr>
            <p:ph type="dt" idx="10"/>
          </p:nvPr>
        </p:nvSpPr>
        <p:spPr>
          <a:xfrm>
            <a:off x="4403175" y="63525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5"/>
          <p:cNvSpPr txBox="1">
            <a:spLocks noGrp="1"/>
          </p:cNvSpPr>
          <p:nvPr>
            <p:ph type="dt" idx="10"/>
          </p:nvPr>
        </p:nvSpPr>
        <p:spPr>
          <a:xfrm>
            <a:off x="5867400" y="635808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9/26/2023</a:t>
            </a:r>
            <a:endParaRPr/>
          </a:p>
        </p:txBody>
      </p:sp>
      <p:sp>
        <p:nvSpPr>
          <p:cNvPr id="729" name="Google Shape;72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46</a:t>
            </a:fld>
            <a:endParaRPr/>
          </a:p>
        </p:txBody>
      </p:sp>
      <p:sp>
        <p:nvSpPr>
          <p:cNvPr id="730" name="Google Shape;730;p45"/>
          <p:cNvSpPr txBox="1"/>
          <p:nvPr/>
        </p:nvSpPr>
        <p:spPr>
          <a:xfrm>
            <a:off x="34580" y="165710"/>
            <a:ext cx="45990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Municipios con RIESGO EXTREMO por factores de violencia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1" name="Google Shape;731;p45"/>
          <p:cNvGraphicFramePr/>
          <p:nvPr/>
        </p:nvGraphicFramePr>
        <p:xfrm>
          <a:off x="615075" y="1082283"/>
          <a:ext cx="3084125" cy="5638705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33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Argelia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1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 de 42 (45.2%)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Balboa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Buenos Aires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Cajibío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Caldono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Caloto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Corinto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Tambo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Guapi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Inzá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Jambaló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López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Miranda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Morales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Patía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Quilichao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Silvia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Suárez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Toribío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Amalfi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 de 125 (15.2%)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Anorí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Briceño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Cáceres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Campamento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Caucasia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Bagre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Ituango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Medellín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Remedios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Segovia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Tarazá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33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Toledo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4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34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Valdivia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35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Vegachí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36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Yarumal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Yondó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Zaragoza</a:t>
                      </a:r>
                      <a:endParaRPr sz="1400" u="none" strike="noStrike" cap="none"/>
                    </a:p>
                  </a:txBody>
                  <a:tcPr marL="5200" marR="5200" marT="520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  <p:graphicFrame>
        <p:nvGraphicFramePr>
          <p:cNvPr id="732" name="Google Shape;732;p45"/>
          <p:cNvGraphicFramePr/>
          <p:nvPr/>
        </p:nvGraphicFramePr>
        <p:xfrm>
          <a:off x="4503014" y="379833"/>
          <a:ext cx="2855275" cy="634108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19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39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Alto Baudó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 de 30 (53.3%)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Bagadó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Bajo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Baudó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Bojayá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43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Litoral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Juan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Istmina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45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Lloró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Baudó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Medio San Juan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48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Nóvita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49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Nuquí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Quibdó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51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Río Iro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52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Riosucio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del Palmar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Sipí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55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Barbacoas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 de 64 (23.4%)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56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Cumbitara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57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Charco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58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Rosario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59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Tola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Leiva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61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Los Andes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62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Magüi Payán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63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Mallama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64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Olaya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Herrera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65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Policarpa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66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Ricaurte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67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Roberto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Payán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68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Bárbara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69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Tumaco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70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Convención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de 40 (30%)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71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Cúcuta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72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Carmen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73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Tarra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74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Zulia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Hacarí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76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Playa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77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Ocaña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78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Calixto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79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Sardinata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91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80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Teorama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9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81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Tibú</a:t>
                      </a:r>
                      <a:endParaRPr sz="1400" u="none" strike="noStrike" cap="none"/>
                    </a:p>
                  </a:txBody>
                  <a:tcPr marL="4575" marR="4575" marT="4575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</a:tbl>
          </a:graphicData>
        </a:graphic>
      </p:graphicFrame>
      <p:graphicFrame>
        <p:nvGraphicFramePr>
          <p:cNvPr id="733" name="Google Shape;733;p45"/>
          <p:cNvGraphicFramePr/>
          <p:nvPr/>
        </p:nvGraphicFramePr>
        <p:xfrm>
          <a:off x="7409460" y="379833"/>
          <a:ext cx="3385225" cy="637384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9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No. Municipios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82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Arenal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 de 46 (17.4%)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83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Cantagallo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84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Carmen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85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Montecristo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86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Morales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87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Pablo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88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 Rosa del Sur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89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Simití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90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Cartagena del Chairá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 de 16 (43.8%)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91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 Paujil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92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Florencia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93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Montañita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94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Rico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95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Vicente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del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Caguán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96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Solano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97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de 7 (71.4%)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98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Arauquita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99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Rondón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Saravena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101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Tame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102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Buenaventura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de 42 (9.5%)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103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Cali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104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Jamundí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105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Tuluá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106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Barranquilla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23 (8.7%)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107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Soledad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108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Pailitas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25 (8%)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109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Valledupar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110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Montería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30 (6.7%)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111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Tierralta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112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Calamar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4 (50%)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113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José del Guaviare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114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Neiva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37 (5.4%)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115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Tello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116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Maicao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15 (13.3%)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117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Riohacha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118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Gaitán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29 (6.9%)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8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119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Lleras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120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Barrancabermeja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 de 87 (2.3%)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121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Wilches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122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Bogotá D.C.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Bogotá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s-CO" sz="900" b="0" i="0" u="none" strike="noStrike" cap="none">
                          <a:solidFill>
                            <a:schemeClr val="lt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D.C</a:t>
                      </a: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.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 (100%)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6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123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Guzmán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13 (7.7%)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124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Sincelejo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26 (3.8%)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9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125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Puerto Carreño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9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 de 4 (25%)</a:t>
                      </a:r>
                      <a:endParaRPr sz="1400" u="none" strike="noStrike" cap="none"/>
                    </a:p>
                  </a:txBody>
                  <a:tcPr marL="3850" marR="3850" marT="3850" marB="0" anchor="ctr">
                    <a:lnL w="9525" cap="flat" cmpd="sng">
                      <a:solidFill>
                        <a:srgbClr val="A6A6A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sp>
        <p:nvSpPr>
          <p:cNvPr id="734" name="Google Shape;734;p45"/>
          <p:cNvSpPr txBox="1"/>
          <p:nvPr/>
        </p:nvSpPr>
        <p:spPr>
          <a:xfrm>
            <a:off x="10831763" y="1668300"/>
            <a:ext cx="9123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 los 125 municipios en riesgo extremo, </a:t>
            </a:r>
            <a:r>
              <a:rPr lang="es-CO" sz="11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los 38 que están resaltados en rojo</a:t>
            </a:r>
            <a:r>
              <a:rPr lang="es-CO" sz="1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, también registraron riesgo extremo en las elecciones de 2019.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5" name="Google Shape;735;p45"/>
          <p:cNvSpPr txBox="1">
            <a:spLocks noGrp="1"/>
          </p:cNvSpPr>
          <p:nvPr>
            <p:ph type="dt" idx="10"/>
          </p:nvPr>
        </p:nvSpPr>
        <p:spPr>
          <a:xfrm>
            <a:off x="9916325" y="572415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  <p:sp>
        <p:nvSpPr>
          <p:cNvPr id="172" name="Google Shape;17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  <p:graphicFrame>
        <p:nvGraphicFramePr>
          <p:cNvPr id="173" name="Google Shape;173;p4"/>
          <p:cNvGraphicFramePr/>
          <p:nvPr>
            <p:extLst>
              <p:ext uri="{D42A27DB-BD31-4B8C-83A1-F6EECF244321}">
                <p14:modId xmlns:p14="http://schemas.microsoft.com/office/powerpoint/2010/main" val="3840096678"/>
              </p:ext>
            </p:extLst>
          </p:nvPr>
        </p:nvGraphicFramePr>
        <p:xfrm>
          <a:off x="354634" y="1426977"/>
          <a:ext cx="4445825" cy="400431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Corregimiento departamental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Antioquia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Boyacá 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Cundinamarca - Bogotá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117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Santander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Nariño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64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Tolima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Bolívar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Cauca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Valle del Cauca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Norte de Santander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40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Huila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Chocó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Córdoba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Magdalena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Meta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Caldas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174" name="Google Shape;174;p4"/>
          <p:cNvGraphicFramePr/>
          <p:nvPr/>
        </p:nvGraphicFramePr>
        <p:xfrm>
          <a:off x="5032146" y="1426977"/>
          <a:ext cx="4445825" cy="4004310"/>
        </p:xfrm>
        <a:graphic>
          <a:graphicData uri="http://schemas.openxmlformats.org/drawingml/2006/table">
            <a:tbl>
              <a:tblPr>
                <a:noFill/>
                <a:tableStyleId>{4091382C-1AAF-4A97-A1AE-01A6B32E4683}</a:tableStyleId>
              </a:tblPr>
              <a:tblGrid>
                <a:gridCol w="2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#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Departamento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Municipios 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Corregimiento departamental</a:t>
                      </a:r>
                      <a:endParaRPr sz="1400" u="none" strike="noStrike" cap="none"/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Sucre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Cesar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Atlántico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 err="1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Casanares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Caquetá 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La Guajira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Risaralda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Putumayo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Quindío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Arauca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Guaviare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Vichada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Vaupés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Amazonas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31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1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Guainía</a:t>
                      </a:r>
                      <a:endParaRPr sz="1400" b="1" i="0" u="none" strike="noStrike" cap="none">
                        <a:solidFill>
                          <a:srgbClr val="000000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32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San Andrés y Providencia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b="0" i="0" u="none" strike="noStrike" cap="none" dirty="0">
                          <a:solidFill>
                            <a:srgbClr val="000000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75" name="Google Shape;175;p4"/>
          <p:cNvSpPr txBox="1"/>
          <p:nvPr/>
        </p:nvSpPr>
        <p:spPr>
          <a:xfrm>
            <a:off x="9546076" y="2629736"/>
            <a:ext cx="2073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 Mapa de Riesgo analiza 32 departamentos más Bogotá: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* 1103 municipios </a:t>
            </a: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* 18 </a:t>
            </a:r>
            <a:r>
              <a:rPr lang="es-CO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r>
              <a:rPr lang="es-CO"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orregimientos departamentales</a:t>
            </a: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804818" y="381692"/>
            <a:ext cx="99399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None/>
            </a:pPr>
            <a:r>
              <a:rPr lang="es-CO" sz="4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Municipios analizados</a:t>
            </a:r>
            <a:endParaRPr sz="4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2003475" y="5679050"/>
            <a:ext cx="754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 un total de 1121 municipios y corregimientos departamentales.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8267adbb4_1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  <p:pic>
        <p:nvPicPr>
          <p:cNvPr id="184" name="Google Shape;184;g1e8267adbb4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061" y="521482"/>
            <a:ext cx="5183750" cy="59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e8267adbb4_1_2"/>
          <p:cNvSpPr txBox="1"/>
          <p:nvPr/>
        </p:nvSpPr>
        <p:spPr>
          <a:xfrm>
            <a:off x="7193749" y="2527825"/>
            <a:ext cx="3978600" cy="9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0"/>
              <a:buFont typeface="Gill Sans"/>
              <a:buNone/>
            </a:pPr>
            <a:r>
              <a:rPr lang="es-CO" sz="3759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Corregimientos departamentales</a:t>
            </a:r>
            <a:endParaRPr sz="3759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g1e8267adbb4_1_2"/>
          <p:cNvSpPr txBox="1">
            <a:spLocks noGrp="1"/>
          </p:cNvSpPr>
          <p:nvPr>
            <p:ph type="dt" idx="10"/>
          </p:nvPr>
        </p:nvSpPr>
        <p:spPr>
          <a:xfrm>
            <a:off x="5546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66FBE0-FB4B-8EB8-7973-8B877850DD1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52381" y="6224375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7</a:t>
            </a:fld>
            <a:endParaRPr lang="es-CO"/>
          </a:p>
        </p:txBody>
      </p:sp>
      <p:sp>
        <p:nvSpPr>
          <p:cNvPr id="5" name="Google Shape;192;p5">
            <a:extLst>
              <a:ext uri="{FF2B5EF4-FFF2-40B4-BE49-F238E27FC236}">
                <a16:creationId xmlns:a16="http://schemas.microsoft.com/office/drawing/2014/main" id="{DFE03D1C-D5B8-E9FE-F603-C0B7208F8CEE}"/>
              </a:ext>
            </a:extLst>
          </p:cNvPr>
          <p:cNvSpPr txBox="1"/>
          <p:nvPr/>
        </p:nvSpPr>
        <p:spPr>
          <a:xfrm>
            <a:off x="911224" y="319117"/>
            <a:ext cx="9939818" cy="93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Gill Sans"/>
              <a:buNone/>
            </a:pPr>
            <a:r>
              <a:rPr lang="es-CO" sz="4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Metodología</a:t>
            </a:r>
            <a:endParaRPr sz="4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6" name="Google Shape;193;p5">
            <a:extLst>
              <a:ext uri="{FF2B5EF4-FFF2-40B4-BE49-F238E27FC236}">
                <a16:creationId xmlns:a16="http://schemas.microsoft.com/office/drawing/2014/main" id="{95E7EBFB-F901-E30D-9274-2A56594D8679}"/>
              </a:ext>
            </a:extLst>
          </p:cNvPr>
          <p:cNvGrpSpPr/>
          <p:nvPr/>
        </p:nvGrpSpPr>
        <p:grpSpPr>
          <a:xfrm>
            <a:off x="911224" y="1122259"/>
            <a:ext cx="10010775" cy="5232400"/>
            <a:chOff x="0" y="0"/>
            <a:chExt cx="10010775" cy="5232400"/>
          </a:xfrm>
        </p:grpSpPr>
        <p:grpSp>
          <p:nvGrpSpPr>
            <p:cNvPr id="7" name="Google Shape;194;p5">
              <a:extLst>
                <a:ext uri="{FF2B5EF4-FFF2-40B4-BE49-F238E27FC236}">
                  <a16:creationId xmlns:a16="http://schemas.microsoft.com/office/drawing/2014/main" id="{E152B8D0-60F7-3640-45BD-0F423345BB54}"/>
                </a:ext>
              </a:extLst>
            </p:cNvPr>
            <p:cNvGrpSpPr/>
            <p:nvPr/>
          </p:nvGrpSpPr>
          <p:grpSpPr>
            <a:xfrm>
              <a:off x="0" y="0"/>
              <a:ext cx="10010775" cy="5232400"/>
              <a:chOff x="0" y="0"/>
              <a:chExt cx="10010775" cy="5232400"/>
            </a:xfrm>
          </p:grpSpPr>
          <p:sp>
            <p:nvSpPr>
              <p:cNvPr id="9" name="Google Shape;195;p5">
                <a:extLst>
                  <a:ext uri="{FF2B5EF4-FFF2-40B4-BE49-F238E27FC236}">
                    <a16:creationId xmlns:a16="http://schemas.microsoft.com/office/drawing/2014/main" id="{7F0E249E-EFB5-3208-E430-00DB3A91ABED}"/>
                  </a:ext>
                </a:extLst>
              </p:cNvPr>
              <p:cNvSpPr txBox="1"/>
              <p:nvPr/>
            </p:nvSpPr>
            <p:spPr>
              <a:xfrm>
                <a:off x="4800600" y="838200"/>
                <a:ext cx="4343400" cy="2138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Participación electoral – U. Rosario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Nivel de votos nulos – U. Sergio Arboleda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Nivel de tarjetones no marcados – U. Sergio  Arboleda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Dominio electoral – FLACSO Ecuador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45720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lang="es-CO" sz="4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 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Factores indicativos de trashumancia electoral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45720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 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id="10" name="Google Shape;196;p5" descr="DICE UN SERGISTA - Sergio Interactivo">
                <a:extLst>
                  <a:ext uri="{FF2B5EF4-FFF2-40B4-BE49-F238E27FC236}">
                    <a16:creationId xmlns:a16="http://schemas.microsoft.com/office/drawing/2014/main" id="{16037DEB-6C7F-D472-0969-C5AA51C18F0A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t="16625" b="23523"/>
              <a:stretch/>
            </p:blipFill>
            <p:spPr>
              <a:xfrm>
                <a:off x="8681110" y="1161830"/>
                <a:ext cx="84582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97;p5" descr="DICE UN SERGISTA - Sergio Interactivo">
                <a:extLst>
                  <a:ext uri="{FF2B5EF4-FFF2-40B4-BE49-F238E27FC236}">
                    <a16:creationId xmlns:a16="http://schemas.microsoft.com/office/drawing/2014/main" id="{7B1809F4-C593-13E1-D823-15D3030BCCE3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t="19015" b="18708"/>
              <a:stretch/>
            </p:blipFill>
            <p:spPr>
              <a:xfrm>
                <a:off x="8697300" y="1732892"/>
                <a:ext cx="813435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98;p5">
                <a:extLst>
                  <a:ext uri="{FF2B5EF4-FFF2-40B4-BE49-F238E27FC236}">
                    <a16:creationId xmlns:a16="http://schemas.microsoft.com/office/drawing/2014/main" id="{3028B3C6-72BB-8E9F-2998-84A0806D249B}"/>
                  </a:ext>
                </a:extLst>
              </p:cNvPr>
              <p:cNvSpPr txBox="1"/>
              <p:nvPr/>
            </p:nvSpPr>
            <p:spPr>
              <a:xfrm>
                <a:off x="622300" y="0"/>
                <a:ext cx="3310890" cy="558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 Variables activas </a:t>
                </a:r>
                <a:endParaRPr sz="1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 (hechos de </a:t>
                </a: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violencia</a:t>
                </a:r>
                <a:r>
                  <a:rPr lang="es-CO" sz="15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)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99;p5">
                <a:extLst>
                  <a:ext uri="{FF2B5EF4-FFF2-40B4-BE49-F238E27FC236}">
                    <a16:creationId xmlns:a16="http://schemas.microsoft.com/office/drawing/2014/main" id="{69027EB8-C5E8-5A26-6F4A-5D5483D2910F}"/>
                  </a:ext>
                </a:extLst>
              </p:cNvPr>
              <p:cNvSpPr txBox="1"/>
              <p:nvPr/>
            </p:nvSpPr>
            <p:spPr>
              <a:xfrm>
                <a:off x="5410200" y="25400"/>
                <a:ext cx="3975100" cy="5581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Variables pasivas</a:t>
                </a:r>
                <a:endParaRPr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   (</a:t>
                </a: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atipicidades </a:t>
                </a:r>
                <a:r>
                  <a:rPr lang="es-CO" sz="1500" b="0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electorales)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00;p5">
                <a:extLst>
                  <a:ext uri="{FF2B5EF4-FFF2-40B4-BE49-F238E27FC236}">
                    <a16:creationId xmlns:a16="http://schemas.microsoft.com/office/drawing/2014/main" id="{271DA4D9-327F-6F2A-8CA8-65E2AC576EE5}"/>
                  </a:ext>
                </a:extLst>
              </p:cNvPr>
              <p:cNvSpPr txBox="1"/>
              <p:nvPr/>
            </p:nvSpPr>
            <p:spPr>
              <a:xfrm>
                <a:off x="0" y="850900"/>
                <a:ext cx="4368900" cy="205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Presencia de GAI - MOE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Acciones unilaterales de GAI - MOE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Afectaciones masivas a la movilidad humana- CODHES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Violaciones a la libertad de prensa - FLIP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Char char="•"/>
                </a:pPr>
                <a:r>
                  <a:rPr lang="es-CO" sz="1500" b="0" i="0" u="none" strike="noStrike" cap="none" dirty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Violencia contra liderazgos - MOE</a:t>
                </a:r>
                <a:endParaRPr sz="1200" b="0" i="0" u="none" strike="noStrike" cap="none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" name="Google Shape;201;p5">
                <a:extLst>
                  <a:ext uri="{FF2B5EF4-FFF2-40B4-BE49-F238E27FC236}">
                    <a16:creationId xmlns:a16="http://schemas.microsoft.com/office/drawing/2014/main" id="{F2F583FE-F9D4-DD87-22D2-EBC676BE3DD4}"/>
                  </a:ext>
                </a:extLst>
              </p:cNvPr>
              <p:cNvSpPr txBox="1"/>
              <p:nvPr/>
            </p:nvSpPr>
            <p:spPr>
              <a:xfrm>
                <a:off x="482600" y="3403600"/>
                <a:ext cx="3797300" cy="431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Mapa de riesgo por factores de violencia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202;p5">
                <a:extLst>
                  <a:ext uri="{FF2B5EF4-FFF2-40B4-BE49-F238E27FC236}">
                    <a16:creationId xmlns:a16="http://schemas.microsoft.com/office/drawing/2014/main" id="{375ED34A-D005-DB97-2C76-8F08E4390AAC}"/>
                  </a:ext>
                </a:extLst>
              </p:cNvPr>
              <p:cNvSpPr txBox="1"/>
              <p:nvPr/>
            </p:nvSpPr>
            <p:spPr>
              <a:xfrm>
                <a:off x="5003800" y="3263900"/>
                <a:ext cx="5006975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Mapa de riesgo por factores indicativos de fraude electoral – CON FACTORES DE TRASHUMANCIA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203;p5">
                <a:extLst>
                  <a:ext uri="{FF2B5EF4-FFF2-40B4-BE49-F238E27FC236}">
                    <a16:creationId xmlns:a16="http://schemas.microsoft.com/office/drawing/2014/main" id="{23FD19F8-C108-3F38-6990-EDD2511E6455}"/>
                  </a:ext>
                </a:extLst>
              </p:cNvPr>
              <p:cNvSpPr/>
              <p:nvPr/>
            </p:nvSpPr>
            <p:spPr>
              <a:xfrm rot="5400000">
                <a:off x="4859337" y="1366838"/>
                <a:ext cx="294183" cy="5291529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9050" cap="flat" cmpd="sng">
                <a:solidFill>
                  <a:srgbClr val="2F549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204;p5">
                <a:extLst>
                  <a:ext uri="{FF2B5EF4-FFF2-40B4-BE49-F238E27FC236}">
                    <a16:creationId xmlns:a16="http://schemas.microsoft.com/office/drawing/2014/main" id="{9332E827-B7BE-E1FF-BA39-6492216D73E0}"/>
                  </a:ext>
                </a:extLst>
              </p:cNvPr>
              <p:cNvSpPr txBox="1"/>
              <p:nvPr/>
            </p:nvSpPr>
            <p:spPr>
              <a:xfrm>
                <a:off x="2006600" y="4216400"/>
                <a:ext cx="5759450" cy="10160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Mapa consolidado de riesgo por coincidencia de factores indicativos de fraude electoral y de violencia – 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7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lang="es-CO" sz="1500" b="1" i="0" u="none" strike="noStrike" cap="none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  <a:sym typeface="Gill Sans"/>
                  </a:rPr>
                  <a:t>CON FACTORES DE TRASHUMANCIA</a:t>
                </a:r>
                <a:endParaRPr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" name="Google Shape;205;p5" descr="Inicio - MOE - Misión de Observación Electoral">
                <a:extLst>
                  <a:ext uri="{FF2B5EF4-FFF2-40B4-BE49-F238E27FC236}">
                    <a16:creationId xmlns:a16="http://schemas.microsoft.com/office/drawing/2014/main" id="{B4D4DE11-A145-C492-94DA-A90B9E5C1AF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497960" y="917902"/>
                <a:ext cx="814070" cy="336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6;p5" descr="Inicio - MOE - Misión de Observación Electoral">
                <a:extLst>
                  <a:ext uri="{FF2B5EF4-FFF2-40B4-BE49-F238E27FC236}">
                    <a16:creationId xmlns:a16="http://schemas.microsoft.com/office/drawing/2014/main" id="{A494E426-B7AA-0D3B-AE9C-BF2794EC6DC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25060" y="1286202"/>
                <a:ext cx="814070" cy="336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oogle Shape;207;p5" descr="Inicio - MOE - Misión de Observación Electoral">
                <a:extLst>
                  <a:ext uri="{FF2B5EF4-FFF2-40B4-BE49-F238E27FC236}">
                    <a16:creationId xmlns:a16="http://schemas.microsoft.com/office/drawing/2014/main" id="{4D52C846-8338-D8DC-EFCA-84BA71A61B5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247697" y="2632400"/>
                <a:ext cx="814070" cy="336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208;p5" descr="Consultoría para los Derechos Humanos y el Desplazamiento-CODHES">
                <a:extLst>
                  <a:ext uri="{FF2B5EF4-FFF2-40B4-BE49-F238E27FC236}">
                    <a16:creationId xmlns:a16="http://schemas.microsoft.com/office/drawing/2014/main" id="{C3B1B7CF-C424-FD15-D4B5-8334902F1659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t="27523" b="27523"/>
              <a:stretch/>
            </p:blipFill>
            <p:spPr>
              <a:xfrm>
                <a:off x="1329560" y="1972002"/>
                <a:ext cx="814070" cy="2825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210;p5">
                <a:extLst>
                  <a:ext uri="{FF2B5EF4-FFF2-40B4-BE49-F238E27FC236}">
                    <a16:creationId xmlns:a16="http://schemas.microsoft.com/office/drawing/2014/main" id="{BF131304-3E63-5D34-2049-29AD9B00DED2}"/>
                  </a:ext>
                </a:extLst>
              </p:cNvPr>
              <p:cNvSpPr/>
              <p:nvPr/>
            </p:nvSpPr>
            <p:spPr>
              <a:xfrm rot="5400000">
                <a:off x="2198687" y="1068388"/>
                <a:ext cx="360040" cy="4176558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9050" cap="flat" cmpd="sng">
                <a:solidFill>
                  <a:srgbClr val="2F549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11;p5">
                <a:extLst>
                  <a:ext uri="{FF2B5EF4-FFF2-40B4-BE49-F238E27FC236}">
                    <a16:creationId xmlns:a16="http://schemas.microsoft.com/office/drawing/2014/main" id="{678ADCB8-97E4-1506-9039-860FDD66366D}"/>
                  </a:ext>
                </a:extLst>
              </p:cNvPr>
              <p:cNvSpPr/>
              <p:nvPr/>
            </p:nvSpPr>
            <p:spPr>
              <a:xfrm rot="5400000">
                <a:off x="7309485" y="667385"/>
                <a:ext cx="359410" cy="496697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9050" cap="flat" cmpd="sng">
                <a:solidFill>
                  <a:srgbClr val="2F549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" name="Google Shape;212;p5" descr="Fundación para la Libertad de Prensa - FLIP">
                <a:extLst>
                  <a:ext uri="{FF2B5EF4-FFF2-40B4-BE49-F238E27FC236}">
                    <a16:creationId xmlns:a16="http://schemas.microsoft.com/office/drawing/2014/main" id="{FC09CA61-59B0-78D0-FC93-666BADEF6400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648229" y="2073094"/>
                <a:ext cx="521970" cy="5593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oogle Shape;213;p5" descr="Logotipo, nombre de la empresa&#10;&#10;Descripción generada automáticamente">
                <a:extLst>
                  <a:ext uri="{FF2B5EF4-FFF2-40B4-BE49-F238E27FC236}">
                    <a16:creationId xmlns:a16="http://schemas.microsoft.com/office/drawing/2014/main" id="{E25958F1-B3FB-E315-FF85-82EF03802B07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36277" t="18776" r="38468" b="17632"/>
              <a:stretch/>
            </p:blipFill>
            <p:spPr>
              <a:xfrm>
                <a:off x="8282915" y="2167582"/>
                <a:ext cx="342900" cy="495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oogle Shape;214;p5" descr="Inicio - MOE - Misión de Observación Electoral">
                <a:extLst>
                  <a:ext uri="{FF2B5EF4-FFF2-40B4-BE49-F238E27FC236}">
                    <a16:creationId xmlns:a16="http://schemas.microsoft.com/office/drawing/2014/main" id="{63ADABF3-FFD0-F630-3C9C-4FC493E8304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978900" y="2723055"/>
                <a:ext cx="814070" cy="3365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Google Shape;215;p5">
                <a:extLst>
                  <a:ext uri="{FF2B5EF4-FFF2-40B4-BE49-F238E27FC236}">
                    <a16:creationId xmlns:a16="http://schemas.microsoft.com/office/drawing/2014/main" id="{320EEC2C-285D-54DC-3911-A9A687F91B5C}"/>
                  </a:ext>
                </a:extLst>
              </p:cNvPr>
              <p:cNvSpPr/>
              <p:nvPr/>
            </p:nvSpPr>
            <p:spPr>
              <a:xfrm>
                <a:off x="5092700" y="2670500"/>
                <a:ext cx="4787900" cy="431165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16;p5">
                <a:extLst>
                  <a:ext uri="{FF2B5EF4-FFF2-40B4-BE49-F238E27FC236}">
                    <a16:creationId xmlns:a16="http://schemas.microsoft.com/office/drawing/2014/main" id="{6BB74E89-537F-7166-E873-1767F8DA126F}"/>
                  </a:ext>
                </a:extLst>
              </p:cNvPr>
              <p:cNvSpPr/>
              <p:nvPr/>
            </p:nvSpPr>
            <p:spPr>
              <a:xfrm>
                <a:off x="6134100" y="3556000"/>
                <a:ext cx="3746500" cy="2286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217;p5">
              <a:extLst>
                <a:ext uri="{FF2B5EF4-FFF2-40B4-BE49-F238E27FC236}">
                  <a16:creationId xmlns:a16="http://schemas.microsoft.com/office/drawing/2014/main" id="{04C8C270-588D-62CB-B063-A30E823126B3}"/>
                </a:ext>
              </a:extLst>
            </p:cNvPr>
            <p:cNvSpPr/>
            <p:nvPr/>
          </p:nvSpPr>
          <p:spPr>
            <a:xfrm>
              <a:off x="2933700" y="4800600"/>
              <a:ext cx="3924300" cy="3302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94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8267adbb4_0_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  <p:pic>
        <p:nvPicPr>
          <p:cNvPr id="223" name="Google Shape;223;g1e8267adbb4_0_13" descr="Inicio - MOE - Misión de Observación Electo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4175" y="28563888"/>
            <a:ext cx="814388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e8267adbb4_0_13" descr="Consultoría para los Derechos Humanos y el Desplazamiento-CODHES"/>
          <p:cNvPicPr preferRelativeResize="0"/>
          <p:nvPr/>
        </p:nvPicPr>
        <p:blipFill rotWithShape="1">
          <a:blip r:embed="rId4">
            <a:alphaModFix/>
          </a:blip>
          <a:srcRect t="27522" b="27522"/>
          <a:stretch/>
        </p:blipFill>
        <p:spPr>
          <a:xfrm>
            <a:off x="4775200" y="28511500"/>
            <a:ext cx="814390" cy="2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e8267adbb4_0_13" descr="Fundación para la Libertad de Prensa - FLIP"/>
          <p:cNvPicPr preferRelativeResize="0"/>
          <p:nvPr/>
        </p:nvPicPr>
        <p:blipFill rotWithShape="1">
          <a:blip r:embed="rId5">
            <a:alphaModFix/>
          </a:blip>
          <a:srcRect l="5881" t="20159"/>
          <a:stretch/>
        </p:blipFill>
        <p:spPr>
          <a:xfrm>
            <a:off x="3924300" y="28532138"/>
            <a:ext cx="528638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e8267adbb4_0_13" descr="Inicio - MOE - Misión de Observación Electo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49613" y="609600"/>
            <a:ext cx="12923837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e8267adbb4_0_13" descr="Inicio - MOE - Misión de Observación Electo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95850" y="5953125"/>
            <a:ext cx="12923838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1e8267adbb4_0_13" descr="Inicio - MOE - Misión de Observación Elector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1363" y="97745550"/>
            <a:ext cx="12923837" cy="534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e8267adbb4_0_13" descr="Consultoría para los Derechos Humanos y el Desplazamiento-CODHES"/>
          <p:cNvPicPr preferRelativeResize="0"/>
          <p:nvPr/>
        </p:nvPicPr>
        <p:blipFill rotWithShape="1">
          <a:blip r:embed="rId4">
            <a:alphaModFix/>
          </a:blip>
          <a:srcRect t="27522" b="27522"/>
          <a:stretch/>
        </p:blipFill>
        <p:spPr>
          <a:xfrm>
            <a:off x="75874563" y="92314713"/>
            <a:ext cx="12923840" cy="448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e8267adbb4_0_13" descr="Fundación para la Libertad de Prensa - FLIP"/>
          <p:cNvPicPr preferRelativeResize="0"/>
          <p:nvPr/>
        </p:nvPicPr>
        <p:blipFill rotWithShape="1">
          <a:blip r:embed="rId5">
            <a:alphaModFix/>
          </a:blip>
          <a:srcRect l="5881" t="20159"/>
          <a:stretch/>
        </p:blipFill>
        <p:spPr>
          <a:xfrm>
            <a:off x="62652275" y="101284088"/>
            <a:ext cx="8386763" cy="71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e8267adbb4_0_13"/>
          <p:cNvSpPr/>
          <p:nvPr/>
        </p:nvSpPr>
        <p:spPr>
          <a:xfrm>
            <a:off x="333375" y="28270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Presencia de GAI – MOE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Presencia de disidencias de las FARC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Presencia de Grupos Armados Organizados – GAO / Grupos Delictivos Organizados – GDO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Presencia de Ejército de Liberación Nacional – ELN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ill Sans"/>
              <a:buChar char="•"/>
            </a:pPr>
            <a:r>
              <a:rPr lang="es-CO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Acciones unilaterales de GAI – MOE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Acciones unilaterales de disidencias de las FARC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Acciones unilaterales de Grupos Armados Organizados – GAO / Grupos Delictivos Organizados – GDO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Acciones unilaterales del Ejército de Liberación Nacional – ELN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Acciones unilaterales de grupos armados no identificados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e8267adbb4_0_13"/>
          <p:cNvSpPr/>
          <p:nvPr/>
        </p:nvSpPr>
        <p:spPr>
          <a:xfrm>
            <a:off x="152400" y="28270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e8267adbb4_0_13"/>
          <p:cNvSpPr/>
          <p:nvPr/>
        </p:nvSpPr>
        <p:spPr>
          <a:xfrm>
            <a:off x="333375" y="28270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Afectaciones masivas a la movilidad humana- CODHES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e8267adbb4_0_13"/>
          <p:cNvSpPr/>
          <p:nvPr/>
        </p:nvSpPr>
        <p:spPr>
          <a:xfrm>
            <a:off x="333375" y="28270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ill Sans"/>
              <a:buNone/>
            </a:pPr>
            <a:r>
              <a:rPr lang="es-CO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Violaciones a la libertad de prensa - FLIP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Gill Sans"/>
              <a:buChar char="•"/>
            </a:pPr>
            <a:r>
              <a:rPr lang="es-CO" sz="15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Violencia contra líderes - MOE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g1e8267adbb4_0_13"/>
          <p:cNvGrpSpPr/>
          <p:nvPr/>
        </p:nvGrpSpPr>
        <p:grpSpPr>
          <a:xfrm>
            <a:off x="4775200" y="712549"/>
            <a:ext cx="6396125" cy="5642264"/>
            <a:chOff x="0" y="55151"/>
            <a:chExt cx="6396125" cy="5642264"/>
          </a:xfrm>
        </p:grpSpPr>
        <p:sp>
          <p:nvSpPr>
            <p:cNvPr id="236" name="Google Shape;236;g1e8267adbb4_0_13"/>
            <p:cNvSpPr txBox="1"/>
            <p:nvPr/>
          </p:nvSpPr>
          <p:spPr>
            <a:xfrm>
              <a:off x="0" y="58615"/>
              <a:ext cx="5978700" cy="56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s-CO" sz="15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Presencia de GAI – MOE </a:t>
              </a:r>
              <a:endPara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1.  Presencia de disidencias de las FARC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2.  Presencia de Grupos Armados Organizados – GAO / Grupos Delictivos Organizados – GDO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3.  Presencia de Ejército de Liberación Nacional – ELN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0215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Char char="•"/>
              </a:pPr>
              <a:r>
                <a:rPr lang="es-CO" sz="15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Acciones unilaterales de GAI – MOE</a:t>
              </a:r>
              <a:endPara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4.  Acciones unilaterales de disidencias de las FARC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5.  Acciones unilaterales de Grupos Armados Organizados – GAO / Grupos Delictivos Organizados – GDO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6.  Acciones unilaterales del Ejército de Liberación Nacional – ELN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18034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7.  Acciones unilaterales de grupos armados no identificados</a:t>
              </a:r>
              <a:endPara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0215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8.     Afectaciones masivas a la movilidad humana- CODHES</a:t>
              </a:r>
              <a:endPara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9.     Violaciones a la libertad de prensa - FLIP</a:t>
              </a:r>
              <a:endPara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CO" sz="15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10.   Violencia contra liderazgos - MOE</a:t>
              </a:r>
              <a:endParaRPr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g1e8267adbb4_0_13" descr="Inicio - MOE - Misión de Observación Electora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29809" y="5179468"/>
              <a:ext cx="814070" cy="336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g1e8267adbb4_0_13" descr="Consultoría para los Derechos Humanos y el Desplazamiento-CODHES"/>
            <p:cNvPicPr preferRelativeResize="0"/>
            <p:nvPr/>
          </p:nvPicPr>
          <p:blipFill rotWithShape="1">
            <a:blip r:embed="rId6">
              <a:alphaModFix/>
            </a:blip>
            <a:srcRect t="27520" b="27524"/>
            <a:stretch/>
          </p:blipFill>
          <p:spPr>
            <a:xfrm>
              <a:off x="5582055" y="4522977"/>
              <a:ext cx="814070" cy="282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1e8267adbb4_0_13" descr="Fundación para la Libertad de Prensa - FLIP"/>
            <p:cNvPicPr preferRelativeResize="0"/>
            <p:nvPr/>
          </p:nvPicPr>
          <p:blipFill rotWithShape="1">
            <a:blip r:embed="rId5">
              <a:alphaModFix/>
            </a:blip>
            <a:srcRect l="5881" t="20159"/>
            <a:stretch/>
          </p:blipFill>
          <p:spPr>
            <a:xfrm>
              <a:off x="4609039" y="4745714"/>
              <a:ext cx="528320" cy="450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1e8267adbb4_0_13" descr="Inicio - MOE - Misión de Observación Electora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4622" y="55151"/>
              <a:ext cx="814070" cy="336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g1e8267adbb4_0_13" descr="Inicio - MOE - Misión de Observación Electora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35557" y="2109109"/>
              <a:ext cx="814070" cy="336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g1e8267adbb4_0_13"/>
          <p:cNvSpPr/>
          <p:nvPr/>
        </p:nvSpPr>
        <p:spPr>
          <a:xfrm>
            <a:off x="1104900" y="2942808"/>
            <a:ext cx="2819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Variables activas 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(hechos de </a:t>
            </a:r>
            <a:r>
              <a:rPr lang="es-CO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violencia</a:t>
            </a: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g1e8267adbb4_0_13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8267adbb4_0_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9</a:t>
            </a:fld>
            <a:endParaRPr/>
          </a:p>
        </p:txBody>
      </p:sp>
      <p:sp>
        <p:nvSpPr>
          <p:cNvPr id="249" name="Google Shape;249;g1e8267adbb4_0_38"/>
          <p:cNvSpPr/>
          <p:nvPr/>
        </p:nvSpPr>
        <p:spPr>
          <a:xfrm>
            <a:off x="-212034" y="2772534"/>
            <a:ext cx="2703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CO" sz="20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Variables pasivas 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lang="es-CO" sz="1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atipicidades </a:t>
            </a:r>
            <a:r>
              <a:rPr lang="es-CO"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electorales)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g1e8267adbb4_0_38" descr="DICE UN SERGISTA - Sergio Interactivo"/>
          <p:cNvPicPr preferRelativeResize="0"/>
          <p:nvPr/>
        </p:nvPicPr>
        <p:blipFill rotWithShape="1">
          <a:blip r:embed="rId3">
            <a:alphaModFix/>
          </a:blip>
          <a:srcRect l="7723"/>
          <a:stretch/>
        </p:blipFill>
        <p:spPr>
          <a:xfrm>
            <a:off x="10549508" y="1468177"/>
            <a:ext cx="841969" cy="8234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g1e8267adbb4_0_38"/>
          <p:cNvGrpSpPr/>
          <p:nvPr/>
        </p:nvGrpSpPr>
        <p:grpSpPr>
          <a:xfrm>
            <a:off x="2325494" y="801237"/>
            <a:ext cx="6096000" cy="4939734"/>
            <a:chOff x="2229696" y="542249"/>
            <a:chExt cx="6096000" cy="4939734"/>
          </a:xfrm>
        </p:grpSpPr>
        <p:sp>
          <p:nvSpPr>
            <p:cNvPr id="252" name="Google Shape;252;g1e8267adbb4_0_38"/>
            <p:cNvSpPr txBox="1"/>
            <p:nvPr/>
          </p:nvSpPr>
          <p:spPr>
            <a:xfrm>
              <a:off x="2229696" y="687383"/>
              <a:ext cx="6096000" cy="47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lang="es-CO" sz="13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Participación electoral – U. Rosario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1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Niveles de participación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1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Variación de participación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1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Variación entre cargos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lang="es-CO" sz="13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Nivel de votos nulos –U. Sergio Arboleda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4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Nivel de votos nulos Alcaldía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4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Nivel de votos nulos Asamblea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4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Nivel de votos nulos Gobernación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4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Nivel de votos nulos Concejo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Char char="•"/>
              </a:pPr>
              <a:r>
                <a:rPr lang="es-CO" sz="1300" b="1" i="0" u="none" strike="noStrike" cap="none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Dominio electoral – FLACSO Ecuador</a:t>
              </a:r>
              <a:endParaRPr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8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Dominio electoral Asamblea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8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  Dominio electoral Gobernación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8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  Dominio electoral Concejo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300"/>
                <a:buFont typeface="Gill Sans"/>
                <a:buAutoNum type="arabicPeriod" startAt="18"/>
              </a:pPr>
              <a:r>
                <a:rPr lang="es-CO" sz="1300" b="0" i="0" u="none" strike="noStrike" cap="none">
                  <a:solidFill>
                    <a:srgbClr val="7F7F7F"/>
                  </a:solidFill>
                  <a:latin typeface="Gill Sans"/>
                  <a:ea typeface="Gill Sans"/>
                  <a:cs typeface="Gill Sans"/>
                  <a:sym typeface="Gill Sans"/>
                </a:rPr>
                <a:t>  Dominio electoral Alcaldía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3" name="Google Shape;253;g1e8267adbb4_0_38" descr="Universidad del Rosari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82440" y="542249"/>
              <a:ext cx="1161430" cy="701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g1e8267adbb4_0_38" descr="DICE UN SERGISTA - Sergio Interactiv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27803" y="2075461"/>
              <a:ext cx="912419" cy="82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g1e8267adbb4_0_38" descr="Logotipo, nombre de la empresa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 l="24044" t="1377" r="31243" b="14615"/>
            <a:stretch/>
          </p:blipFill>
          <p:spPr>
            <a:xfrm>
              <a:off x="5622841" y="3873302"/>
              <a:ext cx="683704" cy="7014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g1e8267adbb4_0_38"/>
          <p:cNvSpPr txBox="1"/>
          <p:nvPr/>
        </p:nvSpPr>
        <p:spPr>
          <a:xfrm>
            <a:off x="7127810" y="3503682"/>
            <a:ext cx="3421800" cy="2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s-CO" sz="13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Factores indicativos de trashumancia electoral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26.    Comparación censo electoral vs censo      poblacional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27.     Antecedentes de trashumancia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28.    Inscripción de cédulas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340" marR="0" lvl="0" indent="-977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80340" marR="0" lvl="0" indent="-9779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7" name="Google Shape;257;g1e8267adbb4_0_38" descr="Inicio - MOE - Misión de Observación Elector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49508" y="3595796"/>
            <a:ext cx="814037" cy="33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1e8267adbb4_0_38"/>
          <p:cNvSpPr txBox="1"/>
          <p:nvPr/>
        </p:nvSpPr>
        <p:spPr>
          <a:xfrm>
            <a:off x="7127810" y="1566724"/>
            <a:ext cx="38313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s-CO" sz="13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Nivel de tarjetones no marcados – U. Sergio  Arboleda</a:t>
            </a:r>
            <a:endParaRPr sz="13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Gill Sans"/>
              <a:buAutoNum type="arabicPeriod" startAt="22"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Nivel de tarjetones no marcado Alcaldía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Gill Sans"/>
              <a:buAutoNum type="arabicPeriod" startAt="22"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Nivel de tarjetones no marcado Asamblea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Gill Sans"/>
              <a:buAutoNum type="arabicPeriod" startAt="22"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Nivel de tarjetones no marcado Gobernación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Gill Sans"/>
              <a:buAutoNum type="arabicPeriod" startAt="22"/>
            </a:pPr>
            <a:r>
              <a:rPr lang="es-CO" sz="130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Nivel de tarjetones no marcado Concejo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e8267adbb4_0_38"/>
          <p:cNvSpPr txBox="1">
            <a:spLocks noGrp="1"/>
          </p:cNvSpPr>
          <p:nvPr>
            <p:ph type="dt" idx="10"/>
          </p:nvPr>
        </p:nvSpPr>
        <p:spPr>
          <a:xfrm>
            <a:off x="4403175" y="627633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/>
              <a:t>28/9/2023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7645</Words>
  <Application>Microsoft Office PowerPoint</Application>
  <PresentationFormat>Panorámica</PresentationFormat>
  <Paragraphs>3529</Paragraphs>
  <Slides>46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Times New Roman</vt:lpstr>
      <vt:lpstr>Avenir</vt:lpstr>
      <vt:lpstr>Rockwell</vt:lpstr>
      <vt:lpstr>Arial</vt:lpstr>
      <vt:lpstr>Gill Sans</vt:lpstr>
      <vt:lpstr>Calibri</vt:lpstr>
      <vt:lpstr>Gill Sans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 Andres Cuellar Martinez</dc:creator>
  <cp:lastModifiedBy>Comunicaciones</cp:lastModifiedBy>
  <cp:revision>2</cp:revision>
  <dcterms:created xsi:type="dcterms:W3CDTF">2023-07-18T17:03:14Z</dcterms:created>
  <dcterms:modified xsi:type="dcterms:W3CDTF">2023-09-28T21:47:44Z</dcterms:modified>
</cp:coreProperties>
</file>